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8" r:id="rId2"/>
    <p:sldId id="550" r:id="rId3"/>
    <p:sldId id="674" r:id="rId4"/>
    <p:sldId id="675" r:id="rId5"/>
    <p:sldId id="586" r:id="rId6"/>
    <p:sldId id="587" r:id="rId7"/>
    <p:sldId id="588" r:id="rId8"/>
    <p:sldId id="589" r:id="rId9"/>
    <p:sldId id="590" r:id="rId10"/>
    <p:sldId id="591" r:id="rId11"/>
    <p:sldId id="592" r:id="rId12"/>
    <p:sldId id="594" r:id="rId13"/>
    <p:sldId id="581" r:id="rId14"/>
    <p:sldId id="597" r:id="rId15"/>
    <p:sldId id="598" r:id="rId16"/>
    <p:sldId id="652" r:id="rId17"/>
    <p:sldId id="600" r:id="rId18"/>
    <p:sldId id="601" r:id="rId19"/>
    <p:sldId id="623" r:id="rId20"/>
    <p:sldId id="638" r:id="rId21"/>
    <p:sldId id="655" r:id="rId22"/>
    <p:sldId id="660" r:id="rId23"/>
    <p:sldId id="661" r:id="rId24"/>
    <p:sldId id="658" r:id="rId25"/>
    <p:sldId id="613" r:id="rId26"/>
    <p:sldId id="609" r:id="rId27"/>
    <p:sldId id="615" r:id="rId28"/>
    <p:sldId id="629" r:id="rId29"/>
    <p:sldId id="630" r:id="rId30"/>
    <p:sldId id="626" r:id="rId31"/>
    <p:sldId id="625" r:id="rId32"/>
    <p:sldId id="628" r:id="rId33"/>
    <p:sldId id="619" r:id="rId34"/>
    <p:sldId id="663" r:id="rId35"/>
    <p:sldId id="676" r:id="rId36"/>
    <p:sldId id="677" r:id="rId37"/>
    <p:sldId id="607" r:id="rId38"/>
    <p:sldId id="637" r:id="rId39"/>
    <p:sldId id="669" r:id="rId40"/>
    <p:sldId id="670" r:id="rId41"/>
    <p:sldId id="671" r:id="rId42"/>
    <p:sldId id="673" r:id="rId43"/>
    <p:sldId id="611" r:id="rId44"/>
    <p:sldId id="644" r:id="rId45"/>
    <p:sldId id="668" r:id="rId46"/>
    <p:sldId id="678" r:id="rId47"/>
    <p:sldId id="679" r:id="rId48"/>
    <p:sldId id="664" r:id="rId49"/>
    <p:sldId id="606" r:id="rId50"/>
    <p:sldId id="579" r:id="rId51"/>
    <p:sldId id="605" r:id="rId52"/>
  </p:sldIdLst>
  <p:sldSz cx="9144000" cy="6858000" type="screen4x3"/>
  <p:notesSz cx="6788150" cy="9923463"/>
  <p:defaultTextStyle>
    <a:defPPr>
      <a:defRPr lang="en-US"/>
    </a:defPPr>
    <a:lvl1pPr algn="l" rtl="0" fontAlgn="base" latinLnBrk="1">
      <a:spcBef>
        <a:spcPct val="0"/>
      </a:spcBef>
      <a:spcAft>
        <a:spcPct val="0"/>
      </a:spcAft>
      <a:defRPr kumimoji="1" kern="1200">
        <a:solidFill>
          <a:schemeClr val="tx1"/>
        </a:solidFill>
        <a:latin typeface="Arial" charset="0"/>
        <a:ea typeface="굴림" charset="-127"/>
        <a:cs typeface="+mn-cs"/>
      </a:defRPr>
    </a:lvl1pPr>
    <a:lvl2pPr marL="457200" algn="l" rtl="0" fontAlgn="base" latinLnBrk="1">
      <a:spcBef>
        <a:spcPct val="0"/>
      </a:spcBef>
      <a:spcAft>
        <a:spcPct val="0"/>
      </a:spcAft>
      <a:defRPr kumimoji="1" kern="1200">
        <a:solidFill>
          <a:schemeClr val="tx1"/>
        </a:solidFill>
        <a:latin typeface="Arial" charset="0"/>
        <a:ea typeface="굴림" charset="-127"/>
        <a:cs typeface="+mn-cs"/>
      </a:defRPr>
    </a:lvl2pPr>
    <a:lvl3pPr marL="914400" algn="l" rtl="0" fontAlgn="base" latinLnBrk="1">
      <a:spcBef>
        <a:spcPct val="0"/>
      </a:spcBef>
      <a:spcAft>
        <a:spcPct val="0"/>
      </a:spcAft>
      <a:defRPr kumimoji="1" kern="1200">
        <a:solidFill>
          <a:schemeClr val="tx1"/>
        </a:solidFill>
        <a:latin typeface="Arial" charset="0"/>
        <a:ea typeface="굴림" charset="-127"/>
        <a:cs typeface="+mn-cs"/>
      </a:defRPr>
    </a:lvl3pPr>
    <a:lvl4pPr marL="1371600" algn="l" rtl="0" fontAlgn="base" latinLnBrk="1">
      <a:spcBef>
        <a:spcPct val="0"/>
      </a:spcBef>
      <a:spcAft>
        <a:spcPct val="0"/>
      </a:spcAft>
      <a:defRPr kumimoji="1" kern="1200">
        <a:solidFill>
          <a:schemeClr val="tx1"/>
        </a:solidFill>
        <a:latin typeface="Arial" charset="0"/>
        <a:ea typeface="굴림" charset="-127"/>
        <a:cs typeface="+mn-cs"/>
      </a:defRPr>
    </a:lvl4pPr>
    <a:lvl5pPr marL="1828800" algn="l" rtl="0" fontAlgn="base" latinLnBrk="1">
      <a:spcBef>
        <a:spcPct val="0"/>
      </a:spcBef>
      <a:spcAft>
        <a:spcPct val="0"/>
      </a:spcAft>
      <a:defRPr kumimoji="1" kern="1200">
        <a:solidFill>
          <a:schemeClr val="tx1"/>
        </a:solidFill>
        <a:latin typeface="Arial" charset="0"/>
        <a:ea typeface="굴림" charset="-127"/>
        <a:cs typeface="+mn-cs"/>
      </a:defRPr>
    </a:lvl5pPr>
    <a:lvl6pPr marL="2286000" algn="l" defTabSz="914400" rtl="0" eaLnBrk="1" latinLnBrk="1" hangingPunct="1">
      <a:defRPr kumimoji="1" kern="1200">
        <a:solidFill>
          <a:schemeClr val="tx1"/>
        </a:solidFill>
        <a:latin typeface="Arial" charset="0"/>
        <a:ea typeface="굴림" charset="-127"/>
        <a:cs typeface="+mn-cs"/>
      </a:defRPr>
    </a:lvl6pPr>
    <a:lvl7pPr marL="2743200" algn="l" defTabSz="914400" rtl="0" eaLnBrk="1" latinLnBrk="1" hangingPunct="1">
      <a:defRPr kumimoji="1" kern="1200">
        <a:solidFill>
          <a:schemeClr val="tx1"/>
        </a:solidFill>
        <a:latin typeface="Arial" charset="0"/>
        <a:ea typeface="굴림" charset="-127"/>
        <a:cs typeface="+mn-cs"/>
      </a:defRPr>
    </a:lvl7pPr>
    <a:lvl8pPr marL="3200400" algn="l" defTabSz="914400" rtl="0" eaLnBrk="1" latinLnBrk="1" hangingPunct="1">
      <a:defRPr kumimoji="1" kern="1200">
        <a:solidFill>
          <a:schemeClr val="tx1"/>
        </a:solidFill>
        <a:latin typeface="Arial" charset="0"/>
        <a:ea typeface="굴림" charset="-127"/>
        <a:cs typeface="+mn-cs"/>
      </a:defRPr>
    </a:lvl8pPr>
    <a:lvl9pPr marL="3657600" algn="l" defTabSz="914400" rtl="0" eaLnBrk="1" latinLnBrk="1" hangingPunct="1">
      <a:defRPr kumimoji="1" kern="1200">
        <a:solidFill>
          <a:schemeClr val="tx1"/>
        </a:solidFill>
        <a:latin typeface="Arial" charset="0"/>
        <a:ea typeface="굴림"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userDrawn="1">
          <p15:clr>
            <a:srgbClr val="A4A3A4"/>
          </p15:clr>
        </p15:guide>
        <p15:guide id="2" pos="213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1DCEB"/>
    <a:srgbClr val="F333EA"/>
    <a:srgbClr val="1516EC"/>
    <a:srgbClr val="38D23A"/>
    <a:srgbClr val="FF0000"/>
    <a:srgbClr val="E17601"/>
    <a:srgbClr val="E2AC00"/>
    <a:srgbClr val="E9FC36"/>
    <a:srgbClr val="F0F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4B1156A-380E-4F78-BDF5-A606A8083BF9}" styleName="보통 스타일 4 - 강조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테마 스타일 2 - 강조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밝은 스타일 3 - 강조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밝은 스타일 3 - 강조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밝은 스타일 3 - 강조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보통 스타일 4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테마 스타일 2 - 강조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테마 스타일 2 - 강조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테마 스타일 2 - 강조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테마 스타일 2 - 강조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테마 스타일 1 - 강조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4C1A8A3-306A-4EB7-A6B1-4F7E0EB9C5D6}" styleName="보통 스타일 3 - 강조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밝은 스타일 2 - 강조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83" autoAdjust="0"/>
    <p:restoredTop sz="88212" autoAdjust="0"/>
  </p:normalViewPr>
  <p:slideViewPr>
    <p:cSldViewPr>
      <p:cViewPr varScale="1">
        <p:scale>
          <a:sx n="76" d="100"/>
          <a:sy n="76" d="100"/>
        </p:scale>
        <p:origin x="1618" y="67"/>
      </p:cViewPr>
      <p:guideLst>
        <p:guide orient="horz" pos="2160"/>
        <p:guide pos="2880"/>
      </p:guideLst>
    </p:cSldViewPr>
  </p:slideViewPr>
  <p:outlineViewPr>
    <p:cViewPr>
      <p:scale>
        <a:sx n="33" d="100"/>
        <a:sy n="33" d="100"/>
      </p:scale>
      <p:origin x="0" y="60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2" d="100"/>
          <a:sy n="62" d="100"/>
        </p:scale>
        <p:origin x="-2784"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'CNN vs. Handcraft'!$B$12</c:f>
              <c:strCache>
                <c:ptCount val="1"/>
                <c:pt idx="0">
                  <c:v>RGB</c:v>
                </c:pt>
              </c:strCache>
            </c:strRef>
          </c:tx>
          <c:spPr>
            <a:solidFill>
              <a:schemeClr val="accent2"/>
            </a:solidFill>
            <a:ln>
              <a:noFill/>
            </a:ln>
            <a:effectLst/>
          </c:spPr>
          <c:invertIfNegative val="0"/>
          <c:cat>
            <c:strRef>
              <c:f>'CNN vs. Handcraft'!$C$11</c:f>
              <c:strCache>
                <c:ptCount val="1"/>
                <c:pt idx="0">
                  <c:v>DP_1</c:v>
                </c:pt>
              </c:strCache>
            </c:strRef>
          </c:cat>
          <c:val>
            <c:numRef>
              <c:f>'CNN vs. Handcraft'!$C$12</c:f>
              <c:numCache>
                <c:formatCode>0.000</c:formatCode>
                <c:ptCount val="1"/>
                <c:pt idx="0">
                  <c:v>0.54611576161913167</c:v>
                </c:pt>
              </c:numCache>
            </c:numRef>
          </c:val>
          <c:extLst>
            <c:ext xmlns:c16="http://schemas.microsoft.com/office/drawing/2014/chart" uri="{C3380CC4-5D6E-409C-BE32-E72D297353CC}">
              <c16:uniqueId val="{00000000-33E6-4F81-819C-F48FFCCF459F}"/>
            </c:ext>
          </c:extLst>
        </c:ser>
        <c:ser>
          <c:idx val="1"/>
          <c:order val="1"/>
          <c:tx>
            <c:strRef>
              <c:f>'CNN vs. Handcraft'!$B$13</c:f>
              <c:strCache>
                <c:ptCount val="1"/>
                <c:pt idx="0">
                  <c:v>LBP</c:v>
                </c:pt>
              </c:strCache>
            </c:strRef>
          </c:tx>
          <c:spPr>
            <a:solidFill>
              <a:schemeClr val="accent4"/>
            </a:solidFill>
            <a:ln>
              <a:noFill/>
            </a:ln>
            <a:effectLst/>
          </c:spPr>
          <c:invertIfNegative val="0"/>
          <c:cat>
            <c:strRef>
              <c:f>'CNN vs. Handcraft'!$C$11</c:f>
              <c:strCache>
                <c:ptCount val="1"/>
                <c:pt idx="0">
                  <c:v>DP_1</c:v>
                </c:pt>
              </c:strCache>
            </c:strRef>
          </c:cat>
          <c:val>
            <c:numRef>
              <c:f>'CNN vs. Handcraft'!$C$13</c:f>
              <c:numCache>
                <c:formatCode>0.000</c:formatCode>
                <c:ptCount val="1"/>
                <c:pt idx="0">
                  <c:v>0.49817614838610663</c:v>
                </c:pt>
              </c:numCache>
            </c:numRef>
          </c:val>
          <c:extLst>
            <c:ext xmlns:c16="http://schemas.microsoft.com/office/drawing/2014/chart" uri="{C3380CC4-5D6E-409C-BE32-E72D297353CC}">
              <c16:uniqueId val="{00000001-33E6-4F81-819C-F48FFCCF459F}"/>
            </c:ext>
          </c:extLst>
        </c:ser>
        <c:ser>
          <c:idx val="2"/>
          <c:order val="2"/>
          <c:tx>
            <c:strRef>
              <c:f>'CNN vs. Handcraft'!$B$14</c:f>
              <c:strCache>
                <c:ptCount val="1"/>
                <c:pt idx="0">
                  <c:v>HOG</c:v>
                </c:pt>
              </c:strCache>
            </c:strRef>
          </c:tx>
          <c:spPr>
            <a:solidFill>
              <a:schemeClr val="accent6"/>
            </a:solidFill>
            <a:ln>
              <a:noFill/>
            </a:ln>
            <a:effectLst/>
          </c:spPr>
          <c:invertIfNegative val="0"/>
          <c:cat>
            <c:strRef>
              <c:f>'CNN vs. Handcraft'!$C$11</c:f>
              <c:strCache>
                <c:ptCount val="1"/>
                <c:pt idx="0">
                  <c:v>DP_1</c:v>
                </c:pt>
              </c:strCache>
            </c:strRef>
          </c:cat>
          <c:val>
            <c:numRef>
              <c:f>'CNN vs. Handcraft'!$C$14</c:f>
              <c:numCache>
                <c:formatCode>0.000</c:formatCode>
                <c:ptCount val="1"/>
                <c:pt idx="0">
                  <c:v>0.63125260306364039</c:v>
                </c:pt>
              </c:numCache>
            </c:numRef>
          </c:val>
          <c:extLst>
            <c:ext xmlns:c16="http://schemas.microsoft.com/office/drawing/2014/chart" uri="{C3380CC4-5D6E-409C-BE32-E72D297353CC}">
              <c16:uniqueId val="{00000002-33E6-4F81-819C-F48FFCCF459F}"/>
            </c:ext>
          </c:extLst>
        </c:ser>
        <c:ser>
          <c:idx val="3"/>
          <c:order val="3"/>
          <c:tx>
            <c:strRef>
              <c:f>'CNN vs. Handcraft'!$B$15</c:f>
              <c:strCache>
                <c:ptCount val="1"/>
                <c:pt idx="0">
                  <c:v>RGB+LBP+HOG</c:v>
                </c:pt>
              </c:strCache>
            </c:strRef>
          </c:tx>
          <c:spPr>
            <a:solidFill>
              <a:schemeClr val="accent2">
                <a:lumMod val="60000"/>
              </a:schemeClr>
            </a:solidFill>
            <a:ln>
              <a:noFill/>
            </a:ln>
            <a:effectLst/>
          </c:spPr>
          <c:invertIfNegative val="0"/>
          <c:cat>
            <c:strRef>
              <c:f>'CNN vs. Handcraft'!$C$11</c:f>
              <c:strCache>
                <c:ptCount val="1"/>
                <c:pt idx="0">
                  <c:v>DP_1</c:v>
                </c:pt>
              </c:strCache>
            </c:strRef>
          </c:cat>
          <c:val>
            <c:numRef>
              <c:f>'CNN vs. Handcraft'!$C$15</c:f>
              <c:numCache>
                <c:formatCode>0.000</c:formatCode>
                <c:ptCount val="1"/>
                <c:pt idx="0">
                  <c:v>0.69073842755417714</c:v>
                </c:pt>
              </c:numCache>
            </c:numRef>
          </c:val>
          <c:extLst>
            <c:ext xmlns:c16="http://schemas.microsoft.com/office/drawing/2014/chart" uri="{C3380CC4-5D6E-409C-BE32-E72D297353CC}">
              <c16:uniqueId val="{00000003-33E6-4F81-819C-F48FFCCF459F}"/>
            </c:ext>
          </c:extLst>
        </c:ser>
        <c:ser>
          <c:idx val="4"/>
          <c:order val="4"/>
          <c:tx>
            <c:strRef>
              <c:f>'CNN vs. Handcraft'!$B$16</c:f>
              <c:strCache>
                <c:ptCount val="1"/>
                <c:pt idx="0">
                  <c:v>CNN(Proposed)</c:v>
                </c:pt>
              </c:strCache>
            </c:strRef>
          </c:tx>
          <c:spPr>
            <a:solidFill>
              <a:schemeClr val="accent4">
                <a:lumMod val="60000"/>
              </a:schemeClr>
            </a:solidFill>
            <a:ln>
              <a:noFill/>
            </a:ln>
            <a:effectLst/>
          </c:spPr>
          <c:invertIfNegative val="0"/>
          <c:cat>
            <c:strRef>
              <c:f>'CNN vs. Handcraft'!$C$11</c:f>
              <c:strCache>
                <c:ptCount val="1"/>
                <c:pt idx="0">
                  <c:v>DP_1</c:v>
                </c:pt>
              </c:strCache>
            </c:strRef>
          </c:cat>
          <c:val>
            <c:numRef>
              <c:f>'CNN vs. Handcraft'!$C$16</c:f>
              <c:numCache>
                <c:formatCode>0.000</c:formatCode>
                <c:ptCount val="1"/>
                <c:pt idx="0">
                  <c:v>0.79253995246508457</c:v>
                </c:pt>
              </c:numCache>
            </c:numRef>
          </c:val>
          <c:extLst>
            <c:ext xmlns:c16="http://schemas.microsoft.com/office/drawing/2014/chart" uri="{C3380CC4-5D6E-409C-BE32-E72D297353CC}">
              <c16:uniqueId val="{00000004-33E6-4F81-819C-F48FFCCF459F}"/>
            </c:ext>
          </c:extLst>
        </c:ser>
        <c:dLbls>
          <c:showLegendKey val="0"/>
          <c:showVal val="0"/>
          <c:showCatName val="0"/>
          <c:showSerName val="0"/>
          <c:showPercent val="0"/>
          <c:showBubbleSize val="0"/>
        </c:dLbls>
        <c:gapWidth val="219"/>
        <c:overlap val="-27"/>
        <c:axId val="170019616"/>
        <c:axId val="170974144"/>
      </c:barChart>
      <c:catAx>
        <c:axId val="17001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70974144"/>
        <c:crosses val="autoZero"/>
        <c:auto val="1"/>
        <c:lblAlgn val="ctr"/>
        <c:lblOffset val="100"/>
        <c:noMultiLvlLbl val="0"/>
      </c:catAx>
      <c:valAx>
        <c:axId val="170974144"/>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7001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200"/>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'CNN vs. Handcraft'!$B$12</c:f>
              <c:strCache>
                <c:ptCount val="1"/>
                <c:pt idx="0">
                  <c:v>RGB</c:v>
                </c:pt>
              </c:strCache>
            </c:strRef>
          </c:tx>
          <c:spPr>
            <a:solidFill>
              <a:schemeClr val="accent2"/>
            </a:solidFill>
            <a:ln>
              <a:noFill/>
            </a:ln>
            <a:effectLst/>
          </c:spPr>
          <c:invertIfNegative val="0"/>
          <c:cat>
            <c:strRef>
              <c:f>'CNN vs. Handcraft'!$D$11</c:f>
              <c:strCache>
                <c:ptCount val="1"/>
                <c:pt idx="0">
                  <c:v>DP_2</c:v>
                </c:pt>
              </c:strCache>
            </c:strRef>
          </c:cat>
          <c:val>
            <c:numRef>
              <c:f>'CNN vs. Handcraft'!$D$12</c:f>
              <c:numCache>
                <c:formatCode>0.000</c:formatCode>
                <c:ptCount val="1"/>
                <c:pt idx="0">
                  <c:v>4.4398694829423766</c:v>
                </c:pt>
              </c:numCache>
            </c:numRef>
          </c:val>
          <c:extLst>
            <c:ext xmlns:c16="http://schemas.microsoft.com/office/drawing/2014/chart" uri="{C3380CC4-5D6E-409C-BE32-E72D297353CC}">
              <c16:uniqueId val="{00000000-AF1D-4D04-9DD5-E91D017DDA48}"/>
            </c:ext>
          </c:extLst>
        </c:ser>
        <c:ser>
          <c:idx val="1"/>
          <c:order val="1"/>
          <c:tx>
            <c:strRef>
              <c:f>'CNN vs. Handcraft'!$B$13</c:f>
              <c:strCache>
                <c:ptCount val="1"/>
                <c:pt idx="0">
                  <c:v>LBP</c:v>
                </c:pt>
              </c:strCache>
            </c:strRef>
          </c:tx>
          <c:spPr>
            <a:solidFill>
              <a:schemeClr val="accent4"/>
            </a:solidFill>
            <a:ln>
              <a:noFill/>
            </a:ln>
            <a:effectLst/>
          </c:spPr>
          <c:invertIfNegative val="0"/>
          <c:cat>
            <c:strRef>
              <c:f>'CNN vs. Handcraft'!$D$11</c:f>
              <c:strCache>
                <c:ptCount val="1"/>
                <c:pt idx="0">
                  <c:v>DP_2</c:v>
                </c:pt>
              </c:strCache>
            </c:strRef>
          </c:cat>
          <c:val>
            <c:numRef>
              <c:f>'CNN vs. Handcraft'!$D$13</c:f>
              <c:numCache>
                <c:formatCode>0.000</c:formatCode>
                <c:ptCount val="1"/>
                <c:pt idx="0">
                  <c:v>3.4097712496352313</c:v>
                </c:pt>
              </c:numCache>
            </c:numRef>
          </c:val>
          <c:extLst>
            <c:ext xmlns:c16="http://schemas.microsoft.com/office/drawing/2014/chart" uri="{C3380CC4-5D6E-409C-BE32-E72D297353CC}">
              <c16:uniqueId val="{00000001-AF1D-4D04-9DD5-E91D017DDA48}"/>
            </c:ext>
          </c:extLst>
        </c:ser>
        <c:ser>
          <c:idx val="2"/>
          <c:order val="2"/>
          <c:tx>
            <c:strRef>
              <c:f>'CNN vs. Handcraft'!$B$14</c:f>
              <c:strCache>
                <c:ptCount val="1"/>
                <c:pt idx="0">
                  <c:v>HOG</c:v>
                </c:pt>
              </c:strCache>
            </c:strRef>
          </c:tx>
          <c:spPr>
            <a:solidFill>
              <a:schemeClr val="accent6"/>
            </a:solidFill>
            <a:ln>
              <a:noFill/>
            </a:ln>
            <a:effectLst/>
          </c:spPr>
          <c:invertIfNegative val="0"/>
          <c:cat>
            <c:strRef>
              <c:f>'CNN vs. Handcraft'!$D$11</c:f>
              <c:strCache>
                <c:ptCount val="1"/>
                <c:pt idx="0">
                  <c:v>DP_2</c:v>
                </c:pt>
              </c:strCache>
            </c:strRef>
          </c:cat>
          <c:val>
            <c:numRef>
              <c:f>'CNN vs. Handcraft'!$D$14</c:f>
              <c:numCache>
                <c:formatCode>0.000</c:formatCode>
                <c:ptCount val="1"/>
                <c:pt idx="0">
                  <c:v>4.4668207159607141</c:v>
                </c:pt>
              </c:numCache>
            </c:numRef>
          </c:val>
          <c:extLst>
            <c:ext xmlns:c16="http://schemas.microsoft.com/office/drawing/2014/chart" uri="{C3380CC4-5D6E-409C-BE32-E72D297353CC}">
              <c16:uniqueId val="{00000002-AF1D-4D04-9DD5-E91D017DDA48}"/>
            </c:ext>
          </c:extLst>
        </c:ser>
        <c:ser>
          <c:idx val="3"/>
          <c:order val="3"/>
          <c:tx>
            <c:strRef>
              <c:f>'CNN vs. Handcraft'!$B$15</c:f>
              <c:strCache>
                <c:ptCount val="1"/>
                <c:pt idx="0">
                  <c:v>RGB+LBP+HOG</c:v>
                </c:pt>
              </c:strCache>
            </c:strRef>
          </c:tx>
          <c:spPr>
            <a:solidFill>
              <a:schemeClr val="accent2">
                <a:lumMod val="60000"/>
              </a:schemeClr>
            </a:solidFill>
            <a:ln>
              <a:noFill/>
            </a:ln>
            <a:effectLst/>
          </c:spPr>
          <c:invertIfNegative val="0"/>
          <c:cat>
            <c:strRef>
              <c:f>'CNN vs. Handcraft'!$D$11</c:f>
              <c:strCache>
                <c:ptCount val="1"/>
                <c:pt idx="0">
                  <c:v>DP_2</c:v>
                </c:pt>
              </c:strCache>
            </c:strRef>
          </c:cat>
          <c:val>
            <c:numRef>
              <c:f>'CNN vs. Handcraft'!$D$15</c:f>
              <c:numCache>
                <c:formatCode>0.000</c:formatCode>
                <c:ptCount val="1"/>
                <c:pt idx="0">
                  <c:v>5.5180909500795847</c:v>
                </c:pt>
              </c:numCache>
            </c:numRef>
          </c:val>
          <c:extLst>
            <c:ext xmlns:c16="http://schemas.microsoft.com/office/drawing/2014/chart" uri="{C3380CC4-5D6E-409C-BE32-E72D297353CC}">
              <c16:uniqueId val="{00000003-AF1D-4D04-9DD5-E91D017DDA48}"/>
            </c:ext>
          </c:extLst>
        </c:ser>
        <c:ser>
          <c:idx val="4"/>
          <c:order val="4"/>
          <c:tx>
            <c:strRef>
              <c:f>'CNN vs. Handcraft'!$B$16</c:f>
              <c:strCache>
                <c:ptCount val="1"/>
                <c:pt idx="0">
                  <c:v>CNN(Proposed)</c:v>
                </c:pt>
              </c:strCache>
            </c:strRef>
          </c:tx>
          <c:spPr>
            <a:solidFill>
              <a:schemeClr val="accent4">
                <a:lumMod val="60000"/>
              </a:schemeClr>
            </a:solidFill>
            <a:ln>
              <a:noFill/>
            </a:ln>
            <a:effectLst/>
          </c:spPr>
          <c:invertIfNegative val="0"/>
          <c:cat>
            <c:strRef>
              <c:f>'CNN vs. Handcraft'!$D$11</c:f>
              <c:strCache>
                <c:ptCount val="1"/>
                <c:pt idx="0">
                  <c:v>DP_2</c:v>
                </c:pt>
              </c:strCache>
            </c:strRef>
          </c:cat>
          <c:val>
            <c:numRef>
              <c:f>'CNN vs. Handcraft'!$D$16</c:f>
              <c:numCache>
                <c:formatCode>0.000</c:formatCode>
                <c:ptCount val="1"/>
                <c:pt idx="0">
                  <c:v>6.0857910923562075</c:v>
                </c:pt>
              </c:numCache>
            </c:numRef>
          </c:val>
          <c:extLst>
            <c:ext xmlns:c16="http://schemas.microsoft.com/office/drawing/2014/chart" uri="{C3380CC4-5D6E-409C-BE32-E72D297353CC}">
              <c16:uniqueId val="{00000004-AF1D-4D04-9DD5-E91D017DDA48}"/>
            </c:ext>
          </c:extLst>
        </c:ser>
        <c:dLbls>
          <c:showLegendKey val="0"/>
          <c:showVal val="0"/>
          <c:showCatName val="0"/>
          <c:showSerName val="0"/>
          <c:showPercent val="0"/>
          <c:showBubbleSize val="0"/>
        </c:dLbls>
        <c:gapWidth val="219"/>
        <c:overlap val="-27"/>
        <c:axId val="230127072"/>
        <c:axId val="230127632"/>
      </c:barChart>
      <c:catAx>
        <c:axId val="23012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30127632"/>
        <c:crosses val="autoZero"/>
        <c:auto val="1"/>
        <c:lblAlgn val="ctr"/>
        <c:lblOffset val="100"/>
        <c:noMultiLvlLbl val="0"/>
      </c:catAx>
      <c:valAx>
        <c:axId val="230127632"/>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30127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200"/>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3" y="2"/>
            <a:ext cx="2941214" cy="496729"/>
          </a:xfrm>
          <a:prstGeom prst="rect">
            <a:avLst/>
          </a:prstGeom>
        </p:spPr>
        <p:txBody>
          <a:bodyPr vert="horz" lIns="92808" tIns="46404" rIns="92808" bIns="46404" rtlCol="0"/>
          <a:lstStyle>
            <a:lvl1pPr algn="l" latinLnBrk="0">
              <a:defRPr kumimoji="0" sz="1300">
                <a:ea typeface="+mn-ea"/>
              </a:defRPr>
            </a:lvl1pPr>
          </a:lstStyle>
          <a:p>
            <a:pPr>
              <a:defRPr/>
            </a:pPr>
            <a:endParaRPr lang="ko-KR" altLang="en-US"/>
          </a:p>
        </p:txBody>
      </p:sp>
      <p:sp>
        <p:nvSpPr>
          <p:cNvPr id="3" name="날짜 개체 틀 2"/>
          <p:cNvSpPr>
            <a:spLocks noGrp="1"/>
          </p:cNvSpPr>
          <p:nvPr>
            <p:ph type="dt" sz="quarter" idx="1"/>
          </p:nvPr>
        </p:nvSpPr>
        <p:spPr>
          <a:xfrm>
            <a:off x="3845350" y="2"/>
            <a:ext cx="2941214" cy="496729"/>
          </a:xfrm>
          <a:prstGeom prst="rect">
            <a:avLst/>
          </a:prstGeom>
        </p:spPr>
        <p:txBody>
          <a:bodyPr vert="horz" lIns="92808" tIns="46404" rIns="92808" bIns="46404" rtlCol="0"/>
          <a:lstStyle>
            <a:lvl1pPr algn="r" latinLnBrk="0">
              <a:defRPr kumimoji="0" sz="1300">
                <a:ea typeface="+mn-ea"/>
              </a:defRPr>
            </a:lvl1pPr>
          </a:lstStyle>
          <a:p>
            <a:pPr>
              <a:defRPr/>
            </a:pPr>
            <a:fld id="{695199BA-94EF-4E1E-9BA1-44D3BE051764}" type="datetimeFigureOut">
              <a:rPr lang="ko-KR" altLang="en-US"/>
              <a:pPr>
                <a:defRPr/>
              </a:pPr>
              <a:t>2017-04-20</a:t>
            </a:fld>
            <a:endParaRPr lang="ko-KR" altLang="en-US"/>
          </a:p>
        </p:txBody>
      </p:sp>
      <p:sp>
        <p:nvSpPr>
          <p:cNvPr id="4" name="바닥글 개체 틀 3"/>
          <p:cNvSpPr>
            <a:spLocks noGrp="1"/>
          </p:cNvSpPr>
          <p:nvPr>
            <p:ph type="ftr" sz="quarter" idx="2"/>
          </p:nvPr>
        </p:nvSpPr>
        <p:spPr>
          <a:xfrm>
            <a:off x="3" y="9425150"/>
            <a:ext cx="2941214" cy="496728"/>
          </a:xfrm>
          <a:prstGeom prst="rect">
            <a:avLst/>
          </a:prstGeom>
        </p:spPr>
        <p:txBody>
          <a:bodyPr vert="horz" lIns="92808" tIns="46404" rIns="92808" bIns="46404" rtlCol="0" anchor="b"/>
          <a:lstStyle>
            <a:lvl1pPr algn="l" latinLnBrk="0">
              <a:defRPr kumimoji="0" sz="1300">
                <a:ea typeface="+mn-ea"/>
              </a:defRPr>
            </a:lvl1pPr>
          </a:lstStyle>
          <a:p>
            <a:pPr>
              <a:defRPr/>
            </a:pPr>
            <a:endParaRPr lang="ko-KR" altLang="en-US"/>
          </a:p>
        </p:txBody>
      </p:sp>
      <p:sp>
        <p:nvSpPr>
          <p:cNvPr id="5" name="슬라이드 번호 개체 틀 4"/>
          <p:cNvSpPr>
            <a:spLocks noGrp="1"/>
          </p:cNvSpPr>
          <p:nvPr>
            <p:ph type="sldNum" sz="quarter" idx="3"/>
          </p:nvPr>
        </p:nvSpPr>
        <p:spPr>
          <a:xfrm>
            <a:off x="3845350" y="9425150"/>
            <a:ext cx="2941214" cy="496728"/>
          </a:xfrm>
          <a:prstGeom prst="rect">
            <a:avLst/>
          </a:prstGeom>
        </p:spPr>
        <p:txBody>
          <a:bodyPr vert="horz" lIns="92808" tIns="46404" rIns="92808" bIns="46404" rtlCol="0" anchor="b"/>
          <a:lstStyle>
            <a:lvl1pPr algn="r" latinLnBrk="0">
              <a:defRPr kumimoji="0" sz="1300">
                <a:ea typeface="+mn-ea"/>
              </a:defRPr>
            </a:lvl1pPr>
          </a:lstStyle>
          <a:p>
            <a:pPr>
              <a:defRPr/>
            </a:pPr>
            <a:fld id="{91223094-6ACB-4628-8EC6-45C620BFC4E7}" type="slidenum">
              <a:rPr lang="ko-KR" altLang="en-US"/>
              <a:pPr>
                <a:defRPr/>
              </a:pPr>
              <a:t>‹#›</a:t>
            </a:fld>
            <a:endParaRPr lang="ko-KR" altLang="en-US"/>
          </a:p>
        </p:txBody>
      </p:sp>
    </p:spTree>
    <p:extLst>
      <p:ext uri="{BB962C8B-B14F-4D97-AF65-F5344CB8AC3E}">
        <p14:creationId xmlns:p14="http://schemas.microsoft.com/office/powerpoint/2010/main" val="260800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3" y="2"/>
            <a:ext cx="2941214" cy="496729"/>
          </a:xfrm>
          <a:prstGeom prst="rect">
            <a:avLst/>
          </a:prstGeom>
        </p:spPr>
        <p:txBody>
          <a:bodyPr vert="horz" lIns="92808" tIns="46404" rIns="92808" bIns="46404" rtlCol="0"/>
          <a:lstStyle>
            <a:lvl1pPr algn="l" latinLnBrk="0">
              <a:defRPr kumimoji="0" sz="1300">
                <a:ea typeface="+mn-ea"/>
              </a:defRPr>
            </a:lvl1pPr>
          </a:lstStyle>
          <a:p>
            <a:pPr>
              <a:defRPr/>
            </a:pPr>
            <a:endParaRPr lang="ko-KR" altLang="en-US"/>
          </a:p>
        </p:txBody>
      </p:sp>
      <p:sp>
        <p:nvSpPr>
          <p:cNvPr id="3" name="날짜 개체 틀 2"/>
          <p:cNvSpPr>
            <a:spLocks noGrp="1"/>
          </p:cNvSpPr>
          <p:nvPr>
            <p:ph type="dt" idx="1"/>
          </p:nvPr>
        </p:nvSpPr>
        <p:spPr>
          <a:xfrm>
            <a:off x="3845350" y="2"/>
            <a:ext cx="2941214" cy="496729"/>
          </a:xfrm>
          <a:prstGeom prst="rect">
            <a:avLst/>
          </a:prstGeom>
        </p:spPr>
        <p:txBody>
          <a:bodyPr vert="horz" lIns="92808" tIns="46404" rIns="92808" bIns="46404" rtlCol="0"/>
          <a:lstStyle>
            <a:lvl1pPr algn="r" latinLnBrk="0">
              <a:defRPr kumimoji="0" sz="1300">
                <a:ea typeface="+mn-ea"/>
              </a:defRPr>
            </a:lvl1pPr>
          </a:lstStyle>
          <a:p>
            <a:pPr>
              <a:defRPr/>
            </a:pPr>
            <a:fld id="{70E830F0-3441-4A75-882E-A40901EAD86A}" type="datetimeFigureOut">
              <a:rPr lang="ko-KR" altLang="en-US"/>
              <a:pPr>
                <a:defRPr/>
              </a:pPr>
              <a:t>2017-04-20</a:t>
            </a:fld>
            <a:endParaRPr lang="ko-KR" altLang="en-US"/>
          </a:p>
        </p:txBody>
      </p:sp>
      <p:sp>
        <p:nvSpPr>
          <p:cNvPr id="4" name="슬라이드 이미지 개체 틀 3"/>
          <p:cNvSpPr>
            <a:spLocks noGrp="1" noRot="1" noChangeAspect="1"/>
          </p:cNvSpPr>
          <p:nvPr>
            <p:ph type="sldImg" idx="2"/>
          </p:nvPr>
        </p:nvSpPr>
        <p:spPr>
          <a:xfrm>
            <a:off x="914400" y="744538"/>
            <a:ext cx="4959350" cy="3721100"/>
          </a:xfrm>
          <a:prstGeom prst="rect">
            <a:avLst/>
          </a:prstGeom>
          <a:noFill/>
          <a:ln w="12700">
            <a:solidFill>
              <a:prstClr val="black"/>
            </a:solidFill>
          </a:ln>
        </p:spPr>
        <p:txBody>
          <a:bodyPr vert="horz" lIns="92808" tIns="46404" rIns="92808" bIns="46404" rtlCol="0" anchor="ctr"/>
          <a:lstStyle/>
          <a:p>
            <a:pPr lvl="0"/>
            <a:endParaRPr lang="ko-KR" altLang="en-US" noProof="0"/>
          </a:p>
        </p:txBody>
      </p:sp>
      <p:sp>
        <p:nvSpPr>
          <p:cNvPr id="5" name="슬라이드 노트 개체 틀 4"/>
          <p:cNvSpPr>
            <a:spLocks noGrp="1"/>
          </p:cNvSpPr>
          <p:nvPr>
            <p:ph type="body" sz="quarter" idx="3"/>
          </p:nvPr>
        </p:nvSpPr>
        <p:spPr>
          <a:xfrm>
            <a:off x="678500" y="4713368"/>
            <a:ext cx="5431156" cy="4465797"/>
          </a:xfrm>
          <a:prstGeom prst="rect">
            <a:avLst/>
          </a:prstGeom>
        </p:spPr>
        <p:txBody>
          <a:bodyPr vert="horz" lIns="92808" tIns="46404" rIns="92808" bIns="46404"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3" y="9425150"/>
            <a:ext cx="2941214" cy="496728"/>
          </a:xfrm>
          <a:prstGeom prst="rect">
            <a:avLst/>
          </a:prstGeom>
        </p:spPr>
        <p:txBody>
          <a:bodyPr vert="horz" lIns="92808" tIns="46404" rIns="92808" bIns="46404" rtlCol="0" anchor="b"/>
          <a:lstStyle>
            <a:lvl1pPr algn="l" latinLnBrk="0">
              <a:defRPr kumimoji="0" sz="1300">
                <a:ea typeface="+mn-ea"/>
              </a:defRPr>
            </a:lvl1pPr>
          </a:lstStyle>
          <a:p>
            <a:pPr>
              <a:defRPr/>
            </a:pPr>
            <a:endParaRPr lang="ko-KR" altLang="en-US"/>
          </a:p>
        </p:txBody>
      </p:sp>
      <p:sp>
        <p:nvSpPr>
          <p:cNvPr id="7" name="슬라이드 번호 개체 틀 6"/>
          <p:cNvSpPr>
            <a:spLocks noGrp="1"/>
          </p:cNvSpPr>
          <p:nvPr>
            <p:ph type="sldNum" sz="quarter" idx="5"/>
          </p:nvPr>
        </p:nvSpPr>
        <p:spPr>
          <a:xfrm>
            <a:off x="3845350" y="9425150"/>
            <a:ext cx="2941214" cy="496728"/>
          </a:xfrm>
          <a:prstGeom prst="rect">
            <a:avLst/>
          </a:prstGeom>
        </p:spPr>
        <p:txBody>
          <a:bodyPr vert="horz" lIns="92808" tIns="46404" rIns="92808" bIns="46404" rtlCol="0" anchor="b"/>
          <a:lstStyle>
            <a:lvl1pPr algn="r" latinLnBrk="0">
              <a:defRPr kumimoji="0" sz="1300">
                <a:ea typeface="+mn-ea"/>
              </a:defRPr>
            </a:lvl1pPr>
          </a:lstStyle>
          <a:p>
            <a:pPr>
              <a:defRPr/>
            </a:pPr>
            <a:fld id="{30057A15-4C77-4208-82D0-2353F8D43ECD}" type="slidenum">
              <a:rPr lang="ko-KR" altLang="en-US"/>
              <a:pPr>
                <a:defRPr/>
              </a:pPr>
              <a:t>‹#›</a:t>
            </a:fld>
            <a:endParaRPr lang="ko-KR" altLang="en-US"/>
          </a:p>
        </p:txBody>
      </p:sp>
    </p:spTree>
    <p:extLst>
      <p:ext uri="{BB962C8B-B14F-4D97-AF65-F5344CB8AC3E}">
        <p14:creationId xmlns:p14="http://schemas.microsoft.com/office/powerpoint/2010/main" val="1264414773"/>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22531" name="슬라이드 노트 개체 틀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ko-KR" altLang="en-US"/>
          </a:p>
        </p:txBody>
      </p:sp>
      <p:sp>
        <p:nvSpPr>
          <p:cNvPr id="37892" name="슬라이드 번호 개체 틀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0ED23A7-CCD6-4F1C-939C-05F0554ACC4E}" type="slidenum">
              <a:rPr lang="ko-KR" altLang="en-US" smtClean="0"/>
              <a:pPr>
                <a:defRPr/>
              </a:pPr>
              <a:t>1</a:t>
            </a:fld>
            <a:endParaRPr lang="ko-KR" altLang="en-US"/>
          </a:p>
        </p:txBody>
      </p:sp>
    </p:spTree>
    <p:extLst>
      <p:ext uri="{BB962C8B-B14F-4D97-AF65-F5344CB8AC3E}">
        <p14:creationId xmlns:p14="http://schemas.microsoft.com/office/powerpoint/2010/main" val="3643717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35</a:t>
            </a:fld>
            <a:endParaRPr lang="ko-KR" altLang="en-US"/>
          </a:p>
        </p:txBody>
      </p:sp>
    </p:spTree>
    <p:extLst>
      <p:ext uri="{BB962C8B-B14F-4D97-AF65-F5344CB8AC3E}">
        <p14:creationId xmlns:p14="http://schemas.microsoft.com/office/powerpoint/2010/main" val="3218718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40</a:t>
            </a:fld>
            <a:endParaRPr lang="ko-KR" altLang="en-US"/>
          </a:p>
        </p:txBody>
      </p:sp>
    </p:spTree>
    <p:extLst>
      <p:ext uri="{BB962C8B-B14F-4D97-AF65-F5344CB8AC3E}">
        <p14:creationId xmlns:p14="http://schemas.microsoft.com/office/powerpoint/2010/main" val="3166026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43</a:t>
            </a:fld>
            <a:endParaRPr lang="ko-KR" altLang="en-US"/>
          </a:p>
        </p:txBody>
      </p:sp>
    </p:spTree>
    <p:extLst>
      <p:ext uri="{BB962C8B-B14F-4D97-AF65-F5344CB8AC3E}">
        <p14:creationId xmlns:p14="http://schemas.microsoft.com/office/powerpoint/2010/main" val="140944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44</a:t>
            </a:fld>
            <a:endParaRPr lang="ko-KR" altLang="en-US"/>
          </a:p>
        </p:txBody>
      </p:sp>
    </p:spTree>
    <p:extLst>
      <p:ext uri="{BB962C8B-B14F-4D97-AF65-F5344CB8AC3E}">
        <p14:creationId xmlns:p14="http://schemas.microsoft.com/office/powerpoint/2010/main" val="2706851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45</a:t>
            </a:fld>
            <a:endParaRPr lang="ko-KR" altLang="en-US"/>
          </a:p>
        </p:txBody>
      </p:sp>
    </p:spTree>
    <p:extLst>
      <p:ext uri="{BB962C8B-B14F-4D97-AF65-F5344CB8AC3E}">
        <p14:creationId xmlns:p14="http://schemas.microsoft.com/office/powerpoint/2010/main" val="1364718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51</a:t>
            </a:fld>
            <a:endParaRPr lang="ko-KR" altLang="en-US"/>
          </a:p>
        </p:txBody>
      </p:sp>
    </p:spTree>
    <p:extLst>
      <p:ext uri="{BB962C8B-B14F-4D97-AF65-F5344CB8AC3E}">
        <p14:creationId xmlns:p14="http://schemas.microsoft.com/office/powerpoint/2010/main" val="969638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10</a:t>
            </a:fld>
            <a:endParaRPr lang="ko-KR" altLang="en-US"/>
          </a:p>
        </p:txBody>
      </p:sp>
    </p:spTree>
    <p:extLst>
      <p:ext uri="{BB962C8B-B14F-4D97-AF65-F5344CB8AC3E}">
        <p14:creationId xmlns:p14="http://schemas.microsoft.com/office/powerpoint/2010/main" val="673731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16</a:t>
            </a:fld>
            <a:endParaRPr lang="ko-KR" altLang="en-US"/>
          </a:p>
        </p:txBody>
      </p:sp>
    </p:spTree>
    <p:extLst>
      <p:ext uri="{BB962C8B-B14F-4D97-AF65-F5344CB8AC3E}">
        <p14:creationId xmlns:p14="http://schemas.microsoft.com/office/powerpoint/2010/main" val="2657452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20</a:t>
            </a:fld>
            <a:endParaRPr lang="ko-KR" altLang="en-US"/>
          </a:p>
        </p:txBody>
      </p:sp>
    </p:spTree>
    <p:extLst>
      <p:ext uri="{BB962C8B-B14F-4D97-AF65-F5344CB8AC3E}">
        <p14:creationId xmlns:p14="http://schemas.microsoft.com/office/powerpoint/2010/main" val="409301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21</a:t>
            </a:fld>
            <a:endParaRPr lang="ko-KR" altLang="en-US"/>
          </a:p>
        </p:txBody>
      </p:sp>
    </p:spTree>
    <p:extLst>
      <p:ext uri="{BB962C8B-B14F-4D97-AF65-F5344CB8AC3E}">
        <p14:creationId xmlns:p14="http://schemas.microsoft.com/office/powerpoint/2010/main" val="3393741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24</a:t>
            </a:fld>
            <a:endParaRPr lang="ko-KR" altLang="en-US"/>
          </a:p>
        </p:txBody>
      </p:sp>
    </p:spTree>
    <p:extLst>
      <p:ext uri="{BB962C8B-B14F-4D97-AF65-F5344CB8AC3E}">
        <p14:creationId xmlns:p14="http://schemas.microsoft.com/office/powerpoint/2010/main" val="3690432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26</a:t>
            </a:fld>
            <a:endParaRPr lang="ko-KR" altLang="en-US"/>
          </a:p>
        </p:txBody>
      </p:sp>
    </p:spTree>
    <p:extLst>
      <p:ext uri="{BB962C8B-B14F-4D97-AF65-F5344CB8AC3E}">
        <p14:creationId xmlns:p14="http://schemas.microsoft.com/office/powerpoint/2010/main" val="1792171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31</a:t>
            </a:fld>
            <a:endParaRPr lang="ko-KR" altLang="en-US"/>
          </a:p>
        </p:txBody>
      </p:sp>
    </p:spTree>
    <p:extLst>
      <p:ext uri="{BB962C8B-B14F-4D97-AF65-F5344CB8AC3E}">
        <p14:creationId xmlns:p14="http://schemas.microsoft.com/office/powerpoint/2010/main" val="849268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30057A15-4C77-4208-82D0-2353F8D43ECD}" type="slidenum">
              <a:rPr lang="ko-KR" altLang="en-US" smtClean="0"/>
              <a:pPr>
                <a:defRPr/>
              </a:pPr>
              <a:t>32</a:t>
            </a:fld>
            <a:endParaRPr lang="ko-KR" altLang="en-US"/>
          </a:p>
        </p:txBody>
      </p:sp>
    </p:spTree>
    <p:extLst>
      <p:ext uri="{BB962C8B-B14F-4D97-AF65-F5344CB8AC3E}">
        <p14:creationId xmlns:p14="http://schemas.microsoft.com/office/powerpoint/2010/main" val="163767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슬라이드">
    <p:spTree>
      <p:nvGrpSpPr>
        <p:cNvPr id="1" name=""/>
        <p:cNvGrpSpPr/>
        <p:nvPr/>
      </p:nvGrpSpPr>
      <p:grpSpPr>
        <a:xfrm>
          <a:off x="0" y="0"/>
          <a:ext cx="0" cy="0"/>
          <a:chOff x="0" y="0"/>
          <a:chExt cx="0" cy="0"/>
        </a:xfrm>
      </p:grpSpPr>
      <p:grpSp>
        <p:nvGrpSpPr>
          <p:cNvPr id="8" name="Group 20"/>
          <p:cNvGrpSpPr>
            <a:grpSpLocks/>
          </p:cNvGrpSpPr>
          <p:nvPr userDrawn="1"/>
        </p:nvGrpSpPr>
        <p:grpSpPr bwMode="auto">
          <a:xfrm>
            <a:off x="-4763" y="0"/>
            <a:ext cx="9148763" cy="6856413"/>
            <a:chOff x="-3" y="0"/>
            <a:chExt cx="5763" cy="4319"/>
          </a:xfrm>
        </p:grpSpPr>
        <p:sp>
          <p:nvSpPr>
            <p:cNvPr id="9" name="AutoShape 21"/>
            <p:cNvSpPr>
              <a:spLocks noChangeArrowheads="1"/>
            </p:cNvSpPr>
            <p:nvPr userDrawn="1"/>
          </p:nvSpPr>
          <p:spPr bwMode="gray">
            <a:xfrm>
              <a:off x="24" y="24"/>
              <a:ext cx="5712" cy="4272"/>
            </a:xfrm>
            <a:prstGeom prst="roundRect">
              <a:avLst>
                <a:gd name="adj" fmla="val 6227"/>
              </a:avLst>
            </a:prstGeom>
            <a:noFill/>
            <a:ln w="76200">
              <a:solidFill>
                <a:schemeClr val="bg1"/>
              </a:solidFill>
              <a:round/>
              <a:headEnd/>
              <a:tailEnd/>
            </a:ln>
            <a:effectLst/>
          </p:spPr>
          <p:txBody>
            <a:bodyPr wrap="none" anchor="ctr"/>
            <a:lstStyle/>
            <a:p>
              <a:pPr latinLnBrk="0">
                <a:defRPr/>
              </a:pPr>
              <a:endParaRPr kumimoji="0" lang="ko-KR" altLang="en-US"/>
            </a:p>
          </p:txBody>
        </p:sp>
        <p:sp>
          <p:nvSpPr>
            <p:cNvPr id="10" name="Freeform 22"/>
            <p:cNvSpPr>
              <a:spLocks/>
            </p:cNvSpPr>
            <p:nvPr userDrawn="1"/>
          </p:nvSpPr>
          <p:spPr bwMode="gray">
            <a:xfrm>
              <a:off x="0"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latinLnBrk="0">
                <a:defRPr/>
              </a:pPr>
              <a:endParaRPr kumimoji="0" lang="ko-KR" altLang="en-US"/>
            </a:p>
          </p:txBody>
        </p:sp>
        <p:sp>
          <p:nvSpPr>
            <p:cNvPr id="11" name="Freeform 23"/>
            <p:cNvSpPr>
              <a:spLocks/>
            </p:cNvSpPr>
            <p:nvPr userDrawn="1"/>
          </p:nvSpPr>
          <p:spPr bwMode="gray">
            <a:xfrm rot="-5408600">
              <a:off x="-50" y="4030"/>
              <a:ext cx="336" cy="242"/>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latinLnBrk="0">
                <a:defRPr/>
              </a:pPr>
              <a:endParaRPr kumimoji="0" lang="ko-KR" altLang="en-US"/>
            </a:p>
          </p:txBody>
        </p:sp>
        <p:sp>
          <p:nvSpPr>
            <p:cNvPr id="12" name="Freeform 24"/>
            <p:cNvSpPr>
              <a:spLocks/>
            </p:cNvSpPr>
            <p:nvPr userDrawn="1"/>
          </p:nvSpPr>
          <p:spPr bwMode="gray">
            <a:xfrm rot="10769190">
              <a:off x="5519" y="4031"/>
              <a:ext cx="232" cy="287"/>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latinLnBrk="0">
                <a:defRPr/>
              </a:pPr>
              <a:endParaRPr kumimoji="0" lang="ko-KR" altLang="en-US"/>
            </a:p>
          </p:txBody>
        </p:sp>
        <p:sp>
          <p:nvSpPr>
            <p:cNvPr id="13" name="Freeform 25"/>
            <p:cNvSpPr>
              <a:spLocks/>
            </p:cNvSpPr>
            <p:nvPr userDrawn="1"/>
          </p:nvSpPr>
          <p:spPr bwMode="gray">
            <a:xfrm rot="5400000">
              <a:off x="5472"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latinLnBrk="0">
                <a:defRPr/>
              </a:pPr>
              <a:endParaRPr kumimoji="0" lang="ko-KR" altLang="en-US"/>
            </a:p>
          </p:txBody>
        </p:sp>
      </p:grpSp>
      <p:cxnSp>
        <p:nvCxnSpPr>
          <p:cNvPr id="35" name="직선 연결선 45"/>
          <p:cNvCxnSpPr>
            <a:cxnSpLocks noChangeShapeType="1"/>
          </p:cNvCxnSpPr>
          <p:nvPr/>
        </p:nvCxnSpPr>
        <p:spPr bwMode="auto">
          <a:xfrm>
            <a:off x="152400" y="6200775"/>
            <a:ext cx="8839200" cy="1588"/>
          </a:xfrm>
          <a:prstGeom prst="line">
            <a:avLst/>
          </a:prstGeom>
          <a:noFill/>
          <a:ln w="28575" algn="ctr">
            <a:solidFill>
              <a:schemeClr val="bg1"/>
            </a:solidFill>
            <a:round/>
            <a:headEnd/>
            <a:tailEnd/>
          </a:ln>
        </p:spPr>
      </p:cxnSp>
      <p:sp>
        <p:nvSpPr>
          <p:cNvPr id="3074" name="Rectangle 2"/>
          <p:cNvSpPr>
            <a:spLocks noGrp="1" noChangeArrowheads="1"/>
          </p:cNvSpPr>
          <p:nvPr>
            <p:ph type="ctrTitle"/>
          </p:nvPr>
        </p:nvSpPr>
        <p:spPr bwMode="ltGray">
          <a:xfrm>
            <a:off x="762000" y="1143000"/>
            <a:ext cx="7772400" cy="1295400"/>
          </a:xfrm>
        </p:spPr>
        <p:txBody>
          <a:bodyPr/>
          <a:lstStyle>
            <a:lvl1pPr algn="ctr">
              <a:defRPr sz="4000">
                <a:solidFill>
                  <a:schemeClr val="accent4">
                    <a:lumMod val="50000"/>
                  </a:schemeClr>
                </a:solidFill>
                <a:effectLst>
                  <a:outerShdw blurRad="38100" dist="38100" dir="2700000" algn="tl">
                    <a:srgbClr val="000000">
                      <a:alpha val="43137"/>
                    </a:srgbClr>
                  </a:outerShdw>
                </a:effectLst>
                <a:latin typeface="Century Gothic" pitchFamily="34" charset="0"/>
              </a:defRPr>
            </a:lvl1pPr>
          </a:lstStyle>
          <a:p>
            <a:r>
              <a:rPr lang="ko-KR" altLang="en-US" dirty="0"/>
              <a:t>마스터 제목 스타일 편집</a:t>
            </a:r>
            <a:endParaRPr lang="en-US" altLang="ko-KR" dirty="0"/>
          </a:p>
        </p:txBody>
      </p:sp>
      <p:pic>
        <p:nvPicPr>
          <p:cNvPr id="26" name="그림 25" descr="KU_SLOGAN_BS_01.gif"/>
          <p:cNvPicPr>
            <a:picLocks noChangeAspect="1"/>
          </p:cNvPicPr>
          <p:nvPr userDrawn="1"/>
        </p:nvPicPr>
        <p:blipFill>
          <a:blip r:embed="rId2" cstate="print"/>
          <a:stretch>
            <a:fillRect/>
          </a:stretch>
        </p:blipFill>
        <p:spPr>
          <a:xfrm>
            <a:off x="144346" y="1"/>
            <a:ext cx="2446454" cy="838200"/>
          </a:xfrm>
          <a:prstGeom prst="rect">
            <a:avLst/>
          </a:prstGeom>
        </p:spPr>
      </p:pic>
      <p:sp>
        <p:nvSpPr>
          <p:cNvPr id="31" name="텍스트 개체 틀 30"/>
          <p:cNvSpPr>
            <a:spLocks noGrp="1"/>
          </p:cNvSpPr>
          <p:nvPr>
            <p:ph type="body" sz="quarter" idx="10" hasCustomPrompt="1"/>
          </p:nvPr>
        </p:nvSpPr>
        <p:spPr>
          <a:xfrm>
            <a:off x="762000" y="2667000"/>
            <a:ext cx="7772400" cy="685800"/>
          </a:xfrm>
        </p:spPr>
        <p:txBody>
          <a:bodyPr/>
          <a:lstStyle>
            <a:lvl1pPr algn="r">
              <a:buFontTx/>
              <a:buNone/>
              <a:defRPr sz="2000" b="1">
                <a:latin typeface="Century Gothic" pitchFamily="34" charset="0"/>
              </a:defRPr>
            </a:lvl1pPr>
          </a:lstStyle>
          <a:p>
            <a:pPr lvl="0"/>
            <a:r>
              <a:rPr lang="ko-KR" altLang="en-US" dirty="0"/>
              <a:t>부제목을 입력하십시오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슬라이드 번호 개체 틀 5"/>
          <p:cNvSpPr>
            <a:spLocks noGrp="1"/>
          </p:cNvSpPr>
          <p:nvPr>
            <p:ph type="sldNum" sz="quarter" idx="10"/>
          </p:nvPr>
        </p:nvSpPr>
        <p:spPr/>
        <p:txBody>
          <a:bodyPr/>
          <a:lstStyle>
            <a:lvl1pPr>
              <a:defRPr/>
            </a:lvl1pPr>
          </a:lstStyle>
          <a:p>
            <a:pPr>
              <a:defRPr/>
            </a:pPr>
            <a:fld id="{D40168B1-86D4-41DC-A8C8-F0552CC69953}" type="slidenum">
              <a:rPr lang="en-US" altLang="ko-KR"/>
              <a:pPr>
                <a:defRP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6122987"/>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6122987"/>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슬라이드 번호 개체 틀 5"/>
          <p:cNvSpPr>
            <a:spLocks noGrp="1"/>
          </p:cNvSpPr>
          <p:nvPr>
            <p:ph type="sldNum" sz="quarter" idx="10"/>
          </p:nvPr>
        </p:nvSpPr>
        <p:spPr/>
        <p:txBody>
          <a:bodyPr/>
          <a:lstStyle>
            <a:lvl1pPr>
              <a:defRPr/>
            </a:lvl1pPr>
          </a:lstStyle>
          <a:p>
            <a:pPr>
              <a:defRPr/>
            </a:pPr>
            <a:fld id="{569B69CA-BFFC-413E-B5E6-461FCCB9FF0E}" type="slidenum">
              <a:rPr lang="en-US" altLang="ko-KR"/>
              <a:pPr>
                <a:defRPr/>
              </a:pPr>
              <a:t>‹#›</a:t>
            </a:fld>
            <a:endParaRPr lang="en-US" altLang="ko-K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7239000" cy="762000"/>
          </a:xfrm>
        </p:spPr>
        <p:txBody>
          <a:bodyPr/>
          <a:lstStyle/>
          <a:p>
            <a:r>
              <a:rPr lang="ko-KR" altLang="en-US"/>
              <a:t>마스터 제목 스타일 편집</a:t>
            </a:r>
          </a:p>
        </p:txBody>
      </p:sp>
      <p:sp>
        <p:nvSpPr>
          <p:cNvPr id="3" name="표 개체 틀 2"/>
          <p:cNvSpPr>
            <a:spLocks noGrp="1"/>
          </p:cNvSpPr>
          <p:nvPr>
            <p:ph type="tbl" idx="1"/>
          </p:nvPr>
        </p:nvSpPr>
        <p:spPr>
          <a:xfrm>
            <a:off x="457200" y="1447800"/>
            <a:ext cx="8229600" cy="4949825"/>
          </a:xfrm>
        </p:spPr>
        <p:txBody>
          <a:bodyPr/>
          <a:lstStyle/>
          <a:p>
            <a:pPr lvl="0"/>
            <a:endParaRPr lang="ko-KR" altLang="en-US" noProof="0"/>
          </a:p>
        </p:txBody>
      </p:sp>
      <p:sp>
        <p:nvSpPr>
          <p:cNvPr id="4" name="슬라이드 번호 개체 틀 5"/>
          <p:cNvSpPr>
            <a:spLocks noGrp="1"/>
          </p:cNvSpPr>
          <p:nvPr>
            <p:ph type="sldNum" sz="quarter" idx="10"/>
          </p:nvPr>
        </p:nvSpPr>
        <p:spPr>
          <a:xfrm>
            <a:off x="6553200" y="6477000"/>
            <a:ext cx="2133600" cy="244475"/>
          </a:xfrm>
        </p:spPr>
        <p:txBody>
          <a:bodyPr/>
          <a:lstStyle>
            <a:lvl1pPr>
              <a:defRPr/>
            </a:lvl1pPr>
          </a:lstStyle>
          <a:p>
            <a:pPr>
              <a:defRPr/>
            </a:pPr>
            <a:fld id="{C11CA459-9845-4CBF-AF84-DFEAC19937BE}" type="slidenum">
              <a:rPr lang="en-US" altLang="ko-KR"/>
              <a:pPr>
                <a:defRPr/>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lvl1pPr>
              <a:defRPr>
                <a:solidFill>
                  <a:schemeClr val="tx2"/>
                </a:solidFill>
                <a:latin typeface="Tahoma" pitchFamily="34" charset="0"/>
                <a:cs typeface="Tahoma" pitchFamily="34" charset="0"/>
              </a:defRPr>
            </a:lvl1pPr>
            <a:lvl2pPr>
              <a:defRPr>
                <a:solidFill>
                  <a:schemeClr val="tx2"/>
                </a:solidFill>
                <a:latin typeface="Tahoma" pitchFamily="34" charset="0"/>
                <a:cs typeface="Tahoma" pitchFamily="34" charset="0"/>
              </a:defRPr>
            </a:lvl2pPr>
            <a:lvl3pPr>
              <a:defRPr>
                <a:solidFill>
                  <a:schemeClr val="tx2"/>
                </a:solidFill>
                <a:latin typeface="Tahoma" pitchFamily="34" charset="0"/>
                <a:cs typeface="Tahoma" pitchFamily="34" charset="0"/>
              </a:defRPr>
            </a:lvl3pPr>
            <a:lvl4pPr>
              <a:defRPr>
                <a:solidFill>
                  <a:schemeClr val="tx2"/>
                </a:solidFill>
                <a:latin typeface="Tahoma" pitchFamily="34" charset="0"/>
                <a:cs typeface="Tahoma" pitchFamily="34" charset="0"/>
              </a:defRPr>
            </a:lvl4pPr>
            <a:lvl5pPr>
              <a:defRPr>
                <a:solidFill>
                  <a:schemeClr val="tx2"/>
                </a:solidFill>
                <a:latin typeface="Tahoma" pitchFamily="34" charset="0"/>
                <a:cs typeface="Tahoma"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슬라이드 번호 개체 틀 5"/>
          <p:cNvSpPr>
            <a:spLocks noGrp="1"/>
          </p:cNvSpPr>
          <p:nvPr>
            <p:ph type="sldNum" sz="quarter" idx="10"/>
          </p:nvPr>
        </p:nvSpPr>
        <p:spPr>
          <a:xfrm>
            <a:off x="8458200" y="6477000"/>
            <a:ext cx="609600" cy="244475"/>
          </a:xfrm>
        </p:spPr>
        <p:txBody>
          <a:bodyPr/>
          <a:lstStyle>
            <a:lvl1pPr>
              <a:defRPr sz="1200" b="1">
                <a:solidFill>
                  <a:schemeClr val="tx2"/>
                </a:solidFill>
                <a:latin typeface="Century Gothic" pitchFamily="34" charset="0"/>
              </a:defRPr>
            </a:lvl1pPr>
          </a:lstStyle>
          <a:p>
            <a:pPr>
              <a:defRPr/>
            </a:pPr>
            <a:r>
              <a:rPr lang="en-US" altLang="ko-KR" dirty="0"/>
              <a:t> </a:t>
            </a:r>
            <a:fld id="{02AE836F-F4B4-417D-A195-D86967A882EF}" type="slidenum">
              <a:rPr lang="en-US" altLang="ko-KR" smtClean="0"/>
              <a:pPr>
                <a:defRPr/>
              </a:pPr>
              <a:t>‹#›</a:t>
            </a:fld>
            <a:r>
              <a:rPr lang="en-US" altLang="ko-KR" dirty="0"/>
              <a:t>   </a:t>
            </a:r>
          </a:p>
        </p:txBody>
      </p:sp>
      <p:sp>
        <p:nvSpPr>
          <p:cNvPr id="9" name="제목 8"/>
          <p:cNvSpPr>
            <a:spLocks noGrp="1"/>
          </p:cNvSpPr>
          <p:nvPr>
            <p:ph type="title"/>
          </p:nvPr>
        </p:nvSpPr>
        <p:spPr>
          <a:xfrm>
            <a:off x="77788" y="0"/>
            <a:ext cx="9066212" cy="762000"/>
          </a:xfrm>
        </p:spPr>
        <p:txBody>
          <a:bodyPr/>
          <a:lstStyle/>
          <a:p>
            <a:r>
              <a:rPr lang="ko-KR" altLang="en-US" dirty="0"/>
              <a:t>마스터 제목 스타일 편집</a:t>
            </a:r>
          </a:p>
        </p:txBody>
      </p:sp>
      <p:pic>
        <p:nvPicPr>
          <p:cNvPr id="11" name="그림 10" descr="KU_SLOGAN_BS_01.gif"/>
          <p:cNvPicPr>
            <a:picLocks noChangeAspect="1"/>
          </p:cNvPicPr>
          <p:nvPr userDrawn="1"/>
        </p:nvPicPr>
        <p:blipFill>
          <a:blip r:embed="rId2" cstate="print"/>
          <a:stretch>
            <a:fillRect/>
          </a:stretch>
        </p:blipFill>
        <p:spPr>
          <a:xfrm>
            <a:off x="7154746" y="6228661"/>
            <a:ext cx="1836854" cy="62933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슬라이드 번호 개체 틀 5"/>
          <p:cNvSpPr>
            <a:spLocks noGrp="1"/>
          </p:cNvSpPr>
          <p:nvPr>
            <p:ph type="sldNum" sz="quarter" idx="10"/>
          </p:nvPr>
        </p:nvSpPr>
        <p:spPr/>
        <p:txBody>
          <a:bodyPr/>
          <a:lstStyle>
            <a:lvl1pPr>
              <a:defRPr/>
            </a:lvl1pPr>
          </a:lstStyle>
          <a:p>
            <a:pPr>
              <a:defRPr/>
            </a:pPr>
            <a:fld id="{0B7F617D-6874-4F94-B3E1-C9BB1DEAD0B6}" type="slidenum">
              <a:rPr lang="en-US" altLang="ko-KR"/>
              <a:pPr>
                <a:defRPr/>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447800"/>
            <a:ext cx="4038600" cy="4949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447800"/>
            <a:ext cx="4038600" cy="4949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슬라이드 번호 개체 틀 6"/>
          <p:cNvSpPr>
            <a:spLocks noGrp="1"/>
          </p:cNvSpPr>
          <p:nvPr>
            <p:ph type="sldNum" sz="quarter" idx="10"/>
          </p:nvPr>
        </p:nvSpPr>
        <p:spPr/>
        <p:txBody>
          <a:bodyPr/>
          <a:lstStyle>
            <a:lvl1pPr>
              <a:defRPr/>
            </a:lvl1pPr>
          </a:lstStyle>
          <a:p>
            <a:pPr>
              <a:defRPr/>
            </a:pPr>
            <a:fld id="{0F288FCE-F117-43CB-AFB7-C9F8C45DDCF3}" type="slidenum">
              <a:rPr lang="en-US" altLang="ko-KR"/>
              <a:pPr>
                <a:defRP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7162800" cy="762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슬라이드 번호 개체 틀 8"/>
          <p:cNvSpPr>
            <a:spLocks noGrp="1"/>
          </p:cNvSpPr>
          <p:nvPr>
            <p:ph type="sldNum" sz="quarter" idx="10"/>
          </p:nvPr>
        </p:nvSpPr>
        <p:spPr/>
        <p:txBody>
          <a:bodyPr/>
          <a:lstStyle>
            <a:lvl1pPr>
              <a:defRPr/>
            </a:lvl1pPr>
          </a:lstStyle>
          <a:p>
            <a:pPr>
              <a:defRPr/>
            </a:pPr>
            <a:fld id="{C13443F3-C7E5-40A5-88B6-0997BD1255FD}" type="slidenum">
              <a:rPr lang="en-US" altLang="ko-KR"/>
              <a:pPr>
                <a:defRP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슬라이드 번호 개체 틀 4"/>
          <p:cNvSpPr>
            <a:spLocks noGrp="1"/>
          </p:cNvSpPr>
          <p:nvPr>
            <p:ph type="sldNum" sz="quarter" idx="10"/>
          </p:nvPr>
        </p:nvSpPr>
        <p:spPr/>
        <p:txBody>
          <a:bodyPr/>
          <a:lstStyle>
            <a:lvl1pPr>
              <a:defRPr/>
            </a:lvl1pPr>
          </a:lstStyle>
          <a:p>
            <a:pPr>
              <a:defRPr/>
            </a:pPr>
            <a:fld id="{EE2EDF8C-2FC4-4205-B03B-FBB98530DC44}" type="slidenum">
              <a:rPr lang="en-US" altLang="ko-KR"/>
              <a:pPr>
                <a:defRPr/>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슬라이드 번호 개체 틀 3"/>
          <p:cNvSpPr>
            <a:spLocks noGrp="1"/>
          </p:cNvSpPr>
          <p:nvPr>
            <p:ph type="sldNum" sz="quarter" idx="10"/>
          </p:nvPr>
        </p:nvSpPr>
        <p:spPr/>
        <p:txBody>
          <a:bodyPr/>
          <a:lstStyle>
            <a:lvl1pPr>
              <a:defRPr/>
            </a:lvl1pPr>
          </a:lstStyle>
          <a:p>
            <a:pPr>
              <a:defRPr/>
            </a:pPr>
            <a:fld id="{58C9B2A6-9441-460D-8A6D-1D295877DDEC}" type="slidenum">
              <a:rPr lang="en-US" altLang="ko-KR"/>
              <a:pPr>
                <a:defRPr/>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a:xfrm>
            <a:off x="457200" y="6477000"/>
            <a:ext cx="2133600" cy="244475"/>
          </a:xfrm>
          <a:prstGeom prst="rect">
            <a:avLst/>
          </a:prstGeom>
        </p:spPr>
        <p:txBody>
          <a:bodyPr vert="horz" wrap="square" lIns="91440" tIns="45720" rIns="91440" bIns="45720" numCol="1" anchor="t" anchorCtr="0" compatLnSpc="1">
            <a:prstTxWarp prst="textNoShape">
              <a:avLst/>
            </a:prstTxWarp>
          </a:bodyPr>
          <a:lstStyle>
            <a:lvl1pPr latinLnBrk="0">
              <a:defRPr kumimoji="0"/>
            </a:lvl1pPr>
          </a:lstStyle>
          <a:p>
            <a:pPr>
              <a:defRPr/>
            </a:pPr>
            <a:endParaRPr lang="en-US" altLang="ko-KR"/>
          </a:p>
        </p:txBody>
      </p:sp>
      <p:sp>
        <p:nvSpPr>
          <p:cNvPr id="6" name="바닥글 개체 틀 5"/>
          <p:cNvSpPr>
            <a:spLocks noGrp="1"/>
          </p:cNvSpPr>
          <p:nvPr>
            <p:ph type="ftr" sz="quarter" idx="11"/>
          </p:nvPr>
        </p:nvSpPr>
        <p:spPr>
          <a:xfrm>
            <a:off x="733425" y="6429375"/>
            <a:ext cx="2895600" cy="304800"/>
          </a:xfrm>
          <a:prstGeom prst="rect">
            <a:avLst/>
          </a:prstGeom>
        </p:spPr>
        <p:txBody>
          <a:bodyPr/>
          <a:lstStyle>
            <a:lvl1pPr latinLnBrk="0">
              <a:defRPr kumimoji="0">
                <a:ea typeface="+mn-ea"/>
              </a:defRPr>
            </a:lvl1pPr>
          </a:lstStyle>
          <a:p>
            <a:pPr>
              <a:defRPr/>
            </a:pPr>
            <a:endParaRPr lang="en-US" altLang="ko-KR"/>
          </a:p>
        </p:txBody>
      </p:sp>
      <p:sp>
        <p:nvSpPr>
          <p:cNvPr id="7" name="슬라이드 번호 개체 틀 6"/>
          <p:cNvSpPr>
            <a:spLocks noGrp="1"/>
          </p:cNvSpPr>
          <p:nvPr>
            <p:ph type="sldNum" sz="quarter" idx="12"/>
          </p:nvPr>
        </p:nvSpPr>
        <p:spPr/>
        <p:txBody>
          <a:bodyPr/>
          <a:lstStyle>
            <a:lvl1pPr>
              <a:defRPr/>
            </a:lvl1pPr>
          </a:lstStyle>
          <a:p>
            <a:pPr>
              <a:defRPr/>
            </a:pPr>
            <a:fld id="{D12BCEEE-A269-42B2-8F51-0AFA171F9B17}" type="slidenum">
              <a:rPr lang="en-US" altLang="ko-KR"/>
              <a:pPr>
                <a:defRPr/>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슬라이드 번호 개체 틀 6"/>
          <p:cNvSpPr>
            <a:spLocks noGrp="1"/>
          </p:cNvSpPr>
          <p:nvPr>
            <p:ph type="sldNum" sz="quarter" idx="10"/>
          </p:nvPr>
        </p:nvSpPr>
        <p:spPr/>
        <p:txBody>
          <a:bodyPr/>
          <a:lstStyle>
            <a:lvl1pPr>
              <a:defRPr/>
            </a:lvl1pPr>
          </a:lstStyle>
          <a:p>
            <a:pPr>
              <a:defRPr/>
            </a:pPr>
            <a:fld id="{B90A7E80-4ED0-494A-9558-5E017EF2E143}" type="slidenum">
              <a:rPr lang="en-US" altLang="ko-KR"/>
              <a:pPr>
                <a:defRPr/>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tint val="39216"/>
                <a:invGamma/>
              </a:schemeClr>
            </a:gs>
          </a:gsLst>
          <a:lin ang="5400000" scaled="1"/>
        </a:gradFill>
        <a:effectLst/>
      </p:bgPr>
    </p:bg>
    <p:spTree>
      <p:nvGrpSpPr>
        <p:cNvPr id="1" name=""/>
        <p:cNvGrpSpPr/>
        <p:nvPr/>
      </p:nvGrpSpPr>
      <p:grpSpPr>
        <a:xfrm>
          <a:off x="0" y="0"/>
          <a:ext cx="0" cy="0"/>
          <a:chOff x="0" y="0"/>
          <a:chExt cx="0" cy="0"/>
        </a:xfrm>
      </p:grpSpPr>
      <p:sp>
        <p:nvSpPr>
          <p:cNvPr id="15" name="직사각형 14"/>
          <p:cNvSpPr/>
          <p:nvPr/>
        </p:nvSpPr>
        <p:spPr bwMode="auto">
          <a:xfrm>
            <a:off x="0" y="0"/>
            <a:ext cx="9144000" cy="762000"/>
          </a:xfrm>
          <a:prstGeom prst="rect">
            <a:avLst/>
          </a:prstGeom>
          <a:solidFill>
            <a:srgbClr val="89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1800" b="0" i="0" u="none" strike="noStrike" cap="none" normalizeH="0" baseline="0" dirty="0">
              <a:ln>
                <a:noFill/>
              </a:ln>
              <a:solidFill>
                <a:schemeClr val="bg1"/>
              </a:solidFill>
              <a:effectLst/>
              <a:latin typeface="Arial" charset="0"/>
            </a:endParaRPr>
          </a:p>
        </p:txBody>
      </p:sp>
      <p:sp>
        <p:nvSpPr>
          <p:cNvPr id="34" name="Rectangle 16"/>
          <p:cNvSpPr>
            <a:spLocks noChangeArrowheads="1"/>
          </p:cNvSpPr>
          <p:nvPr/>
        </p:nvSpPr>
        <p:spPr bwMode="gray">
          <a:xfrm>
            <a:off x="11113" y="6324600"/>
            <a:ext cx="9132887" cy="234950"/>
          </a:xfrm>
          <a:prstGeom prst="rect">
            <a:avLst/>
          </a:prstGeom>
          <a:gradFill rotWithShape="0">
            <a:gsLst>
              <a:gs pos="0">
                <a:schemeClr val="bg2"/>
              </a:gs>
              <a:gs pos="100000">
                <a:schemeClr val="bg2">
                  <a:gamma/>
                  <a:tint val="0"/>
                  <a:invGamma/>
                </a:schemeClr>
              </a:gs>
            </a:gsLst>
            <a:lin ang="5400000" scaled="1"/>
          </a:gradFill>
          <a:ln w="9525">
            <a:noFill/>
            <a:miter lim="800000"/>
            <a:headEnd/>
            <a:tailEnd/>
          </a:ln>
          <a:effectLst/>
        </p:spPr>
        <p:txBody>
          <a:bodyPr wrap="none" anchor="ctr"/>
          <a:lstStyle/>
          <a:p>
            <a:pPr latinLnBrk="0">
              <a:defRPr/>
            </a:pPr>
            <a:endParaRPr kumimoji="0" lang="ko-KR" altLang="en-US"/>
          </a:p>
        </p:txBody>
      </p:sp>
      <p:sp>
        <p:nvSpPr>
          <p:cNvPr id="1040" name="Rectangle 16"/>
          <p:cNvSpPr>
            <a:spLocks noChangeArrowheads="1"/>
          </p:cNvSpPr>
          <p:nvPr/>
        </p:nvSpPr>
        <p:spPr bwMode="gray">
          <a:xfrm>
            <a:off x="0" y="762000"/>
            <a:ext cx="9132888" cy="233362"/>
          </a:xfrm>
          <a:prstGeom prst="rect">
            <a:avLst/>
          </a:prstGeom>
          <a:gradFill rotWithShape="0">
            <a:gsLst>
              <a:gs pos="0">
                <a:schemeClr val="bg2"/>
              </a:gs>
              <a:gs pos="100000">
                <a:schemeClr val="bg2">
                  <a:gamma/>
                  <a:tint val="0"/>
                  <a:invGamma/>
                </a:schemeClr>
              </a:gs>
            </a:gsLst>
            <a:lin ang="5400000" scaled="1"/>
          </a:gradFill>
          <a:ln w="9525">
            <a:noFill/>
            <a:miter lim="800000"/>
            <a:headEnd/>
            <a:tailEnd/>
          </a:ln>
          <a:effectLst/>
        </p:spPr>
        <p:txBody>
          <a:bodyPr wrap="none" anchor="ctr"/>
          <a:lstStyle/>
          <a:p>
            <a:pPr latinLnBrk="0">
              <a:defRPr/>
            </a:pPr>
            <a:endParaRPr kumimoji="0" lang="ko-KR" altLang="en-US" dirty="0">
              <a:latin typeface="Corbel" pitchFamily="34" charset="0"/>
            </a:endParaRPr>
          </a:p>
        </p:txBody>
      </p:sp>
      <p:sp>
        <p:nvSpPr>
          <p:cNvPr id="1026" name="Rectangle 2"/>
          <p:cNvSpPr>
            <a:spLocks noGrp="1" noChangeArrowheads="1"/>
          </p:cNvSpPr>
          <p:nvPr>
            <p:ph type="title"/>
          </p:nvPr>
        </p:nvSpPr>
        <p:spPr bwMode="gray">
          <a:xfrm>
            <a:off x="77788" y="0"/>
            <a:ext cx="7161212"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ko-KR" dirty="0"/>
              <a:t>Click to edit Master title style</a:t>
            </a:r>
          </a:p>
        </p:txBody>
      </p:sp>
      <p:sp>
        <p:nvSpPr>
          <p:cNvPr id="1030" name="Rectangle 3"/>
          <p:cNvSpPr>
            <a:spLocks noGrp="1" noChangeArrowheads="1"/>
          </p:cNvSpPr>
          <p:nvPr>
            <p:ph type="body" idx="1"/>
          </p:nvPr>
        </p:nvSpPr>
        <p:spPr bwMode="auto">
          <a:xfrm>
            <a:off x="101600" y="990600"/>
            <a:ext cx="8890000" cy="5240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2" name="Rectangle 6"/>
          <p:cNvSpPr>
            <a:spLocks noGrp="1" noChangeArrowheads="1"/>
          </p:cNvSpPr>
          <p:nvPr>
            <p:ph type="sldNum" sz="quarter" idx="4"/>
          </p:nvPr>
        </p:nvSpPr>
        <p:spPr bwMode="auto">
          <a:xfrm>
            <a:off x="8534400" y="6477000"/>
            <a:ext cx="609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latinLnBrk="0">
              <a:defRPr kumimoji="0" sz="1400">
                <a:ea typeface="굴림" pitchFamily="50" charset="-127"/>
              </a:defRPr>
            </a:lvl1pPr>
          </a:lstStyle>
          <a:p>
            <a:pPr>
              <a:defRPr/>
            </a:pPr>
            <a:r>
              <a:rPr lang="en-US" altLang="ko-KR" dirty="0"/>
              <a:t>[ </a:t>
            </a:r>
            <a:fld id="{D53E7A78-8A3B-4E83-9D91-64D5A9EAB7F7}" type="slidenum">
              <a:rPr lang="en-US" altLang="ko-KR" smtClean="0"/>
              <a:pPr>
                <a:defRPr/>
              </a:pPr>
              <a:t>‹#›</a:t>
            </a:fld>
            <a:r>
              <a:rPr lang="en-US" altLang="ko-KR" dirty="0"/>
              <a:t> ]</a:t>
            </a:r>
          </a:p>
        </p:txBody>
      </p:sp>
      <p:sp>
        <p:nvSpPr>
          <p:cNvPr id="10" name="직사각형 9"/>
          <p:cNvSpPr/>
          <p:nvPr/>
        </p:nvSpPr>
        <p:spPr>
          <a:xfrm>
            <a:off x="2676173" y="6477000"/>
            <a:ext cx="3613490" cy="307777"/>
          </a:xfrm>
          <a:prstGeom prst="rect">
            <a:avLst/>
          </a:prstGeom>
          <a:noFill/>
        </p:spPr>
        <p:txBody>
          <a:bodyPr wrap="none" lIns="91440" tIns="45720" rIns="91440" bIns="45720">
            <a:spAutoFit/>
          </a:bodyPr>
          <a:lstStyle/>
          <a:p>
            <a:pPr algn="ctr"/>
            <a:r>
              <a:rPr lang="en-US" altLang="ko-KR" sz="1400" b="1" cap="none" spc="0" dirty="0">
                <a:ln w="3175" cmpd="sng">
                  <a:no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latin typeface="+mj-lt"/>
              </a:rPr>
              <a:t>Intelligent Signal Processing Laboratory</a:t>
            </a:r>
          </a:p>
        </p:txBody>
      </p:sp>
      <p:pic>
        <p:nvPicPr>
          <p:cNvPr id="11" name="그림 10" descr="KU_SLOGAN_BS_01.gif"/>
          <p:cNvPicPr>
            <a:picLocks noChangeAspect="1"/>
          </p:cNvPicPr>
          <p:nvPr/>
        </p:nvPicPr>
        <p:blipFill>
          <a:blip r:embed="rId14" cstate="print"/>
          <a:stretch>
            <a:fillRect/>
          </a:stretch>
        </p:blipFill>
        <p:spPr>
          <a:xfrm>
            <a:off x="7154746" y="6228661"/>
            <a:ext cx="1836854" cy="629339"/>
          </a:xfrm>
          <a:prstGeom prst="rect">
            <a:avLst/>
          </a:prstGeom>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hf hdr="0" ftr="0" dt="0"/>
  <p:txStyles>
    <p:titleStyle>
      <a:lvl1pPr algn="l" rtl="0" eaLnBrk="0" fontAlgn="base" hangingPunct="0">
        <a:spcBef>
          <a:spcPct val="0"/>
        </a:spcBef>
        <a:spcAft>
          <a:spcPct val="0"/>
        </a:spcAft>
        <a:defRPr sz="2800" b="1">
          <a:solidFill>
            <a:schemeClr val="bg1"/>
          </a:solidFill>
          <a:effectLst>
            <a:outerShdw blurRad="38100" dist="38100" dir="2700000" algn="tl">
              <a:srgbClr val="000000">
                <a:alpha val="43137"/>
              </a:srgbClr>
            </a:outerShdw>
          </a:effectLst>
          <a:latin typeface="Tahoma" pitchFamily="34" charset="0"/>
          <a:ea typeface="+mj-ea"/>
          <a:cs typeface="Tahoma" pitchFamily="34" charset="0"/>
        </a:defRPr>
      </a:lvl1pPr>
      <a:lvl2pPr algn="l" rtl="0" eaLnBrk="0" fontAlgn="base" hangingPunct="0">
        <a:spcBef>
          <a:spcPct val="0"/>
        </a:spcBef>
        <a:spcAft>
          <a:spcPct val="0"/>
        </a:spcAft>
        <a:defRPr sz="3600">
          <a:solidFill>
            <a:srgbClr val="920000"/>
          </a:solidFill>
          <a:latin typeface="Arial" charset="0"/>
        </a:defRPr>
      </a:lvl2pPr>
      <a:lvl3pPr algn="l" rtl="0" eaLnBrk="0" fontAlgn="base" hangingPunct="0">
        <a:spcBef>
          <a:spcPct val="0"/>
        </a:spcBef>
        <a:spcAft>
          <a:spcPct val="0"/>
        </a:spcAft>
        <a:defRPr sz="3600">
          <a:solidFill>
            <a:srgbClr val="920000"/>
          </a:solidFill>
          <a:latin typeface="Arial" charset="0"/>
        </a:defRPr>
      </a:lvl3pPr>
      <a:lvl4pPr algn="l" rtl="0" eaLnBrk="0" fontAlgn="base" hangingPunct="0">
        <a:spcBef>
          <a:spcPct val="0"/>
        </a:spcBef>
        <a:spcAft>
          <a:spcPct val="0"/>
        </a:spcAft>
        <a:defRPr sz="3600">
          <a:solidFill>
            <a:srgbClr val="920000"/>
          </a:solidFill>
          <a:latin typeface="Arial" charset="0"/>
        </a:defRPr>
      </a:lvl4pPr>
      <a:lvl5pPr algn="l" rtl="0" eaLnBrk="0" fontAlgn="base" hangingPunct="0">
        <a:spcBef>
          <a:spcPct val="0"/>
        </a:spcBef>
        <a:spcAft>
          <a:spcPct val="0"/>
        </a:spcAft>
        <a:defRPr sz="3600">
          <a:solidFill>
            <a:srgbClr val="920000"/>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Tahoma" pitchFamily="34" charset="0"/>
          <a:ea typeface="+mn-ea"/>
          <a:cs typeface="Tahoma" pitchFamily="34" charset="0"/>
        </a:defRPr>
      </a:lvl1pPr>
      <a:lvl2pPr marL="742950" indent="-285750" algn="l" rtl="0" eaLnBrk="0" fontAlgn="base" hangingPunct="0">
        <a:spcBef>
          <a:spcPct val="20000"/>
        </a:spcBef>
        <a:spcAft>
          <a:spcPct val="0"/>
        </a:spcAft>
        <a:buChar char="–"/>
        <a:defRPr sz="2000">
          <a:solidFill>
            <a:schemeClr val="tx1"/>
          </a:solidFill>
          <a:latin typeface="Tahoma" pitchFamily="34" charset="0"/>
          <a:cs typeface="Tahoma" pitchFamily="34" charset="0"/>
        </a:defRPr>
      </a:lvl2pPr>
      <a:lvl3pPr marL="1143000" indent="-228600" algn="l" rtl="0" eaLnBrk="0" fontAlgn="base" hangingPunct="0">
        <a:spcBef>
          <a:spcPct val="20000"/>
        </a:spcBef>
        <a:spcAft>
          <a:spcPct val="0"/>
        </a:spcAft>
        <a:buChar char="•"/>
        <a:defRPr sz="1800">
          <a:solidFill>
            <a:schemeClr val="tx1"/>
          </a:solidFill>
          <a:latin typeface="Tahoma" pitchFamily="34" charset="0"/>
          <a:cs typeface="Tahoma" pitchFamily="34" charset="0"/>
        </a:defRPr>
      </a:lvl3pPr>
      <a:lvl4pPr marL="1600200" indent="-228600" algn="l" rtl="0" eaLnBrk="0" fontAlgn="base" hangingPunct="0">
        <a:spcBef>
          <a:spcPct val="20000"/>
        </a:spcBef>
        <a:spcAft>
          <a:spcPct val="0"/>
        </a:spcAft>
        <a:buChar char="–"/>
        <a:defRPr sz="1600">
          <a:solidFill>
            <a:schemeClr val="tx1"/>
          </a:solidFill>
          <a:latin typeface="Tahoma" pitchFamily="34" charset="0"/>
          <a:cs typeface="Tahoma" pitchFamily="34" charset="0"/>
        </a:defRPr>
      </a:lvl4pPr>
      <a:lvl5pPr marL="2057400" indent="-228600" algn="l" rtl="0" eaLnBrk="0" fontAlgn="base" hangingPunct="0">
        <a:spcBef>
          <a:spcPct val="20000"/>
        </a:spcBef>
        <a:spcAft>
          <a:spcPct val="0"/>
        </a:spcAft>
        <a:buChar char="»"/>
        <a:defRPr sz="1600">
          <a:solidFill>
            <a:schemeClr val="tx1"/>
          </a:solidFill>
          <a:latin typeface="Tahoma" pitchFamily="34" charset="0"/>
          <a:cs typeface="Tahom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56.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8.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74.png"/><Relationship Id="rId4" Type="http://schemas.openxmlformats.org/officeDocument/2006/relationships/image" Target="../media/image67.png"/><Relationship Id="rId9" Type="http://schemas.openxmlformats.org/officeDocument/2006/relationships/image" Target="../media/image73.png"/></Relationships>
</file>

<file path=ppt/slides/_rels/slide3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67.png"/><Relationship Id="rId18" Type="http://schemas.openxmlformats.org/officeDocument/2006/relationships/image" Target="../media/image71.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58.png"/><Relationship Id="rId17" Type="http://schemas.openxmlformats.org/officeDocument/2006/relationships/image" Target="../media/image70.png"/><Relationship Id="rId2" Type="http://schemas.openxmlformats.org/officeDocument/2006/relationships/notesSlide" Target="../notesSlides/notesSlide9.xml"/><Relationship Id="rId16" Type="http://schemas.openxmlformats.org/officeDocument/2006/relationships/image" Target="../media/image75.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74.png"/><Relationship Id="rId10" Type="http://schemas.openxmlformats.org/officeDocument/2006/relationships/image" Target="../media/image87.png"/><Relationship Id="rId19" Type="http://schemas.openxmlformats.org/officeDocument/2006/relationships/image" Target="../media/image72.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77.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07.png"/><Relationship Id="rId3" Type="http://schemas.openxmlformats.org/officeDocument/2006/relationships/image" Target="../media/image100.png"/><Relationship Id="rId21" Type="http://schemas.openxmlformats.org/officeDocument/2006/relationships/image" Target="../media/image115.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90.png"/><Relationship Id="rId2" Type="http://schemas.openxmlformats.org/officeDocument/2006/relationships/image" Target="../media/image99.png"/><Relationship Id="rId16" Type="http://schemas.openxmlformats.org/officeDocument/2006/relationships/image" Target="../media/image79.png"/><Relationship Id="rId20"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78.png"/><Relationship Id="rId19" Type="http://schemas.openxmlformats.org/officeDocument/2006/relationships/image" Target="../media/image113.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20.jpe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jpeg"/></Relationships>
</file>

<file path=ppt/slides/_rels/slide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Grp="1" noChangeArrowheads="1"/>
          </p:cNvSpPr>
          <p:nvPr>
            <p:ph type="ctrTitle"/>
          </p:nvPr>
        </p:nvSpPr>
        <p:spPr>
          <a:xfrm>
            <a:off x="0" y="2209800"/>
            <a:ext cx="9144000" cy="2133600"/>
          </a:xfrm>
          <a:solidFill>
            <a:srgbClr val="890000"/>
          </a:solidFill>
        </p:spPr>
        <p:style>
          <a:lnRef idx="0">
            <a:scrgbClr r="0" g="0" b="0"/>
          </a:lnRef>
          <a:fillRef idx="1003">
            <a:schemeClr val="lt2"/>
          </a:fillRef>
          <a:effectRef idx="0">
            <a:scrgbClr r="0" g="0" b="0"/>
          </a:effectRef>
          <a:fontRef idx="major"/>
        </p:style>
        <p:txBody>
          <a:bodyPr/>
          <a:lstStyle/>
          <a:p>
            <a:r>
              <a:rPr lang="en-US" altLang="ko-KR" sz="2400" b="0" dirty="0">
                <a:solidFill>
                  <a:schemeClr val="accent3"/>
                </a:solidFill>
                <a:latin typeface="맑은 고딕" pitchFamily="50" charset="-127"/>
                <a:ea typeface="맑은 고딕" pitchFamily="50" charset="-127"/>
              </a:rPr>
              <a:t>Online Multi-Person Tracking with DCNN based Online Appearance Model Learning</a:t>
            </a:r>
            <a:br>
              <a:rPr lang="en-US" altLang="ko-KR" sz="2400" b="0" dirty="0">
                <a:solidFill>
                  <a:schemeClr val="accent3"/>
                </a:solidFill>
                <a:latin typeface="맑은 고딕" pitchFamily="50" charset="-127"/>
                <a:ea typeface="맑은 고딕" pitchFamily="50" charset="-127"/>
              </a:rPr>
            </a:br>
            <a:br>
              <a:rPr lang="en-US" altLang="ko-KR" sz="1200" b="0" dirty="0">
                <a:solidFill>
                  <a:schemeClr val="accent3"/>
                </a:solidFill>
                <a:latin typeface="맑은 고딕" pitchFamily="50" charset="-127"/>
                <a:ea typeface="맑은 고딕" pitchFamily="50" charset="-127"/>
              </a:rPr>
            </a:br>
            <a:r>
              <a:rPr lang="en-US" altLang="ko-KR" sz="2400" b="0" dirty="0">
                <a:solidFill>
                  <a:schemeClr val="accent3"/>
                </a:solidFill>
                <a:latin typeface="맑은 고딕" pitchFamily="50" charset="-127"/>
                <a:ea typeface="맑은 고딕" pitchFamily="50" charset="-127"/>
              </a:rPr>
              <a:t>NICOP/ARL Project</a:t>
            </a:r>
            <a:br>
              <a:rPr lang="en-US" altLang="ko-KR" sz="2400" b="0" dirty="0">
                <a:solidFill>
                  <a:schemeClr val="accent3"/>
                </a:solidFill>
                <a:latin typeface="맑은 고딕" pitchFamily="50" charset="-127"/>
                <a:ea typeface="맑은 고딕" pitchFamily="50" charset="-127"/>
              </a:rPr>
            </a:br>
            <a:r>
              <a:rPr lang="en-US" altLang="ko-KR" sz="2400" b="0" dirty="0">
                <a:solidFill>
                  <a:schemeClr val="accent3"/>
                </a:solidFill>
                <a:latin typeface="맑은 고딕" pitchFamily="50" charset="-127"/>
                <a:ea typeface="맑은 고딕" pitchFamily="50" charset="-127"/>
              </a:rPr>
              <a:t>Midyear Review (@ARL, Adelphi, MD)</a:t>
            </a:r>
          </a:p>
        </p:txBody>
      </p:sp>
      <p:sp>
        <p:nvSpPr>
          <p:cNvPr id="4" name="텍스트 개체 틀 4"/>
          <p:cNvSpPr txBox="1">
            <a:spLocks/>
          </p:cNvSpPr>
          <p:nvPr/>
        </p:nvSpPr>
        <p:spPr bwMode="auto">
          <a:xfrm>
            <a:off x="771525" y="4797152"/>
            <a:ext cx="77724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0" eaLnBrk="0" fontAlgn="base" hangingPunct="0">
              <a:spcBef>
                <a:spcPct val="20000"/>
              </a:spcBef>
              <a:spcAft>
                <a:spcPct val="0"/>
              </a:spcAft>
              <a:buFontTx/>
              <a:buNone/>
              <a:defRPr sz="2000" b="1">
                <a:solidFill>
                  <a:schemeClr val="tx1"/>
                </a:solidFill>
                <a:latin typeface="Century Gothic" pitchFamily="34" charset="0"/>
                <a:ea typeface="+mn-ea"/>
                <a:cs typeface="Tahoma" pitchFamily="34" charset="0"/>
              </a:defRPr>
            </a:lvl1pPr>
            <a:lvl2pPr marL="742950" indent="-285750" algn="l" rtl="0" eaLnBrk="0" fontAlgn="base" hangingPunct="0">
              <a:spcBef>
                <a:spcPct val="20000"/>
              </a:spcBef>
              <a:spcAft>
                <a:spcPct val="0"/>
              </a:spcAft>
              <a:buChar char="–"/>
              <a:defRPr sz="2000">
                <a:solidFill>
                  <a:schemeClr val="tx1"/>
                </a:solidFill>
                <a:latin typeface="Tahoma" pitchFamily="34" charset="0"/>
                <a:cs typeface="Tahoma" pitchFamily="34" charset="0"/>
              </a:defRPr>
            </a:lvl2pPr>
            <a:lvl3pPr marL="1143000" indent="-228600" algn="l" rtl="0" eaLnBrk="0" fontAlgn="base" hangingPunct="0">
              <a:spcBef>
                <a:spcPct val="20000"/>
              </a:spcBef>
              <a:spcAft>
                <a:spcPct val="0"/>
              </a:spcAft>
              <a:buChar char="•"/>
              <a:defRPr sz="1800">
                <a:solidFill>
                  <a:schemeClr val="tx1"/>
                </a:solidFill>
                <a:latin typeface="Tahoma" pitchFamily="34" charset="0"/>
                <a:cs typeface="Tahoma" pitchFamily="34" charset="0"/>
              </a:defRPr>
            </a:lvl3pPr>
            <a:lvl4pPr marL="1600200" indent="-228600" algn="l" rtl="0" eaLnBrk="0" fontAlgn="base" hangingPunct="0">
              <a:spcBef>
                <a:spcPct val="20000"/>
              </a:spcBef>
              <a:spcAft>
                <a:spcPct val="0"/>
              </a:spcAft>
              <a:buChar char="–"/>
              <a:defRPr sz="1600">
                <a:solidFill>
                  <a:schemeClr val="tx1"/>
                </a:solidFill>
                <a:latin typeface="Tahoma" pitchFamily="34" charset="0"/>
                <a:cs typeface="Tahoma" pitchFamily="34" charset="0"/>
              </a:defRPr>
            </a:lvl4pPr>
            <a:lvl5pPr marL="2057400" indent="-228600" algn="l" rtl="0" eaLnBrk="0" fontAlgn="base" hangingPunct="0">
              <a:spcBef>
                <a:spcPct val="20000"/>
              </a:spcBef>
              <a:spcAft>
                <a:spcPct val="0"/>
              </a:spcAft>
              <a:buChar char="»"/>
              <a:defRPr sz="1600">
                <a:solidFill>
                  <a:schemeClr val="tx1"/>
                </a:solidFill>
                <a:latin typeface="Tahoma" pitchFamily="34" charset="0"/>
                <a:cs typeface="Tahom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a:r>
              <a:rPr lang="en-US" altLang="ko-KR" dirty="0">
                <a:solidFill>
                  <a:schemeClr val="tx2"/>
                </a:solidFill>
                <a:latin typeface="맑은 고딕" pitchFamily="50" charset="-127"/>
                <a:ea typeface="맑은 고딕" pitchFamily="50" charset="-127"/>
              </a:rPr>
              <a:t>2017. Apr. 25 </a:t>
            </a:r>
            <a:endParaRPr lang="en-US" altLang="ko-KR" dirty="0">
              <a:solidFill>
                <a:srgbClr val="FF0000"/>
              </a:solidFill>
              <a:latin typeface="맑은 고딕" pitchFamily="50" charset="-127"/>
              <a:ea typeface="맑은 고딕" pitchFamily="50" charset="-127"/>
            </a:endParaRPr>
          </a:p>
          <a:p>
            <a:pPr algn="ctr"/>
            <a:r>
              <a:rPr lang="en-US" altLang="ko-KR" dirty="0">
                <a:solidFill>
                  <a:schemeClr val="tx2"/>
                </a:solidFill>
                <a:latin typeface="맑은 고딕" pitchFamily="50" charset="-127"/>
                <a:ea typeface="맑은 고딕" pitchFamily="50" charset="-127"/>
              </a:rPr>
              <a:t>PI: </a:t>
            </a:r>
            <a:r>
              <a:rPr lang="en-US" altLang="ko-KR" dirty="0" err="1">
                <a:solidFill>
                  <a:schemeClr val="tx2"/>
                </a:solidFill>
                <a:latin typeface="맑은 고딕" pitchFamily="50" charset="-127"/>
                <a:ea typeface="맑은 고딕" pitchFamily="50" charset="-127"/>
              </a:rPr>
              <a:t>Hanseok</a:t>
            </a:r>
            <a:r>
              <a:rPr lang="en-US" altLang="ko-KR" dirty="0">
                <a:solidFill>
                  <a:schemeClr val="tx2"/>
                </a:solidFill>
                <a:latin typeface="맑은 고딕" pitchFamily="50" charset="-127"/>
                <a:ea typeface="맑은 고딕" pitchFamily="50" charset="-127"/>
              </a:rPr>
              <a:t> </a:t>
            </a:r>
            <a:r>
              <a:rPr lang="en-US" altLang="ko-KR" dirty="0" err="1">
                <a:solidFill>
                  <a:schemeClr val="tx2"/>
                </a:solidFill>
                <a:latin typeface="맑은 고딕" pitchFamily="50" charset="-127"/>
                <a:ea typeface="맑은 고딕" pitchFamily="50" charset="-127"/>
              </a:rPr>
              <a:t>Ko</a:t>
            </a:r>
            <a:r>
              <a:rPr lang="en-US" altLang="ko-KR" dirty="0">
                <a:solidFill>
                  <a:schemeClr val="tx2"/>
                </a:solidFill>
                <a:latin typeface="맑은 고딕" pitchFamily="50" charset="-127"/>
                <a:ea typeface="맑은 고딕" pitchFamily="50" charset="-127"/>
              </a:rPr>
              <a:t> </a:t>
            </a:r>
            <a:r>
              <a:rPr lang="ko-KR" altLang="en-US" dirty="0">
                <a:solidFill>
                  <a:schemeClr val="tx2"/>
                </a:solidFill>
                <a:latin typeface="맑은 고딕" pitchFamily="50" charset="-127"/>
                <a:ea typeface="맑은 고딕" pitchFamily="50" charset="-127"/>
              </a:rPr>
              <a:t> </a:t>
            </a:r>
            <a:r>
              <a:rPr lang="en-US" altLang="ko-KR" dirty="0">
                <a:solidFill>
                  <a:schemeClr val="tx2"/>
                </a:solidFill>
                <a:latin typeface="맑은 고딕" pitchFamily="50" charset="-127"/>
                <a:ea typeface="맑은 고딕" pitchFamily="50" charset="-127"/>
              </a:rPr>
              <a:t>(Korea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Due to recent advances in object detectors, most recent MPT approaches have followed the </a:t>
            </a:r>
            <a:r>
              <a:rPr lang="en-US" altLang="ko-KR" u="sng" dirty="0"/>
              <a:t>Tracking-by-Detection</a:t>
            </a:r>
            <a:r>
              <a:rPr lang="en-US" altLang="ko-KR" i="1" dirty="0"/>
              <a:t> </a:t>
            </a:r>
            <a:r>
              <a:rPr lang="en-US" altLang="ko-KR" dirty="0"/>
              <a:t>strategy.</a:t>
            </a:r>
          </a:p>
          <a:p>
            <a:pPr lvl="1"/>
            <a:r>
              <a:rPr lang="en-US" altLang="ko-KR" dirty="0"/>
              <a:t>Detections are extracted independently in each frame by an object detector and they are matched to build object trajectories using data association.</a:t>
            </a:r>
            <a:endParaRPr lang="ko-KR" altLang="en-US" dirty="0"/>
          </a:p>
          <a:p>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10</a:t>
            </a:fld>
            <a:r>
              <a:rPr lang="en-US" altLang="ko-KR"/>
              <a:t>   </a:t>
            </a:r>
            <a:endParaRPr lang="en-US" altLang="ko-KR" dirty="0"/>
          </a:p>
        </p:txBody>
      </p:sp>
      <p:sp>
        <p:nvSpPr>
          <p:cNvPr id="4" name="제목 3"/>
          <p:cNvSpPr>
            <a:spLocks noGrp="1"/>
          </p:cNvSpPr>
          <p:nvPr>
            <p:ph type="title"/>
          </p:nvPr>
        </p:nvSpPr>
        <p:spPr/>
        <p:txBody>
          <a:bodyPr/>
          <a:lstStyle/>
          <a:p>
            <a:r>
              <a:rPr lang="en-US" altLang="ko-KR" dirty="0"/>
              <a:t>General MPT Approaches</a:t>
            </a:r>
            <a:endParaRPr lang="ko-KR" altLang="en-US" dirty="0"/>
          </a:p>
        </p:txBody>
      </p:sp>
      <p:grpSp>
        <p:nvGrpSpPr>
          <p:cNvPr id="20" name="그룹 19"/>
          <p:cNvGrpSpPr/>
          <p:nvPr/>
        </p:nvGrpSpPr>
        <p:grpSpPr>
          <a:xfrm>
            <a:off x="473293" y="3293494"/>
            <a:ext cx="8494999" cy="2373267"/>
            <a:chOff x="378768" y="2851253"/>
            <a:chExt cx="8494999" cy="2373267"/>
          </a:xfrm>
        </p:grpSpPr>
        <p:pic>
          <p:nvPicPr>
            <p:cNvPr id="21" name="그림 20"/>
            <p:cNvPicPr>
              <a:picLocks noChangeAspect="1"/>
            </p:cNvPicPr>
            <p:nvPr/>
          </p:nvPicPr>
          <p:blipFill>
            <a:blip r:embed="rId3"/>
            <a:stretch>
              <a:fillRect/>
            </a:stretch>
          </p:blipFill>
          <p:spPr>
            <a:xfrm>
              <a:off x="3371574" y="2856568"/>
              <a:ext cx="2357180" cy="1768560"/>
            </a:xfrm>
            <a:prstGeom prst="rect">
              <a:avLst/>
            </a:prstGeom>
          </p:spPr>
        </p:pic>
        <p:pic>
          <p:nvPicPr>
            <p:cNvPr id="22" name="그림 21"/>
            <p:cNvPicPr>
              <a:picLocks noChangeAspect="1"/>
            </p:cNvPicPr>
            <p:nvPr/>
          </p:nvPicPr>
          <p:blipFill rotWithShape="1">
            <a:blip r:embed="rId4"/>
            <a:srcRect l="8217" t="4985" r="8440" b="12064"/>
            <a:stretch/>
          </p:blipFill>
          <p:spPr>
            <a:xfrm>
              <a:off x="6349302" y="2936357"/>
              <a:ext cx="2430832" cy="1814564"/>
            </a:xfrm>
            <a:prstGeom prst="rect">
              <a:avLst/>
            </a:prstGeom>
          </p:spPr>
        </p:pic>
        <p:pic>
          <p:nvPicPr>
            <p:cNvPr id="23" name="그림 22"/>
            <p:cNvPicPr>
              <a:picLocks noChangeAspect="1"/>
            </p:cNvPicPr>
            <p:nvPr/>
          </p:nvPicPr>
          <p:blipFill>
            <a:blip r:embed="rId5"/>
            <a:stretch>
              <a:fillRect/>
            </a:stretch>
          </p:blipFill>
          <p:spPr>
            <a:xfrm>
              <a:off x="378768" y="2851253"/>
              <a:ext cx="2372258" cy="1779193"/>
            </a:xfrm>
            <a:prstGeom prst="rect">
              <a:avLst/>
            </a:prstGeom>
          </p:spPr>
        </p:pic>
        <p:sp>
          <p:nvSpPr>
            <p:cNvPr id="24" name="오른쪽 화살표 23"/>
            <p:cNvSpPr/>
            <p:nvPr/>
          </p:nvSpPr>
          <p:spPr>
            <a:xfrm>
              <a:off x="3080978" y="3242187"/>
              <a:ext cx="279648" cy="1226550"/>
            </a:xfrm>
            <a:prstGeom prst="rightArrow">
              <a:avLst/>
            </a:prstGeom>
            <a:solidFill>
              <a:srgbClr val="5589DD"/>
            </a:solidFill>
            <a:ln w="25400" cap="flat" cmpd="sng" algn="ctr">
              <a:solidFill>
                <a:srgbClr val="5589D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a:ea typeface="맑은 고딕"/>
                <a:cs typeface="+mn-cs"/>
              </a:endParaRPr>
            </a:p>
          </p:txBody>
        </p:sp>
        <p:sp>
          <p:nvSpPr>
            <p:cNvPr id="25" name="오른쪽 화살표 24"/>
            <p:cNvSpPr/>
            <p:nvPr/>
          </p:nvSpPr>
          <p:spPr>
            <a:xfrm>
              <a:off x="6041283" y="3242187"/>
              <a:ext cx="308019" cy="1226550"/>
            </a:xfrm>
            <a:prstGeom prst="rightArrow">
              <a:avLst/>
            </a:prstGeom>
            <a:solidFill>
              <a:srgbClr val="5589DD"/>
            </a:solidFill>
            <a:ln w="25400" cap="flat" cmpd="sng" algn="ctr">
              <a:solidFill>
                <a:srgbClr val="5589D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a:ea typeface="맑은 고딕"/>
                <a:cs typeface="+mn-cs"/>
              </a:endParaRPr>
            </a:p>
          </p:txBody>
        </p:sp>
        <p:sp>
          <p:nvSpPr>
            <p:cNvPr id="26" name="직사각형 25"/>
            <p:cNvSpPr/>
            <p:nvPr/>
          </p:nvSpPr>
          <p:spPr>
            <a:xfrm>
              <a:off x="683568" y="4867778"/>
              <a:ext cx="2372258"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00"/>
                  </a:solidFill>
                  <a:effectLst/>
                  <a:uLnTx/>
                  <a:uFillTx/>
                  <a:latin typeface="Times New Roman" panose="02020603050405020304" pitchFamily="18" charset="0"/>
                  <a:ea typeface="맑은 고딕"/>
                  <a:cs typeface="Times New Roman" panose="02020603050405020304" pitchFamily="18" charset="0"/>
                </a:rPr>
                <a:t>&lt;Image sequences&gt;</a:t>
              </a:r>
              <a:endParaRPr kumimoji="0" lang="ko-KR"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맑은 고딕"/>
                <a:cs typeface="Times New Roman" panose="02020603050405020304" pitchFamily="18" charset="0"/>
              </a:endParaRPr>
            </a:p>
          </p:txBody>
        </p:sp>
        <p:sp>
          <p:nvSpPr>
            <p:cNvPr id="27" name="직사각형 26"/>
            <p:cNvSpPr/>
            <p:nvPr/>
          </p:nvSpPr>
          <p:spPr>
            <a:xfrm>
              <a:off x="3661296" y="4885966"/>
              <a:ext cx="2372258"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00"/>
                  </a:solidFill>
                  <a:effectLst/>
                  <a:uLnTx/>
                  <a:uFillTx/>
                  <a:latin typeface="Times New Roman" panose="02020603050405020304" pitchFamily="18" charset="0"/>
                  <a:ea typeface="맑은 고딕"/>
                  <a:cs typeface="Times New Roman" panose="02020603050405020304" pitchFamily="18" charset="0"/>
                </a:rPr>
                <a:t>&lt;Detections&gt;</a:t>
              </a:r>
              <a:endParaRPr kumimoji="0" lang="ko-KR"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맑은 고딕"/>
                <a:cs typeface="Times New Roman" panose="02020603050405020304" pitchFamily="18" charset="0"/>
              </a:endParaRPr>
            </a:p>
          </p:txBody>
        </p:sp>
        <p:sp>
          <p:nvSpPr>
            <p:cNvPr id="28" name="직사각형 27"/>
            <p:cNvSpPr/>
            <p:nvPr/>
          </p:nvSpPr>
          <p:spPr>
            <a:xfrm>
              <a:off x="6501509" y="4867778"/>
              <a:ext cx="2372258"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00"/>
                  </a:solidFill>
                  <a:effectLst/>
                  <a:uLnTx/>
                  <a:uFillTx/>
                  <a:latin typeface="Times New Roman" panose="02020603050405020304" pitchFamily="18" charset="0"/>
                  <a:ea typeface="맑은 고딕"/>
                  <a:cs typeface="Times New Roman" panose="02020603050405020304" pitchFamily="18" charset="0"/>
                </a:rPr>
                <a:t>&lt;Tracking&gt;</a:t>
              </a:r>
              <a:endParaRPr kumimoji="0" lang="ko-KR"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맑은 고딕"/>
                <a:cs typeface="Times New Roman" panose="02020603050405020304" pitchFamily="18" charset="0"/>
              </a:endParaRPr>
            </a:p>
          </p:txBody>
        </p:sp>
        <p:pic>
          <p:nvPicPr>
            <p:cNvPr id="29" name="그림 28"/>
            <p:cNvPicPr>
              <a:picLocks noChangeAspect="1"/>
            </p:cNvPicPr>
            <p:nvPr/>
          </p:nvPicPr>
          <p:blipFill>
            <a:blip r:embed="rId5"/>
            <a:stretch>
              <a:fillRect/>
            </a:stretch>
          </p:blipFill>
          <p:spPr>
            <a:xfrm>
              <a:off x="531168" y="3003653"/>
              <a:ext cx="2372258" cy="1779193"/>
            </a:xfrm>
            <a:prstGeom prst="rect">
              <a:avLst/>
            </a:prstGeom>
          </p:spPr>
        </p:pic>
        <p:pic>
          <p:nvPicPr>
            <p:cNvPr id="30" name="그림 29"/>
            <p:cNvPicPr>
              <a:picLocks noChangeAspect="1"/>
            </p:cNvPicPr>
            <p:nvPr/>
          </p:nvPicPr>
          <p:blipFill>
            <a:blip r:embed="rId5"/>
            <a:stretch>
              <a:fillRect/>
            </a:stretch>
          </p:blipFill>
          <p:spPr>
            <a:xfrm>
              <a:off x="683568" y="3156053"/>
              <a:ext cx="2372258" cy="1779193"/>
            </a:xfrm>
            <a:prstGeom prst="rect">
              <a:avLst/>
            </a:prstGeom>
          </p:spPr>
        </p:pic>
        <p:pic>
          <p:nvPicPr>
            <p:cNvPr id="31" name="그림 30"/>
            <p:cNvPicPr>
              <a:picLocks noChangeAspect="1"/>
            </p:cNvPicPr>
            <p:nvPr/>
          </p:nvPicPr>
          <p:blipFill>
            <a:blip r:embed="rId3"/>
            <a:stretch>
              <a:fillRect/>
            </a:stretch>
          </p:blipFill>
          <p:spPr>
            <a:xfrm>
              <a:off x="3523974" y="3008968"/>
              <a:ext cx="2357180" cy="1768560"/>
            </a:xfrm>
            <a:prstGeom prst="rect">
              <a:avLst/>
            </a:prstGeom>
          </p:spPr>
        </p:pic>
        <p:pic>
          <p:nvPicPr>
            <p:cNvPr id="32" name="그림 31"/>
            <p:cNvPicPr>
              <a:picLocks noChangeAspect="1"/>
            </p:cNvPicPr>
            <p:nvPr/>
          </p:nvPicPr>
          <p:blipFill>
            <a:blip r:embed="rId3"/>
            <a:stretch>
              <a:fillRect/>
            </a:stretch>
          </p:blipFill>
          <p:spPr>
            <a:xfrm>
              <a:off x="3676374" y="3161368"/>
              <a:ext cx="2357180" cy="1768560"/>
            </a:xfrm>
            <a:prstGeom prst="rect">
              <a:avLst/>
            </a:prstGeom>
          </p:spPr>
        </p:pic>
      </p:grpSp>
      <p:sp>
        <p:nvSpPr>
          <p:cNvPr id="33" name="직사각형 32"/>
          <p:cNvSpPr/>
          <p:nvPr/>
        </p:nvSpPr>
        <p:spPr>
          <a:xfrm>
            <a:off x="5314043" y="5648573"/>
            <a:ext cx="1954381" cy="646331"/>
          </a:xfrm>
          <a:prstGeom prst="rect">
            <a:avLst/>
          </a:prstGeom>
        </p:spPr>
        <p:txBody>
          <a:bodyPr wrap="none">
            <a:spAutoFit/>
          </a:bodyPr>
          <a:lstStyle/>
          <a:p>
            <a:pPr latinLnBrk="0"/>
            <a:r>
              <a:rPr kumimoji="0" lang="en-US" altLang="ko-KR" dirty="0">
                <a:ea typeface="맑은 고딕"/>
              </a:rPr>
              <a:t>Data association </a:t>
            </a:r>
          </a:p>
          <a:p>
            <a:pPr latinLnBrk="0"/>
            <a:r>
              <a:rPr kumimoji="0" lang="en-US" altLang="ko-KR" dirty="0">
                <a:ea typeface="맑은 고딕"/>
              </a:rPr>
              <a:t>(Offline / Online)</a:t>
            </a:r>
            <a:endParaRPr kumimoji="0" lang="ko-KR" altLang="en-US" dirty="0">
              <a:ea typeface="맑은 고딕"/>
            </a:endParaRPr>
          </a:p>
        </p:txBody>
      </p:sp>
      <p:cxnSp>
        <p:nvCxnSpPr>
          <p:cNvPr id="34" name="직선 연결선 33"/>
          <p:cNvCxnSpPr>
            <a:endCxn id="33" idx="0"/>
          </p:cNvCxnSpPr>
          <p:nvPr/>
        </p:nvCxnSpPr>
        <p:spPr>
          <a:xfrm flipH="1">
            <a:off x="6291234" y="4889337"/>
            <a:ext cx="2" cy="759236"/>
          </a:xfrm>
          <a:prstGeom prst="line">
            <a:avLst/>
          </a:prstGeom>
          <a:noFill/>
          <a:ln w="28575" cap="flat" cmpd="sng" algn="ctr">
            <a:solidFill>
              <a:schemeClr val="tx1"/>
            </a:solidFill>
            <a:prstDash val="sysDash"/>
            <a:headEnd type="none" w="med" len="med"/>
            <a:tailEnd type="none" w="med" len="med"/>
          </a:ln>
          <a:effectLst/>
        </p:spPr>
      </p:cxnSp>
    </p:spTree>
    <p:extLst>
      <p:ext uri="{BB962C8B-B14F-4D97-AF65-F5344CB8AC3E}">
        <p14:creationId xmlns:p14="http://schemas.microsoft.com/office/powerpoint/2010/main" val="157829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Categorization: Offline (Batch) vs. Online (Sequential)</a:t>
            </a:r>
          </a:p>
          <a:p>
            <a:pPr lvl="1"/>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11</a:t>
            </a:fld>
            <a:r>
              <a:rPr lang="en-US" altLang="ko-KR"/>
              <a:t>   </a:t>
            </a:r>
            <a:endParaRPr lang="en-US" altLang="ko-KR" dirty="0"/>
          </a:p>
        </p:txBody>
      </p:sp>
      <p:sp>
        <p:nvSpPr>
          <p:cNvPr id="4" name="제목 3"/>
          <p:cNvSpPr>
            <a:spLocks noGrp="1"/>
          </p:cNvSpPr>
          <p:nvPr>
            <p:ph type="title"/>
          </p:nvPr>
        </p:nvSpPr>
        <p:spPr/>
        <p:txBody>
          <a:bodyPr/>
          <a:lstStyle/>
          <a:p>
            <a:r>
              <a:rPr lang="en-US" altLang="ko-KR" dirty="0"/>
              <a:t>Tracking-by-Detection Strategy</a:t>
            </a:r>
            <a:endParaRPr lang="ko-KR" altLang="en-US" dirty="0"/>
          </a:p>
        </p:txBody>
      </p:sp>
      <p:grpSp>
        <p:nvGrpSpPr>
          <p:cNvPr id="27" name="그룹 26"/>
          <p:cNvGrpSpPr/>
          <p:nvPr/>
        </p:nvGrpSpPr>
        <p:grpSpPr>
          <a:xfrm>
            <a:off x="539552" y="1772816"/>
            <a:ext cx="8019187" cy="3888432"/>
            <a:chOff x="255777" y="1724868"/>
            <a:chExt cx="8317059" cy="4032868"/>
          </a:xfrm>
        </p:grpSpPr>
        <p:sp>
          <p:nvSpPr>
            <p:cNvPr id="5" name="모서리가 둥근 직사각형 4"/>
            <p:cNvSpPr/>
            <p:nvPr/>
          </p:nvSpPr>
          <p:spPr>
            <a:xfrm>
              <a:off x="569604" y="3936168"/>
              <a:ext cx="8003232" cy="1821568"/>
            </a:xfrm>
            <a:prstGeom prst="roundRect">
              <a:avLst/>
            </a:prstGeom>
            <a:gradFill rotWithShape="1">
              <a:gsLst>
                <a:gs pos="0">
                  <a:srgbClr val="729A00">
                    <a:tint val="50000"/>
                    <a:satMod val="300000"/>
                  </a:srgbClr>
                </a:gs>
                <a:gs pos="35000">
                  <a:srgbClr val="729A00">
                    <a:tint val="37000"/>
                    <a:satMod val="300000"/>
                  </a:srgbClr>
                </a:gs>
                <a:gs pos="100000">
                  <a:srgbClr val="729A00">
                    <a:tint val="15000"/>
                    <a:satMod val="350000"/>
                  </a:srgbClr>
                </a:gs>
              </a:gsLst>
              <a:lin ang="16200000" scaled="1"/>
            </a:gradFill>
            <a:ln w="9525" cap="flat" cmpd="sng" algn="ctr">
              <a:solidFill>
                <a:srgbClr val="729A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a:ea typeface="맑은 고딕"/>
                <a:cs typeface="+mn-cs"/>
              </a:endParaRPr>
            </a:p>
          </p:txBody>
        </p:sp>
        <p:sp>
          <p:nvSpPr>
            <p:cNvPr id="6" name="모서리가 둥근 직사각형 5"/>
            <p:cNvSpPr/>
            <p:nvPr/>
          </p:nvSpPr>
          <p:spPr>
            <a:xfrm>
              <a:off x="569604" y="1825197"/>
              <a:ext cx="8003232" cy="1821568"/>
            </a:xfrm>
            <a:prstGeom prst="roundRect">
              <a:avLst/>
            </a:prstGeom>
            <a:gradFill rotWithShape="1">
              <a:gsLst>
                <a:gs pos="0">
                  <a:srgbClr val="DA9958">
                    <a:tint val="50000"/>
                    <a:satMod val="300000"/>
                  </a:srgbClr>
                </a:gs>
                <a:gs pos="35000">
                  <a:srgbClr val="DA9958">
                    <a:tint val="37000"/>
                    <a:satMod val="300000"/>
                  </a:srgbClr>
                </a:gs>
                <a:gs pos="100000">
                  <a:srgbClr val="DA9958">
                    <a:tint val="15000"/>
                    <a:satMod val="350000"/>
                  </a:srgbClr>
                </a:gs>
              </a:gsLst>
              <a:lin ang="16200000" scaled="1"/>
            </a:gradFill>
            <a:ln w="9525" cap="flat" cmpd="sng" algn="ctr">
              <a:solidFill>
                <a:srgbClr val="DA995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Arial"/>
                <a:ea typeface="맑은 고딕"/>
                <a:cs typeface="+mn-cs"/>
              </a:endParaRPr>
            </a:p>
          </p:txBody>
        </p:sp>
        <p:grpSp>
          <p:nvGrpSpPr>
            <p:cNvPr id="7" name="그룹 6"/>
            <p:cNvGrpSpPr/>
            <p:nvPr/>
          </p:nvGrpSpPr>
          <p:grpSpPr>
            <a:xfrm>
              <a:off x="988127" y="1825197"/>
              <a:ext cx="7196433" cy="1717525"/>
              <a:chOff x="1711919" y="603460"/>
              <a:chExt cx="8843496" cy="2110619"/>
            </a:xfrm>
          </p:grpSpPr>
          <p:pic>
            <p:nvPicPr>
              <p:cNvPr id="8" name="그림 7"/>
              <p:cNvPicPr>
                <a:picLocks noChangeAspect="1"/>
              </p:cNvPicPr>
              <p:nvPr/>
            </p:nvPicPr>
            <p:blipFill>
              <a:blip r:embed="rId2"/>
              <a:stretch>
                <a:fillRect/>
              </a:stretch>
            </p:blipFill>
            <p:spPr>
              <a:xfrm>
                <a:off x="2068108" y="1265775"/>
                <a:ext cx="8023126" cy="668850"/>
              </a:xfrm>
              <a:prstGeom prst="rect">
                <a:avLst/>
              </a:prstGeom>
            </p:spPr>
          </p:pic>
          <p:sp>
            <p:nvSpPr>
              <p:cNvPr id="9" name="직사각형 8"/>
              <p:cNvSpPr/>
              <p:nvPr/>
            </p:nvSpPr>
            <p:spPr>
              <a:xfrm>
                <a:off x="1711922" y="1349634"/>
                <a:ext cx="464182" cy="39226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ea typeface="맑은 고딕"/>
                  </a:rPr>
                  <a:t>…</a:t>
                </a:r>
                <a:endParaRPr kumimoji="0" lang="ko-KR" altLang="en-US" sz="1400" b="0" i="0" u="none" strike="noStrike" kern="0" cap="none" spc="0" normalizeH="0" baseline="0" noProof="0" dirty="0">
                  <a:ln>
                    <a:noFill/>
                  </a:ln>
                  <a:solidFill>
                    <a:srgbClr val="000000"/>
                  </a:solidFill>
                  <a:effectLst/>
                  <a:uLnTx/>
                  <a:uFillTx/>
                  <a:ea typeface="맑은 고딕"/>
                </a:endParaRPr>
              </a:p>
            </p:txBody>
          </p:sp>
          <p:sp>
            <p:nvSpPr>
              <p:cNvPr id="10" name="직사각형 9"/>
              <p:cNvSpPr/>
              <p:nvPr/>
            </p:nvSpPr>
            <p:spPr>
              <a:xfrm>
                <a:off x="10091233" y="1349634"/>
                <a:ext cx="464182" cy="39226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ea typeface="맑은 고딕"/>
                  </a:rPr>
                  <a:t>…</a:t>
                </a:r>
                <a:endParaRPr kumimoji="0" lang="ko-KR" altLang="en-US" sz="1400" b="0" i="0" u="none" strike="noStrike" kern="0" cap="none" spc="0" normalizeH="0" baseline="0" noProof="0" dirty="0">
                  <a:ln>
                    <a:noFill/>
                  </a:ln>
                  <a:solidFill>
                    <a:srgbClr val="000000"/>
                  </a:solidFill>
                  <a:effectLst/>
                  <a:uLnTx/>
                  <a:uFillTx/>
                  <a:ea typeface="맑은 고딕"/>
                </a:endParaRPr>
              </a:p>
            </p:txBody>
          </p:sp>
          <p:sp>
            <p:nvSpPr>
              <p:cNvPr id="11" name="직사각형 10"/>
              <p:cNvSpPr/>
              <p:nvPr/>
            </p:nvSpPr>
            <p:spPr>
              <a:xfrm>
                <a:off x="4762184" y="2321811"/>
                <a:ext cx="2327450" cy="39226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ea typeface="맑은 고딕"/>
                  </a:rPr>
                  <a:t>available information</a:t>
                </a:r>
                <a:endParaRPr kumimoji="0" lang="ko-KR" altLang="en-US" sz="1400" b="0" i="0" u="none" strike="noStrike" kern="0" cap="none" spc="0" normalizeH="0" baseline="0" noProof="0" dirty="0">
                  <a:ln>
                    <a:noFill/>
                  </a:ln>
                  <a:solidFill>
                    <a:srgbClr val="000000"/>
                  </a:solidFill>
                  <a:effectLst/>
                  <a:uLnTx/>
                  <a:uFillTx/>
                  <a:ea typeface="맑은 고딕"/>
                </a:endParaRPr>
              </a:p>
            </p:txBody>
          </p:sp>
          <p:sp>
            <p:nvSpPr>
              <p:cNvPr id="12" name="오른쪽 중괄호 11"/>
              <p:cNvSpPr/>
              <p:nvPr/>
            </p:nvSpPr>
            <p:spPr>
              <a:xfrm rot="5400000">
                <a:off x="5901577" y="-2255032"/>
                <a:ext cx="356188" cy="8735503"/>
              </a:xfrm>
              <a:prstGeom prst="rightBrace">
                <a:avLst>
                  <a:gd name="adj1" fmla="val 174853"/>
                  <a:gd name="adj2" fmla="val 52977"/>
                </a:avLst>
              </a:prstGeom>
              <a:noFill/>
              <a:ln w="1905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a:cs typeface="+mn-cs"/>
                </a:endParaRPr>
              </a:p>
            </p:txBody>
          </p:sp>
          <p:sp>
            <p:nvSpPr>
              <p:cNvPr id="13" name="아래쪽 화살표 12"/>
              <p:cNvSpPr/>
              <p:nvPr/>
            </p:nvSpPr>
            <p:spPr>
              <a:xfrm>
                <a:off x="5975149" y="1004797"/>
                <a:ext cx="362465" cy="265189"/>
              </a:xfrm>
              <a:prstGeom prst="downArrow">
                <a:avLst/>
              </a:prstGeom>
              <a:gradFill rotWithShape="1">
                <a:gsLst>
                  <a:gs pos="0">
                    <a:srgbClr val="5589DD">
                      <a:shade val="51000"/>
                      <a:satMod val="130000"/>
                    </a:srgbClr>
                  </a:gs>
                  <a:gs pos="80000">
                    <a:srgbClr val="5589DD">
                      <a:shade val="93000"/>
                      <a:satMod val="130000"/>
                    </a:srgbClr>
                  </a:gs>
                  <a:gs pos="100000">
                    <a:srgbClr val="5589DD">
                      <a:shade val="94000"/>
                      <a:satMod val="135000"/>
                    </a:srgbClr>
                  </a:gs>
                </a:gsLst>
                <a:lin ang="16200000" scaled="0"/>
              </a:gradFill>
              <a:ln w="9525" cap="flat" cmpd="sng" algn="ctr">
                <a:solidFill>
                  <a:srgbClr val="5589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a:cs typeface="+mn-cs"/>
                </a:endParaRPr>
              </a:p>
            </p:txBody>
          </p:sp>
          <p:sp>
            <p:nvSpPr>
              <p:cNvPr id="14" name="직사각형 13"/>
              <p:cNvSpPr/>
              <p:nvPr/>
            </p:nvSpPr>
            <p:spPr>
              <a:xfrm>
                <a:off x="5129524" y="603460"/>
                <a:ext cx="1984216" cy="39226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ea typeface="맑은 고딕"/>
                  </a:rPr>
                  <a:t>Tracking at time </a:t>
                </a:r>
                <a:r>
                  <a:rPr kumimoji="0" lang="en-US" altLang="ko-KR" sz="1400" b="0" i="1" u="none" strike="noStrike" kern="0" cap="none" spc="0" normalizeH="0" baseline="0" noProof="0" dirty="0">
                    <a:ln>
                      <a:noFill/>
                    </a:ln>
                    <a:solidFill>
                      <a:srgbClr val="000000"/>
                    </a:solidFill>
                    <a:effectLst/>
                    <a:uLnTx/>
                    <a:uFillTx/>
                    <a:ea typeface="맑은 고딕"/>
                  </a:rPr>
                  <a:t>t</a:t>
                </a:r>
                <a:endParaRPr kumimoji="0" lang="ko-KR" altLang="en-US" sz="1400" b="0" i="1" u="none" strike="noStrike" kern="0" cap="none" spc="0" normalizeH="0" baseline="0" noProof="0" dirty="0">
                  <a:ln>
                    <a:noFill/>
                  </a:ln>
                  <a:solidFill>
                    <a:srgbClr val="000000"/>
                  </a:solidFill>
                  <a:effectLst/>
                  <a:uLnTx/>
                  <a:uFillTx/>
                  <a:ea typeface="맑은 고딕"/>
                </a:endParaRPr>
              </a:p>
            </p:txBody>
          </p:sp>
        </p:grpSp>
        <p:grpSp>
          <p:nvGrpSpPr>
            <p:cNvPr id="15" name="그룹 14"/>
            <p:cNvGrpSpPr/>
            <p:nvPr/>
          </p:nvGrpSpPr>
          <p:grpSpPr>
            <a:xfrm>
              <a:off x="986566" y="3867925"/>
              <a:ext cx="7196433" cy="1805697"/>
              <a:chOff x="1711919" y="3434148"/>
              <a:chExt cx="8843496" cy="2218972"/>
            </a:xfrm>
          </p:grpSpPr>
          <p:pic>
            <p:nvPicPr>
              <p:cNvPr id="16" name="그림 15"/>
              <p:cNvPicPr>
                <a:picLocks noChangeAspect="1"/>
              </p:cNvPicPr>
              <p:nvPr/>
            </p:nvPicPr>
            <p:blipFill>
              <a:blip r:embed="rId3"/>
              <a:stretch>
                <a:fillRect/>
              </a:stretch>
            </p:blipFill>
            <p:spPr>
              <a:xfrm>
                <a:off x="2068108" y="4087392"/>
                <a:ext cx="8023126" cy="689430"/>
              </a:xfrm>
              <a:prstGeom prst="rect">
                <a:avLst/>
              </a:prstGeom>
            </p:spPr>
          </p:pic>
          <p:sp>
            <p:nvSpPr>
              <p:cNvPr id="17" name="직사각형 16"/>
              <p:cNvSpPr/>
              <p:nvPr/>
            </p:nvSpPr>
            <p:spPr>
              <a:xfrm>
                <a:off x="1711922" y="4171095"/>
                <a:ext cx="464182" cy="39226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ea typeface="맑은 고딕"/>
                  </a:rPr>
                  <a:t>…</a:t>
                </a:r>
                <a:endParaRPr kumimoji="0" lang="ko-KR" altLang="en-US" sz="1400" b="0" i="0" u="none" strike="noStrike" kern="0" cap="none" spc="0" normalizeH="0" baseline="0" noProof="0" dirty="0">
                  <a:ln>
                    <a:noFill/>
                  </a:ln>
                  <a:solidFill>
                    <a:srgbClr val="000000"/>
                  </a:solidFill>
                  <a:effectLst/>
                  <a:uLnTx/>
                  <a:uFillTx/>
                  <a:ea typeface="맑은 고딕"/>
                </a:endParaRPr>
              </a:p>
            </p:txBody>
          </p:sp>
          <p:sp>
            <p:nvSpPr>
              <p:cNvPr id="18" name="직사각형 17"/>
              <p:cNvSpPr/>
              <p:nvPr/>
            </p:nvSpPr>
            <p:spPr>
              <a:xfrm>
                <a:off x="10091233" y="4171095"/>
                <a:ext cx="464182" cy="39226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ea typeface="맑은 고딕"/>
                  </a:rPr>
                  <a:t>…</a:t>
                </a:r>
                <a:endParaRPr kumimoji="0" lang="ko-KR" altLang="en-US" sz="1400" b="0" i="0" u="none" strike="noStrike" kern="0" cap="none" spc="0" normalizeH="0" baseline="0" noProof="0" dirty="0">
                  <a:ln>
                    <a:noFill/>
                  </a:ln>
                  <a:solidFill>
                    <a:srgbClr val="000000"/>
                  </a:solidFill>
                  <a:effectLst/>
                  <a:uLnTx/>
                  <a:uFillTx/>
                  <a:ea typeface="맑은 고딕"/>
                </a:endParaRPr>
              </a:p>
            </p:txBody>
          </p:sp>
          <p:sp>
            <p:nvSpPr>
              <p:cNvPr id="19" name="직사각형 18"/>
              <p:cNvSpPr/>
              <p:nvPr/>
            </p:nvSpPr>
            <p:spPr>
              <a:xfrm>
                <a:off x="3040476" y="5260852"/>
                <a:ext cx="2327450" cy="39226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ea typeface="맑은 고딕"/>
                  </a:rPr>
                  <a:t>available information</a:t>
                </a:r>
                <a:endParaRPr kumimoji="0" lang="ko-KR" altLang="en-US" sz="1400" b="0" i="0" u="none" strike="noStrike" kern="0" cap="none" spc="0" normalizeH="0" baseline="0" noProof="0" dirty="0">
                  <a:ln>
                    <a:noFill/>
                  </a:ln>
                  <a:solidFill>
                    <a:srgbClr val="000000"/>
                  </a:solidFill>
                  <a:effectLst/>
                  <a:uLnTx/>
                  <a:uFillTx/>
                  <a:ea typeface="맑은 고딕"/>
                </a:endParaRPr>
              </a:p>
            </p:txBody>
          </p:sp>
          <p:sp>
            <p:nvSpPr>
              <p:cNvPr id="20" name="오른쪽 중괄호 19"/>
              <p:cNvSpPr/>
              <p:nvPr/>
            </p:nvSpPr>
            <p:spPr>
              <a:xfrm rot="5400000">
                <a:off x="4055379" y="2517066"/>
                <a:ext cx="356188" cy="5043107"/>
              </a:xfrm>
              <a:prstGeom prst="rightBrace">
                <a:avLst>
                  <a:gd name="adj1" fmla="val 174853"/>
                  <a:gd name="adj2" fmla="val 52977"/>
                </a:avLst>
              </a:prstGeom>
              <a:noFill/>
              <a:ln w="1905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a:cs typeface="+mn-cs"/>
                </a:endParaRPr>
              </a:p>
            </p:txBody>
          </p:sp>
          <p:sp>
            <p:nvSpPr>
              <p:cNvPr id="21" name="직사각형 20"/>
              <p:cNvSpPr/>
              <p:nvPr/>
            </p:nvSpPr>
            <p:spPr>
              <a:xfrm>
                <a:off x="7501074" y="5260851"/>
                <a:ext cx="2301725" cy="39226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ea typeface="맑은 고딕"/>
                  </a:rPr>
                  <a:t>future information</a:t>
                </a:r>
                <a:endParaRPr kumimoji="0" lang="ko-KR" altLang="en-US" sz="1400" b="0" i="0" u="none" strike="noStrike" kern="0" cap="none" spc="0" normalizeH="0" baseline="0" noProof="0" dirty="0">
                  <a:ln>
                    <a:noFill/>
                  </a:ln>
                  <a:solidFill>
                    <a:srgbClr val="000000"/>
                  </a:solidFill>
                  <a:effectLst/>
                  <a:uLnTx/>
                  <a:uFillTx/>
                  <a:ea typeface="맑은 고딕"/>
                </a:endParaRPr>
              </a:p>
            </p:txBody>
          </p:sp>
          <p:sp>
            <p:nvSpPr>
              <p:cNvPr id="22" name="오른쪽 중괄호 21"/>
              <p:cNvSpPr/>
              <p:nvPr/>
            </p:nvSpPr>
            <p:spPr>
              <a:xfrm rot="5400000">
                <a:off x="8473843" y="3243135"/>
                <a:ext cx="356188" cy="3590970"/>
              </a:xfrm>
              <a:prstGeom prst="rightBrace">
                <a:avLst>
                  <a:gd name="adj1" fmla="val 174853"/>
                  <a:gd name="adj2" fmla="val 52977"/>
                </a:avLst>
              </a:prstGeom>
              <a:noFill/>
              <a:ln w="1905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a:cs typeface="+mn-cs"/>
                </a:endParaRPr>
              </a:p>
            </p:txBody>
          </p:sp>
          <p:sp>
            <p:nvSpPr>
              <p:cNvPr id="23" name="아래쪽 화살표 22"/>
              <p:cNvSpPr/>
              <p:nvPr/>
            </p:nvSpPr>
            <p:spPr>
              <a:xfrm>
                <a:off x="5975149" y="3835485"/>
                <a:ext cx="362465" cy="265189"/>
              </a:xfrm>
              <a:prstGeom prst="downArrow">
                <a:avLst/>
              </a:prstGeom>
              <a:gradFill rotWithShape="1">
                <a:gsLst>
                  <a:gs pos="0">
                    <a:srgbClr val="5589DD">
                      <a:shade val="51000"/>
                      <a:satMod val="130000"/>
                    </a:srgbClr>
                  </a:gs>
                  <a:gs pos="80000">
                    <a:srgbClr val="5589DD">
                      <a:shade val="93000"/>
                      <a:satMod val="130000"/>
                    </a:srgbClr>
                  </a:gs>
                  <a:gs pos="100000">
                    <a:srgbClr val="5589DD">
                      <a:shade val="94000"/>
                      <a:satMod val="135000"/>
                    </a:srgbClr>
                  </a:gs>
                </a:gsLst>
                <a:lin ang="16200000" scaled="0"/>
              </a:gradFill>
              <a:ln w="9525" cap="flat" cmpd="sng" algn="ctr">
                <a:solidFill>
                  <a:srgbClr val="5589D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FFFFFF"/>
                  </a:solidFill>
                  <a:effectLst/>
                  <a:uLnTx/>
                  <a:uFillTx/>
                  <a:latin typeface="Arial"/>
                  <a:ea typeface="맑은 고딕"/>
                  <a:cs typeface="+mn-cs"/>
                </a:endParaRPr>
              </a:p>
            </p:txBody>
          </p:sp>
          <p:sp>
            <p:nvSpPr>
              <p:cNvPr id="24" name="직사각형 23"/>
              <p:cNvSpPr/>
              <p:nvPr/>
            </p:nvSpPr>
            <p:spPr>
              <a:xfrm>
                <a:off x="5129524" y="3434148"/>
                <a:ext cx="1984216" cy="39226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000000"/>
                    </a:solidFill>
                    <a:effectLst/>
                    <a:uLnTx/>
                    <a:uFillTx/>
                    <a:ea typeface="맑은 고딕"/>
                  </a:rPr>
                  <a:t>Tracking at time </a:t>
                </a:r>
                <a:r>
                  <a:rPr kumimoji="0" lang="en-US" altLang="ko-KR" sz="1400" b="0" i="1" u="none" strike="noStrike" kern="0" cap="none" spc="0" normalizeH="0" baseline="0" noProof="0" dirty="0">
                    <a:ln>
                      <a:noFill/>
                    </a:ln>
                    <a:solidFill>
                      <a:srgbClr val="000000"/>
                    </a:solidFill>
                    <a:effectLst/>
                    <a:uLnTx/>
                    <a:uFillTx/>
                    <a:ea typeface="맑은 고딕"/>
                  </a:rPr>
                  <a:t>t</a:t>
                </a:r>
                <a:endParaRPr kumimoji="0" lang="ko-KR" altLang="en-US" sz="1400" b="0" i="1" u="none" strike="noStrike" kern="0" cap="none" spc="0" normalizeH="0" baseline="0" noProof="0" dirty="0">
                  <a:ln>
                    <a:noFill/>
                  </a:ln>
                  <a:solidFill>
                    <a:srgbClr val="000000"/>
                  </a:solidFill>
                  <a:effectLst/>
                  <a:uLnTx/>
                  <a:uFillTx/>
                  <a:ea typeface="맑은 고딕"/>
                </a:endParaRPr>
              </a:p>
            </p:txBody>
          </p:sp>
        </p:grpSp>
        <p:sp>
          <p:nvSpPr>
            <p:cNvPr id="25" name="직사각형 24"/>
            <p:cNvSpPr/>
            <p:nvPr/>
          </p:nvSpPr>
          <p:spPr>
            <a:xfrm>
              <a:off x="255777" y="1724868"/>
              <a:ext cx="2292984" cy="383051"/>
            </a:xfrm>
            <a:prstGeom prst="rect">
              <a:avLst/>
            </a:prstGeom>
            <a:gradFill rotWithShape="1">
              <a:gsLst>
                <a:gs pos="0">
                  <a:srgbClr val="DA9958">
                    <a:shade val="51000"/>
                    <a:satMod val="130000"/>
                  </a:srgbClr>
                </a:gs>
                <a:gs pos="80000">
                  <a:srgbClr val="DA9958">
                    <a:shade val="93000"/>
                    <a:satMod val="130000"/>
                  </a:srgbClr>
                </a:gs>
                <a:gs pos="100000">
                  <a:srgbClr val="DA9958">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a:ln>
                    <a:noFill/>
                  </a:ln>
                  <a:solidFill>
                    <a:srgbClr val="FFFFFF"/>
                  </a:solidFill>
                  <a:effectLst/>
                  <a:uLnTx/>
                  <a:uFillTx/>
                  <a:latin typeface="Arial"/>
                  <a:ea typeface="맑은 고딕"/>
                  <a:cs typeface="+mn-cs"/>
                </a:rPr>
                <a:t>Offline processing</a:t>
              </a:r>
              <a:endParaRPr kumimoji="0" lang="ko-KR" altLang="en-US" b="1" i="0" u="none" strike="noStrike" kern="0" cap="none" spc="0" normalizeH="0" baseline="0" noProof="0" dirty="0">
                <a:ln>
                  <a:noFill/>
                </a:ln>
                <a:solidFill>
                  <a:srgbClr val="FFFFFF"/>
                </a:solidFill>
                <a:effectLst/>
                <a:uLnTx/>
                <a:uFillTx/>
                <a:latin typeface="Arial"/>
                <a:ea typeface="맑은 고딕"/>
                <a:cs typeface="+mn-cs"/>
              </a:endParaRPr>
            </a:p>
          </p:txBody>
        </p:sp>
        <p:sp>
          <p:nvSpPr>
            <p:cNvPr id="26" name="직사각형 25"/>
            <p:cNvSpPr/>
            <p:nvPr/>
          </p:nvSpPr>
          <p:spPr>
            <a:xfrm>
              <a:off x="272898" y="3838216"/>
              <a:ext cx="2279684" cy="383051"/>
            </a:xfrm>
            <a:prstGeom prst="rect">
              <a:avLst/>
            </a:prstGeom>
            <a:gradFill rotWithShape="1">
              <a:gsLst>
                <a:gs pos="0">
                  <a:srgbClr val="729A00">
                    <a:shade val="51000"/>
                    <a:satMod val="130000"/>
                  </a:srgbClr>
                </a:gs>
                <a:gs pos="80000">
                  <a:srgbClr val="729A00">
                    <a:shade val="93000"/>
                    <a:satMod val="130000"/>
                  </a:srgbClr>
                </a:gs>
                <a:gs pos="100000">
                  <a:srgbClr val="729A0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b="1" i="0" u="none" strike="noStrike" kern="0" cap="none" spc="0" normalizeH="0" baseline="0" noProof="0" dirty="0">
                  <a:ln>
                    <a:noFill/>
                  </a:ln>
                  <a:solidFill>
                    <a:srgbClr val="FFFFFF"/>
                  </a:solidFill>
                  <a:effectLst/>
                  <a:uLnTx/>
                  <a:uFillTx/>
                  <a:latin typeface="Arial"/>
                  <a:ea typeface="맑은 고딕"/>
                  <a:cs typeface="+mn-cs"/>
                </a:rPr>
                <a:t>Online processing</a:t>
              </a:r>
              <a:endParaRPr kumimoji="0" lang="ko-KR" altLang="en-US" b="1" i="0" u="none" strike="noStrike" kern="0" cap="none" spc="0" normalizeH="0" baseline="0" noProof="0" dirty="0">
                <a:ln>
                  <a:noFill/>
                </a:ln>
                <a:solidFill>
                  <a:srgbClr val="FFFFFF"/>
                </a:solidFill>
                <a:effectLst/>
                <a:uLnTx/>
                <a:uFillTx/>
                <a:latin typeface="Arial"/>
                <a:ea typeface="맑은 고딕"/>
                <a:cs typeface="+mn-cs"/>
              </a:endParaRPr>
            </a:p>
          </p:txBody>
        </p:sp>
      </p:grpSp>
    </p:spTree>
    <p:extLst>
      <p:ext uri="{BB962C8B-B14F-4D97-AF65-F5344CB8AC3E}">
        <p14:creationId xmlns:p14="http://schemas.microsoft.com/office/powerpoint/2010/main" val="256668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Categorization: Offline (Batch) vs. Online (Sequential)</a:t>
            </a:r>
          </a:p>
          <a:p>
            <a:pPr lvl="1"/>
            <a:r>
              <a:rPr lang="en-US" altLang="ko-KR" b="1" dirty="0"/>
              <a:t>Offline</a:t>
            </a:r>
            <a:r>
              <a:rPr lang="en-US" altLang="ko-KR" dirty="0"/>
              <a:t> : It builds multiple trajectories by globally optimizing detections within the entire video or a large sliding window.</a:t>
            </a:r>
          </a:p>
          <a:p>
            <a:pPr lvl="1"/>
            <a:r>
              <a:rPr lang="en-US" altLang="ko-KR" b="1" dirty="0"/>
              <a:t>Online</a:t>
            </a:r>
            <a:r>
              <a:rPr lang="en-US" altLang="ko-KR" dirty="0"/>
              <a:t> : It sequentially builds object trajectories based on </a:t>
            </a:r>
            <a:r>
              <a:rPr lang="en-US" altLang="ko-KR" u="sng" dirty="0"/>
              <a:t>frame-by-frame data association</a:t>
            </a:r>
            <a:r>
              <a:rPr lang="en-US" altLang="ko-KR" dirty="0"/>
              <a:t>.</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r>
              <a:rPr lang="en-US" altLang="ko-KR" dirty="0"/>
              <a:t>This research follows an </a:t>
            </a:r>
            <a:r>
              <a:rPr lang="en-US" altLang="ko-KR" b="1" u="sng" dirty="0"/>
              <a:t>online</a:t>
            </a:r>
            <a:r>
              <a:rPr lang="en-US" altLang="ko-KR" u="sng" dirty="0"/>
              <a:t> tracking-by-detection </a:t>
            </a:r>
            <a:r>
              <a:rPr lang="en-US" altLang="ko-KR" dirty="0"/>
              <a:t>strategy which can be applied to online applications.</a:t>
            </a:r>
          </a:p>
          <a:p>
            <a:endParaRPr lang="en-US" altLang="ko-KR" b="1" dirty="0"/>
          </a:p>
          <a:p>
            <a:pPr lvl="1"/>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12</a:t>
            </a:fld>
            <a:r>
              <a:rPr lang="en-US" altLang="ko-KR"/>
              <a:t>   </a:t>
            </a:r>
            <a:endParaRPr lang="en-US" altLang="ko-KR" dirty="0"/>
          </a:p>
        </p:txBody>
      </p:sp>
      <p:sp>
        <p:nvSpPr>
          <p:cNvPr id="4" name="제목 3"/>
          <p:cNvSpPr>
            <a:spLocks noGrp="1"/>
          </p:cNvSpPr>
          <p:nvPr>
            <p:ph type="title"/>
          </p:nvPr>
        </p:nvSpPr>
        <p:spPr/>
        <p:txBody>
          <a:bodyPr/>
          <a:lstStyle/>
          <a:p>
            <a:r>
              <a:rPr lang="en-US" altLang="ko-KR" dirty="0"/>
              <a:t>Tracking-by-Detection Strategy</a:t>
            </a:r>
            <a:endParaRPr lang="ko-KR" altLang="en-US" dirty="0"/>
          </a:p>
        </p:txBody>
      </p:sp>
      <p:graphicFrame>
        <p:nvGraphicFramePr>
          <p:cNvPr id="28" name="표 27"/>
          <p:cNvGraphicFramePr>
            <a:graphicFrameLocks noGrp="1"/>
          </p:cNvGraphicFramePr>
          <p:nvPr>
            <p:extLst>
              <p:ext uri="{D42A27DB-BD31-4B8C-83A1-F6EECF244321}">
                <p14:modId xmlns:p14="http://schemas.microsoft.com/office/powerpoint/2010/main" val="278680190"/>
              </p:ext>
            </p:extLst>
          </p:nvPr>
        </p:nvGraphicFramePr>
        <p:xfrm>
          <a:off x="1979712" y="2858189"/>
          <a:ext cx="5401365" cy="1320800"/>
        </p:xfrm>
        <a:graphic>
          <a:graphicData uri="http://schemas.openxmlformats.org/drawingml/2006/table">
            <a:tbl>
              <a:tblPr firstRow="1" bandRow="1"/>
              <a:tblGrid>
                <a:gridCol w="1800455">
                  <a:extLst>
                    <a:ext uri="{9D8B030D-6E8A-4147-A177-3AD203B41FA5}">
                      <a16:colId xmlns:a16="http://schemas.microsoft.com/office/drawing/2014/main" val="1840867788"/>
                    </a:ext>
                  </a:extLst>
                </a:gridCol>
                <a:gridCol w="1800455">
                  <a:extLst>
                    <a:ext uri="{9D8B030D-6E8A-4147-A177-3AD203B41FA5}">
                      <a16:colId xmlns:a16="http://schemas.microsoft.com/office/drawing/2014/main" val="3303344352"/>
                    </a:ext>
                  </a:extLst>
                </a:gridCol>
                <a:gridCol w="1800455">
                  <a:extLst>
                    <a:ext uri="{9D8B030D-6E8A-4147-A177-3AD203B41FA5}">
                      <a16:colId xmlns:a16="http://schemas.microsoft.com/office/drawing/2014/main" val="1788979344"/>
                    </a:ext>
                  </a:extLst>
                </a:gridCol>
              </a:tblGrid>
              <a:tr h="370840">
                <a:tc>
                  <a:txBody>
                    <a:bodyPr/>
                    <a:lstStyle>
                      <a:lvl1pPr marL="0" algn="l" defTabSz="914400" rtl="0" eaLnBrk="1" latinLnBrk="1" hangingPunct="1">
                        <a:defRPr sz="1800" b="1" kern="1200">
                          <a:solidFill>
                            <a:schemeClr val="lt1"/>
                          </a:solidFill>
                          <a:latin typeface="Arial"/>
                          <a:ea typeface="맑은 고딕"/>
                        </a:defRPr>
                      </a:lvl1pPr>
                      <a:lvl2pPr marL="457200" algn="l" defTabSz="914400" rtl="0" eaLnBrk="1" latinLnBrk="1" hangingPunct="1">
                        <a:defRPr sz="1800" b="1" kern="1200">
                          <a:solidFill>
                            <a:schemeClr val="lt1"/>
                          </a:solidFill>
                          <a:latin typeface="Arial"/>
                          <a:ea typeface="맑은 고딕"/>
                        </a:defRPr>
                      </a:lvl2pPr>
                      <a:lvl3pPr marL="914400" algn="l" defTabSz="914400" rtl="0" eaLnBrk="1" latinLnBrk="1" hangingPunct="1">
                        <a:defRPr sz="1800" b="1" kern="1200">
                          <a:solidFill>
                            <a:schemeClr val="lt1"/>
                          </a:solidFill>
                          <a:latin typeface="Arial"/>
                          <a:ea typeface="맑은 고딕"/>
                        </a:defRPr>
                      </a:lvl3pPr>
                      <a:lvl4pPr marL="1371600" algn="l" defTabSz="914400" rtl="0" eaLnBrk="1" latinLnBrk="1" hangingPunct="1">
                        <a:defRPr sz="1800" b="1" kern="1200">
                          <a:solidFill>
                            <a:schemeClr val="lt1"/>
                          </a:solidFill>
                          <a:latin typeface="Arial"/>
                          <a:ea typeface="맑은 고딕"/>
                        </a:defRPr>
                      </a:lvl4pPr>
                      <a:lvl5pPr marL="1828800" algn="l" defTabSz="914400" rtl="0" eaLnBrk="1" latinLnBrk="1" hangingPunct="1">
                        <a:defRPr sz="1800" b="1" kern="1200">
                          <a:solidFill>
                            <a:schemeClr val="lt1"/>
                          </a:solidFill>
                          <a:latin typeface="Arial"/>
                          <a:ea typeface="맑은 고딕"/>
                        </a:defRPr>
                      </a:lvl5pPr>
                      <a:lvl6pPr marL="2286000" algn="l" defTabSz="914400" rtl="0" eaLnBrk="1" latinLnBrk="1" hangingPunct="1">
                        <a:defRPr sz="1800" b="1" kern="1200">
                          <a:solidFill>
                            <a:schemeClr val="lt1"/>
                          </a:solidFill>
                          <a:latin typeface="Arial"/>
                          <a:ea typeface="맑은 고딕"/>
                        </a:defRPr>
                      </a:lvl6pPr>
                      <a:lvl7pPr marL="2743200" algn="l" defTabSz="914400" rtl="0" eaLnBrk="1" latinLnBrk="1" hangingPunct="1">
                        <a:defRPr sz="1800" b="1" kern="1200">
                          <a:solidFill>
                            <a:schemeClr val="lt1"/>
                          </a:solidFill>
                          <a:latin typeface="Arial"/>
                          <a:ea typeface="맑은 고딕"/>
                        </a:defRPr>
                      </a:lvl7pPr>
                      <a:lvl8pPr marL="3200400" algn="l" defTabSz="914400" rtl="0" eaLnBrk="1" latinLnBrk="1" hangingPunct="1">
                        <a:defRPr sz="1800" b="1" kern="1200">
                          <a:solidFill>
                            <a:schemeClr val="lt1"/>
                          </a:solidFill>
                          <a:latin typeface="Arial"/>
                          <a:ea typeface="맑은 고딕"/>
                        </a:defRPr>
                      </a:lvl8pPr>
                      <a:lvl9pPr marL="3657600" algn="l" defTabSz="914400" rtl="0" eaLnBrk="1" latinLnBrk="1" hangingPunct="1">
                        <a:defRPr sz="1800" b="1" kern="1200">
                          <a:solidFill>
                            <a:schemeClr val="lt1"/>
                          </a:solidFill>
                          <a:latin typeface="Arial"/>
                          <a:ea typeface="맑은 고딕"/>
                        </a:defRPr>
                      </a:lvl9pPr>
                    </a:lstStyle>
                    <a:p>
                      <a:pPr algn="ctr" latinLnBrk="1"/>
                      <a:endParaRPr lang="ko-KR" altLang="en-US" sz="16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589DD"/>
                    </a:solidFill>
                  </a:tcPr>
                </a:tc>
                <a:tc>
                  <a:txBody>
                    <a:bodyPr/>
                    <a:lstStyle>
                      <a:lvl1pPr marL="0" algn="l" defTabSz="914400" rtl="0" eaLnBrk="1" latinLnBrk="1" hangingPunct="1">
                        <a:defRPr sz="1800" b="1" kern="1200">
                          <a:solidFill>
                            <a:schemeClr val="lt1"/>
                          </a:solidFill>
                          <a:latin typeface="Arial"/>
                          <a:ea typeface="맑은 고딕"/>
                        </a:defRPr>
                      </a:lvl1pPr>
                      <a:lvl2pPr marL="457200" algn="l" defTabSz="914400" rtl="0" eaLnBrk="1" latinLnBrk="1" hangingPunct="1">
                        <a:defRPr sz="1800" b="1" kern="1200">
                          <a:solidFill>
                            <a:schemeClr val="lt1"/>
                          </a:solidFill>
                          <a:latin typeface="Arial"/>
                          <a:ea typeface="맑은 고딕"/>
                        </a:defRPr>
                      </a:lvl2pPr>
                      <a:lvl3pPr marL="914400" algn="l" defTabSz="914400" rtl="0" eaLnBrk="1" latinLnBrk="1" hangingPunct="1">
                        <a:defRPr sz="1800" b="1" kern="1200">
                          <a:solidFill>
                            <a:schemeClr val="lt1"/>
                          </a:solidFill>
                          <a:latin typeface="Arial"/>
                          <a:ea typeface="맑은 고딕"/>
                        </a:defRPr>
                      </a:lvl3pPr>
                      <a:lvl4pPr marL="1371600" algn="l" defTabSz="914400" rtl="0" eaLnBrk="1" latinLnBrk="1" hangingPunct="1">
                        <a:defRPr sz="1800" b="1" kern="1200">
                          <a:solidFill>
                            <a:schemeClr val="lt1"/>
                          </a:solidFill>
                          <a:latin typeface="Arial"/>
                          <a:ea typeface="맑은 고딕"/>
                        </a:defRPr>
                      </a:lvl4pPr>
                      <a:lvl5pPr marL="1828800" algn="l" defTabSz="914400" rtl="0" eaLnBrk="1" latinLnBrk="1" hangingPunct="1">
                        <a:defRPr sz="1800" b="1" kern="1200">
                          <a:solidFill>
                            <a:schemeClr val="lt1"/>
                          </a:solidFill>
                          <a:latin typeface="Arial"/>
                          <a:ea typeface="맑은 고딕"/>
                        </a:defRPr>
                      </a:lvl5pPr>
                      <a:lvl6pPr marL="2286000" algn="l" defTabSz="914400" rtl="0" eaLnBrk="1" latinLnBrk="1" hangingPunct="1">
                        <a:defRPr sz="1800" b="1" kern="1200">
                          <a:solidFill>
                            <a:schemeClr val="lt1"/>
                          </a:solidFill>
                          <a:latin typeface="Arial"/>
                          <a:ea typeface="맑은 고딕"/>
                        </a:defRPr>
                      </a:lvl6pPr>
                      <a:lvl7pPr marL="2743200" algn="l" defTabSz="914400" rtl="0" eaLnBrk="1" latinLnBrk="1" hangingPunct="1">
                        <a:defRPr sz="1800" b="1" kern="1200">
                          <a:solidFill>
                            <a:schemeClr val="lt1"/>
                          </a:solidFill>
                          <a:latin typeface="Arial"/>
                          <a:ea typeface="맑은 고딕"/>
                        </a:defRPr>
                      </a:lvl7pPr>
                      <a:lvl8pPr marL="3200400" algn="l" defTabSz="914400" rtl="0" eaLnBrk="1" latinLnBrk="1" hangingPunct="1">
                        <a:defRPr sz="1800" b="1" kern="1200">
                          <a:solidFill>
                            <a:schemeClr val="lt1"/>
                          </a:solidFill>
                          <a:latin typeface="Arial"/>
                          <a:ea typeface="맑은 고딕"/>
                        </a:defRPr>
                      </a:lvl8pPr>
                      <a:lvl9pPr marL="3657600" algn="l" defTabSz="914400" rtl="0" eaLnBrk="1" latinLnBrk="1" hangingPunct="1">
                        <a:defRPr sz="1800" b="1" kern="1200">
                          <a:solidFill>
                            <a:schemeClr val="lt1"/>
                          </a:solidFill>
                          <a:latin typeface="Arial"/>
                          <a:ea typeface="맑은 고딕"/>
                        </a:defRPr>
                      </a:lvl9pPr>
                    </a:lstStyle>
                    <a:p>
                      <a:pPr algn="ctr" latinLnBrk="1"/>
                      <a:r>
                        <a:rPr lang="en-US" altLang="ko-KR" sz="1600" dirty="0"/>
                        <a:t>Accuracy / Robustness</a:t>
                      </a:r>
                      <a:endParaRPr lang="ko-KR" altLang="en-US" sz="16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589DD"/>
                    </a:solidFill>
                  </a:tcPr>
                </a:tc>
                <a:tc>
                  <a:txBody>
                    <a:bodyPr/>
                    <a:lstStyle>
                      <a:lvl1pPr marL="0" algn="l" defTabSz="914400" rtl="0" eaLnBrk="1" latinLnBrk="1" hangingPunct="1">
                        <a:defRPr sz="1800" b="1" kern="1200">
                          <a:solidFill>
                            <a:schemeClr val="lt1"/>
                          </a:solidFill>
                          <a:latin typeface="Arial"/>
                          <a:ea typeface="맑은 고딕"/>
                        </a:defRPr>
                      </a:lvl1pPr>
                      <a:lvl2pPr marL="457200" algn="l" defTabSz="914400" rtl="0" eaLnBrk="1" latinLnBrk="1" hangingPunct="1">
                        <a:defRPr sz="1800" b="1" kern="1200">
                          <a:solidFill>
                            <a:schemeClr val="lt1"/>
                          </a:solidFill>
                          <a:latin typeface="Arial"/>
                          <a:ea typeface="맑은 고딕"/>
                        </a:defRPr>
                      </a:lvl2pPr>
                      <a:lvl3pPr marL="914400" algn="l" defTabSz="914400" rtl="0" eaLnBrk="1" latinLnBrk="1" hangingPunct="1">
                        <a:defRPr sz="1800" b="1" kern="1200">
                          <a:solidFill>
                            <a:schemeClr val="lt1"/>
                          </a:solidFill>
                          <a:latin typeface="Arial"/>
                          <a:ea typeface="맑은 고딕"/>
                        </a:defRPr>
                      </a:lvl3pPr>
                      <a:lvl4pPr marL="1371600" algn="l" defTabSz="914400" rtl="0" eaLnBrk="1" latinLnBrk="1" hangingPunct="1">
                        <a:defRPr sz="1800" b="1" kern="1200">
                          <a:solidFill>
                            <a:schemeClr val="lt1"/>
                          </a:solidFill>
                          <a:latin typeface="Arial"/>
                          <a:ea typeface="맑은 고딕"/>
                        </a:defRPr>
                      </a:lvl4pPr>
                      <a:lvl5pPr marL="1828800" algn="l" defTabSz="914400" rtl="0" eaLnBrk="1" latinLnBrk="1" hangingPunct="1">
                        <a:defRPr sz="1800" b="1" kern="1200">
                          <a:solidFill>
                            <a:schemeClr val="lt1"/>
                          </a:solidFill>
                          <a:latin typeface="Arial"/>
                          <a:ea typeface="맑은 고딕"/>
                        </a:defRPr>
                      </a:lvl5pPr>
                      <a:lvl6pPr marL="2286000" algn="l" defTabSz="914400" rtl="0" eaLnBrk="1" latinLnBrk="1" hangingPunct="1">
                        <a:defRPr sz="1800" b="1" kern="1200">
                          <a:solidFill>
                            <a:schemeClr val="lt1"/>
                          </a:solidFill>
                          <a:latin typeface="Arial"/>
                          <a:ea typeface="맑은 고딕"/>
                        </a:defRPr>
                      </a:lvl6pPr>
                      <a:lvl7pPr marL="2743200" algn="l" defTabSz="914400" rtl="0" eaLnBrk="1" latinLnBrk="1" hangingPunct="1">
                        <a:defRPr sz="1800" b="1" kern="1200">
                          <a:solidFill>
                            <a:schemeClr val="lt1"/>
                          </a:solidFill>
                          <a:latin typeface="Arial"/>
                          <a:ea typeface="맑은 고딕"/>
                        </a:defRPr>
                      </a:lvl7pPr>
                      <a:lvl8pPr marL="3200400" algn="l" defTabSz="914400" rtl="0" eaLnBrk="1" latinLnBrk="1" hangingPunct="1">
                        <a:defRPr sz="1800" b="1" kern="1200">
                          <a:solidFill>
                            <a:schemeClr val="lt1"/>
                          </a:solidFill>
                          <a:latin typeface="Arial"/>
                          <a:ea typeface="맑은 고딕"/>
                        </a:defRPr>
                      </a:lvl8pPr>
                      <a:lvl9pPr marL="3657600" algn="l" defTabSz="914400" rtl="0" eaLnBrk="1" latinLnBrk="1" hangingPunct="1">
                        <a:defRPr sz="1800" b="1" kern="1200">
                          <a:solidFill>
                            <a:schemeClr val="lt1"/>
                          </a:solidFill>
                          <a:latin typeface="Arial"/>
                          <a:ea typeface="맑은 고딕"/>
                        </a:defRPr>
                      </a:lvl9pPr>
                    </a:lstStyle>
                    <a:p>
                      <a:pPr algn="ctr" latinLnBrk="1"/>
                      <a:r>
                        <a:rPr lang="en-US" altLang="ko-KR" sz="1600" dirty="0"/>
                        <a:t>Computational</a:t>
                      </a:r>
                      <a:r>
                        <a:rPr lang="en-US" altLang="ko-KR" sz="1600" baseline="0" dirty="0"/>
                        <a:t> cost / Latency</a:t>
                      </a:r>
                      <a:endParaRPr lang="ko-KR" altLang="en-US" sz="16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589DD"/>
                    </a:solidFill>
                  </a:tcPr>
                </a:tc>
                <a:extLst>
                  <a:ext uri="{0D108BD9-81ED-4DB2-BD59-A6C34878D82A}">
                    <a16:rowId xmlns:a16="http://schemas.microsoft.com/office/drawing/2014/main" val="4031722394"/>
                  </a:ext>
                </a:extLst>
              </a:tr>
              <a:tr h="370840">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ctr" latinLnBrk="1"/>
                      <a:r>
                        <a:rPr lang="en-US" altLang="ko-KR" sz="1600" b="1" dirty="0"/>
                        <a:t>Offline</a:t>
                      </a:r>
                      <a:endParaRPr lang="ko-KR" altLang="en-US" sz="1600" b="1"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589DD">
                        <a:tint val="40000"/>
                      </a:srgbClr>
                    </a:solidFill>
                  </a:tcPr>
                </a:tc>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ctr" latinLnBrk="1"/>
                      <a:r>
                        <a:rPr lang="en-US" altLang="ko-KR" sz="1600" dirty="0"/>
                        <a:t>High</a:t>
                      </a:r>
                      <a:endParaRPr lang="ko-KR" altLang="en-US" sz="16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589DD">
                        <a:tint val="40000"/>
                      </a:srgbClr>
                    </a:solidFill>
                  </a:tcPr>
                </a:tc>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ctr" latinLnBrk="1"/>
                      <a:r>
                        <a:rPr lang="en-US" altLang="ko-KR" sz="1600" dirty="0"/>
                        <a:t>Large</a:t>
                      </a:r>
                      <a:endParaRPr lang="ko-KR" altLang="en-US" sz="16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589DD">
                        <a:tint val="40000"/>
                      </a:srgbClr>
                    </a:solidFill>
                  </a:tcPr>
                </a:tc>
                <a:extLst>
                  <a:ext uri="{0D108BD9-81ED-4DB2-BD59-A6C34878D82A}">
                    <a16:rowId xmlns:a16="http://schemas.microsoft.com/office/drawing/2014/main" val="293324802"/>
                  </a:ext>
                </a:extLst>
              </a:tr>
              <a:tr h="370840">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ctr" latinLnBrk="1"/>
                      <a:r>
                        <a:rPr lang="en-US" altLang="ko-KR" sz="1600" b="1" dirty="0"/>
                        <a:t>Online</a:t>
                      </a:r>
                      <a:endParaRPr lang="ko-KR" altLang="en-US" sz="1600" b="1"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589DD">
                        <a:tint val="20000"/>
                      </a:srgbClr>
                    </a:solidFill>
                  </a:tcPr>
                </a:tc>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ctr" latinLnBrk="1"/>
                      <a:r>
                        <a:rPr lang="en-US" altLang="ko-KR" sz="1600" dirty="0"/>
                        <a:t>Low</a:t>
                      </a:r>
                      <a:endParaRPr lang="ko-KR" altLang="en-US" sz="16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589DD">
                        <a:tint val="20000"/>
                      </a:srgbClr>
                    </a:solidFill>
                  </a:tcPr>
                </a:tc>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ctr" latinLnBrk="1"/>
                      <a:r>
                        <a:rPr lang="en-US" altLang="ko-KR" sz="1600" dirty="0"/>
                        <a:t>Small</a:t>
                      </a:r>
                      <a:endParaRPr lang="ko-KR" altLang="en-US" sz="16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589DD">
                        <a:tint val="20000"/>
                      </a:srgbClr>
                    </a:solidFill>
                  </a:tcPr>
                </a:tc>
                <a:extLst>
                  <a:ext uri="{0D108BD9-81ED-4DB2-BD59-A6C34878D82A}">
                    <a16:rowId xmlns:a16="http://schemas.microsoft.com/office/drawing/2014/main" val="2537444834"/>
                  </a:ext>
                </a:extLst>
              </a:tr>
            </a:tbl>
          </a:graphicData>
        </a:graphic>
      </p:graphicFrame>
      <p:sp>
        <p:nvSpPr>
          <p:cNvPr id="30" name="직사각형 29"/>
          <p:cNvSpPr/>
          <p:nvPr/>
        </p:nvSpPr>
        <p:spPr>
          <a:xfrm>
            <a:off x="1979712" y="4222923"/>
            <a:ext cx="5401365" cy="4001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rgbClr val="000000"/>
                </a:solidFill>
                <a:effectLst/>
                <a:uLnTx/>
                <a:uFillTx/>
                <a:latin typeface="Times New Roman" panose="02020603050405020304" pitchFamily="18" charset="0"/>
                <a:ea typeface="맑은 고딕"/>
                <a:cs typeface="Times New Roman" panose="02020603050405020304" pitchFamily="18" charset="0"/>
              </a:rPr>
              <a:t>&lt;Summary of pros</a:t>
            </a:r>
            <a:r>
              <a:rPr kumimoji="0" lang="en-US" altLang="ko-KR" sz="2000" b="0" i="0" u="none" strike="noStrike" kern="0" cap="none" spc="0" normalizeH="0" noProof="0" dirty="0">
                <a:ln>
                  <a:noFill/>
                </a:ln>
                <a:solidFill>
                  <a:srgbClr val="000000"/>
                </a:solidFill>
                <a:effectLst/>
                <a:uLnTx/>
                <a:uFillTx/>
                <a:latin typeface="Times New Roman" panose="02020603050405020304" pitchFamily="18" charset="0"/>
                <a:ea typeface="맑은 고딕"/>
                <a:cs typeface="Times New Roman" panose="02020603050405020304" pitchFamily="18" charset="0"/>
              </a:rPr>
              <a:t> and cons</a:t>
            </a:r>
            <a:r>
              <a:rPr kumimoji="0" lang="en-US" altLang="ko-KR" sz="2000" b="0" i="0" u="none" strike="noStrike" kern="0" cap="none" spc="0" normalizeH="0" baseline="0" noProof="0" dirty="0">
                <a:ln>
                  <a:noFill/>
                </a:ln>
                <a:solidFill>
                  <a:srgbClr val="000000"/>
                </a:solidFill>
                <a:effectLst/>
                <a:uLnTx/>
                <a:uFillTx/>
                <a:latin typeface="Times New Roman" panose="02020603050405020304" pitchFamily="18" charset="0"/>
                <a:ea typeface="맑은 고딕"/>
                <a:cs typeface="Times New Roman" panose="02020603050405020304" pitchFamily="18" charset="0"/>
              </a:rPr>
              <a:t>&gt;</a:t>
            </a:r>
            <a:endParaRPr kumimoji="0" lang="ko-KR" altLang="en-US" sz="2000" b="0" i="0" u="none" strike="noStrike" kern="0" cap="none" spc="0" normalizeH="0" baseline="0" noProof="0" dirty="0">
              <a:ln>
                <a:noFill/>
              </a:ln>
              <a:solidFill>
                <a:srgbClr val="000000"/>
              </a:solidFill>
              <a:effectLst/>
              <a:uLnTx/>
              <a:uFillTx/>
              <a:latin typeface="Times New Roman" panose="02020603050405020304" pitchFamily="18" charset="0"/>
              <a:ea typeface="맑은 고딕"/>
              <a:cs typeface="Times New Roman" panose="02020603050405020304" pitchFamily="18" charset="0"/>
            </a:endParaRPr>
          </a:p>
        </p:txBody>
      </p:sp>
    </p:spTree>
    <p:extLst>
      <p:ext uri="{BB962C8B-B14F-4D97-AF65-F5344CB8AC3E}">
        <p14:creationId xmlns:p14="http://schemas.microsoft.com/office/powerpoint/2010/main" val="98678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How to correctly assign current detections including errors to existing targets to sequentially track people?</a:t>
            </a:r>
          </a:p>
          <a:p>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13</a:t>
            </a:fld>
            <a:r>
              <a:rPr lang="en-US" altLang="ko-KR"/>
              <a:t>   </a:t>
            </a:r>
            <a:endParaRPr lang="en-US" altLang="ko-KR" dirty="0"/>
          </a:p>
        </p:txBody>
      </p:sp>
      <p:sp>
        <p:nvSpPr>
          <p:cNvPr id="4" name="제목 3"/>
          <p:cNvSpPr>
            <a:spLocks noGrp="1"/>
          </p:cNvSpPr>
          <p:nvPr>
            <p:ph type="title"/>
          </p:nvPr>
        </p:nvSpPr>
        <p:spPr/>
        <p:txBody>
          <a:bodyPr/>
          <a:lstStyle/>
          <a:p>
            <a:r>
              <a:rPr lang="en-US" altLang="ko-KR" dirty="0"/>
              <a:t>Major Issue</a:t>
            </a:r>
            <a:endParaRPr lang="ko-KR" altLang="en-US" dirty="0"/>
          </a:p>
        </p:txBody>
      </p:sp>
      <p:pic>
        <p:nvPicPr>
          <p:cNvPr id="5" name="그림 4"/>
          <p:cNvPicPr>
            <a:picLocks noChangeAspect="1"/>
          </p:cNvPicPr>
          <p:nvPr/>
        </p:nvPicPr>
        <p:blipFill rotWithShape="1">
          <a:blip r:embed="rId2"/>
          <a:srcRect l="30086" t="14373" r="20600" b="29246"/>
          <a:stretch/>
        </p:blipFill>
        <p:spPr>
          <a:xfrm>
            <a:off x="568308" y="2060848"/>
            <a:ext cx="3701651" cy="3175270"/>
          </a:xfrm>
          <a:prstGeom prst="rect">
            <a:avLst/>
          </a:prstGeom>
        </p:spPr>
      </p:pic>
      <p:pic>
        <p:nvPicPr>
          <p:cNvPr id="6" name="그림 5"/>
          <p:cNvPicPr>
            <a:picLocks noChangeAspect="1"/>
          </p:cNvPicPr>
          <p:nvPr/>
        </p:nvPicPr>
        <p:blipFill rotWithShape="1">
          <a:blip r:embed="rId3"/>
          <a:srcRect l="31910" t="16786" r="20133" b="26833"/>
          <a:stretch/>
        </p:blipFill>
        <p:spPr>
          <a:xfrm>
            <a:off x="5110496" y="2060848"/>
            <a:ext cx="3599771" cy="3175270"/>
          </a:xfrm>
          <a:prstGeom prst="rect">
            <a:avLst/>
          </a:prstGeom>
        </p:spPr>
      </p:pic>
      <p:sp>
        <p:nvSpPr>
          <p:cNvPr id="7" name="직사각형 6"/>
          <p:cNvSpPr/>
          <p:nvPr/>
        </p:nvSpPr>
        <p:spPr>
          <a:xfrm>
            <a:off x="870297" y="5252563"/>
            <a:ext cx="3097672" cy="369332"/>
          </a:xfrm>
          <a:prstGeom prst="rect">
            <a:avLst/>
          </a:prstGeom>
        </p:spPr>
        <p:txBody>
          <a:bodyPr wrap="square">
            <a:spAutoFit/>
          </a:bodyPr>
          <a:lstStyle/>
          <a:p>
            <a:pPr algn="ctr" latinLnBrk="0"/>
            <a:r>
              <a:rPr kumimoji="0" lang="en-US" altLang="ko-KR" kern="0" dirty="0">
                <a:solidFill>
                  <a:srgbClr val="020306"/>
                </a:solidFill>
                <a:ea typeface="HY헤드라인M" pitchFamily="18" charset="-127"/>
              </a:rPr>
              <a:t>Targets at frame </a:t>
            </a:r>
            <a:r>
              <a:rPr kumimoji="0" lang="en-US" altLang="ko-KR" i="1" kern="0" dirty="0">
                <a:solidFill>
                  <a:srgbClr val="020306"/>
                </a:solidFill>
                <a:ea typeface="HY헤드라인M" pitchFamily="18" charset="-127"/>
              </a:rPr>
              <a:t>t-1</a:t>
            </a:r>
          </a:p>
        </p:txBody>
      </p:sp>
      <p:sp>
        <p:nvSpPr>
          <p:cNvPr id="8" name="직사각형 7"/>
          <p:cNvSpPr/>
          <p:nvPr/>
        </p:nvSpPr>
        <p:spPr>
          <a:xfrm>
            <a:off x="5362561" y="5244714"/>
            <a:ext cx="3095639" cy="369332"/>
          </a:xfrm>
          <a:prstGeom prst="rect">
            <a:avLst/>
          </a:prstGeom>
        </p:spPr>
        <p:txBody>
          <a:bodyPr wrap="square">
            <a:spAutoFit/>
          </a:bodyPr>
          <a:lstStyle/>
          <a:p>
            <a:pPr algn="ctr" latinLnBrk="0"/>
            <a:r>
              <a:rPr kumimoji="0" lang="en-US" altLang="ko-KR" kern="0" dirty="0">
                <a:solidFill>
                  <a:srgbClr val="020306"/>
                </a:solidFill>
                <a:ea typeface="HY헤드라인M" pitchFamily="18" charset="-127"/>
              </a:rPr>
              <a:t>Detections at frame </a:t>
            </a:r>
            <a:r>
              <a:rPr kumimoji="0" lang="en-US" altLang="ko-KR" i="1" kern="0" dirty="0">
                <a:solidFill>
                  <a:srgbClr val="020306"/>
                </a:solidFill>
                <a:ea typeface="HY헤드라인M" pitchFamily="18" charset="-127"/>
              </a:rPr>
              <a:t>t</a:t>
            </a:r>
          </a:p>
        </p:txBody>
      </p:sp>
      <p:sp>
        <p:nvSpPr>
          <p:cNvPr id="9" name="직사각형 8"/>
          <p:cNvSpPr/>
          <p:nvPr/>
        </p:nvSpPr>
        <p:spPr>
          <a:xfrm>
            <a:off x="6815867" y="2677793"/>
            <a:ext cx="466794" cy="369332"/>
          </a:xfrm>
          <a:prstGeom prst="rect">
            <a:avLst/>
          </a:prstGeom>
        </p:spPr>
        <p:txBody>
          <a:bodyPr wrap="none">
            <a:spAutoFit/>
          </a:bodyPr>
          <a:lstStyle/>
          <a:p>
            <a:pPr latinLnBrk="0"/>
            <a:r>
              <a:rPr kumimoji="0" lang="en-US" altLang="ko-KR" i="1" kern="0" dirty="0">
                <a:solidFill>
                  <a:srgbClr val="FF0000"/>
                </a:solidFill>
                <a:effectLst>
                  <a:outerShdw blurRad="38100" dist="38100" dir="2700000" algn="tl">
                    <a:srgbClr val="000000">
                      <a:alpha val="43137"/>
                    </a:srgbClr>
                  </a:outerShdw>
                </a:effectLst>
                <a:latin typeface="Times New Roman" panose="02020603050405020304" pitchFamily="18" charset="0"/>
                <a:ea typeface="HY헤드라인M" pitchFamily="18" charset="-127"/>
                <a:cs typeface="Times New Roman" panose="02020603050405020304" pitchFamily="18" charset="0"/>
              </a:rPr>
              <a:t>FP</a:t>
            </a:r>
            <a:endParaRPr kumimoji="0" lang="ko-KR" altLang="en-US" i="1" dirty="0">
              <a:solidFill>
                <a:srgbClr val="FF0000"/>
              </a:solidFill>
              <a:effectLst>
                <a:outerShdw blurRad="38100" dist="38100" dir="2700000" algn="tl">
                  <a:srgbClr val="000000">
                    <a:alpha val="43137"/>
                  </a:srgbClr>
                </a:outerShdw>
              </a:effectLst>
              <a:ea typeface="맑은 고딕"/>
            </a:endParaRPr>
          </a:p>
        </p:txBody>
      </p:sp>
      <p:sp>
        <p:nvSpPr>
          <p:cNvPr id="10" name="직사각형 9"/>
          <p:cNvSpPr/>
          <p:nvPr/>
        </p:nvSpPr>
        <p:spPr>
          <a:xfrm>
            <a:off x="7976096" y="2060848"/>
            <a:ext cx="466794" cy="369332"/>
          </a:xfrm>
          <a:prstGeom prst="rect">
            <a:avLst/>
          </a:prstGeom>
        </p:spPr>
        <p:txBody>
          <a:bodyPr wrap="none">
            <a:spAutoFit/>
          </a:bodyPr>
          <a:lstStyle/>
          <a:p>
            <a:pPr latinLnBrk="0"/>
            <a:r>
              <a:rPr kumimoji="0" lang="en-US" altLang="ko-KR" i="1" kern="0" dirty="0">
                <a:solidFill>
                  <a:srgbClr val="FF0000"/>
                </a:solidFill>
                <a:effectLst>
                  <a:outerShdw blurRad="38100" dist="38100" dir="2700000" algn="tl">
                    <a:srgbClr val="000000">
                      <a:alpha val="43137"/>
                    </a:srgbClr>
                  </a:outerShdw>
                </a:effectLst>
                <a:latin typeface="Times New Roman" panose="02020603050405020304" pitchFamily="18" charset="0"/>
                <a:ea typeface="HY헤드라인M" pitchFamily="18" charset="-127"/>
                <a:cs typeface="Times New Roman" panose="02020603050405020304" pitchFamily="18" charset="0"/>
              </a:rPr>
              <a:t>FP</a:t>
            </a:r>
            <a:endParaRPr kumimoji="0" lang="ko-KR" altLang="en-US" i="1" dirty="0">
              <a:solidFill>
                <a:srgbClr val="FF0000"/>
              </a:solidFill>
              <a:effectLst>
                <a:outerShdw blurRad="38100" dist="38100" dir="2700000" algn="tl">
                  <a:srgbClr val="000000">
                    <a:alpha val="43137"/>
                  </a:srgbClr>
                </a:outerShdw>
              </a:effectLst>
              <a:ea typeface="맑은 고딕"/>
            </a:endParaRPr>
          </a:p>
        </p:txBody>
      </p:sp>
      <p:cxnSp>
        <p:nvCxnSpPr>
          <p:cNvPr id="11" name="직선 화살표 연결선 10"/>
          <p:cNvCxnSpPr/>
          <p:nvPr/>
        </p:nvCxnSpPr>
        <p:spPr>
          <a:xfrm>
            <a:off x="2962181" y="3184260"/>
            <a:ext cx="4457231" cy="0"/>
          </a:xfrm>
          <a:prstGeom prst="straightConnector1">
            <a:avLst/>
          </a:prstGeom>
          <a:noFill/>
          <a:ln w="38100" cap="flat" cmpd="sng" algn="ctr">
            <a:solidFill>
              <a:srgbClr val="FFFF00"/>
            </a:solidFill>
            <a:prstDash val="solid"/>
            <a:tailEnd type="triangle"/>
          </a:ln>
          <a:effectLst>
            <a:outerShdw blurRad="40000" dist="20000" dir="5400000" rotWithShape="0">
              <a:srgbClr val="000000">
                <a:alpha val="38000"/>
              </a:srgbClr>
            </a:outerShdw>
          </a:effectLst>
        </p:spPr>
      </p:cxnSp>
      <p:cxnSp>
        <p:nvCxnSpPr>
          <p:cNvPr id="12" name="직선 화살표 연결선 11"/>
          <p:cNvCxnSpPr/>
          <p:nvPr/>
        </p:nvCxnSpPr>
        <p:spPr>
          <a:xfrm flipV="1">
            <a:off x="2962181" y="2899627"/>
            <a:ext cx="4097191" cy="284633"/>
          </a:xfrm>
          <a:prstGeom prst="straightConnector1">
            <a:avLst/>
          </a:prstGeom>
          <a:noFill/>
          <a:ln w="38100" cap="flat" cmpd="sng" algn="ctr">
            <a:solidFill>
              <a:srgbClr val="FFFF00"/>
            </a:solidFill>
            <a:prstDash val="solid"/>
            <a:tailEnd type="triangle"/>
          </a:ln>
          <a:effectLst>
            <a:outerShdw blurRad="40000" dist="20000" dir="5400000" rotWithShape="0">
              <a:srgbClr val="000000">
                <a:alpha val="38000"/>
              </a:srgbClr>
            </a:outerShdw>
          </a:effectLst>
        </p:spPr>
      </p:cxnSp>
      <p:cxnSp>
        <p:nvCxnSpPr>
          <p:cNvPr id="13" name="직선 화살표 연결선 12"/>
          <p:cNvCxnSpPr/>
          <p:nvPr/>
        </p:nvCxnSpPr>
        <p:spPr>
          <a:xfrm flipV="1">
            <a:off x="2962181" y="2251555"/>
            <a:ext cx="5249319" cy="932705"/>
          </a:xfrm>
          <a:prstGeom prst="straightConnector1">
            <a:avLst/>
          </a:prstGeom>
          <a:noFill/>
          <a:ln w="38100" cap="flat" cmpd="sng" algn="ctr">
            <a:solidFill>
              <a:srgbClr val="FFFF00"/>
            </a:solidFill>
            <a:prstDash val="solid"/>
            <a:tailEnd type="triangle"/>
          </a:ln>
          <a:effectLst>
            <a:outerShdw blurRad="40000" dist="20000" dir="5400000" rotWithShape="0">
              <a:srgbClr val="000000">
                <a:alpha val="38000"/>
              </a:srgbClr>
            </a:outerShdw>
          </a:effectLst>
        </p:spPr>
      </p:cxnSp>
      <p:cxnSp>
        <p:nvCxnSpPr>
          <p:cNvPr id="14" name="직선 화살표 연결선 13"/>
          <p:cNvCxnSpPr/>
          <p:nvPr/>
        </p:nvCxnSpPr>
        <p:spPr>
          <a:xfrm>
            <a:off x="2962181" y="3184260"/>
            <a:ext cx="3162075" cy="284633"/>
          </a:xfrm>
          <a:prstGeom prst="straightConnector1">
            <a:avLst/>
          </a:prstGeom>
          <a:noFill/>
          <a:ln w="38100" cap="flat" cmpd="sng" algn="ctr">
            <a:solidFill>
              <a:srgbClr val="FFFF00"/>
            </a:solidFill>
            <a:prstDash val="solid"/>
            <a:tailEnd type="triangle"/>
          </a:ln>
          <a:effectLst>
            <a:outerShdw blurRad="40000" dist="20000" dir="5400000" rotWithShape="0">
              <a:srgbClr val="000000">
                <a:alpha val="38000"/>
              </a:srgbClr>
            </a:outerShdw>
          </a:effectLst>
        </p:spPr>
      </p:cxnSp>
      <p:cxnSp>
        <p:nvCxnSpPr>
          <p:cNvPr id="15" name="직선 화살표 연결선 14"/>
          <p:cNvCxnSpPr/>
          <p:nvPr/>
        </p:nvCxnSpPr>
        <p:spPr>
          <a:xfrm>
            <a:off x="2962181" y="3238408"/>
            <a:ext cx="5105303" cy="651471"/>
          </a:xfrm>
          <a:prstGeom prst="straightConnector1">
            <a:avLst/>
          </a:prstGeom>
          <a:noFill/>
          <a:ln w="38100" cap="flat" cmpd="sng" algn="ctr">
            <a:solidFill>
              <a:srgbClr val="FFFF00"/>
            </a:solidFill>
            <a:prstDash val="solid"/>
            <a:tailEnd type="triangle"/>
          </a:ln>
          <a:effectLst>
            <a:outerShdw blurRad="40000" dist="20000" dir="5400000" rotWithShape="0">
              <a:srgbClr val="000000">
                <a:alpha val="38000"/>
              </a:srgbClr>
            </a:outerShdw>
          </a:effectLst>
        </p:spPr>
      </p:cxnSp>
      <p:sp>
        <p:nvSpPr>
          <p:cNvPr id="16" name="직사각형 15"/>
          <p:cNvSpPr/>
          <p:nvPr/>
        </p:nvSpPr>
        <p:spPr>
          <a:xfrm>
            <a:off x="4413083" y="2677793"/>
            <a:ext cx="607859" cy="923330"/>
          </a:xfrm>
          <a:prstGeom prst="rect">
            <a:avLst/>
          </a:prstGeom>
        </p:spPr>
        <p:txBody>
          <a:bodyPr wrap="none">
            <a:spAutoFit/>
          </a:bodyPr>
          <a:lstStyle/>
          <a:p>
            <a:pPr latinLnBrk="0"/>
            <a:r>
              <a:rPr kumimoji="0" lang="en-US" altLang="ko-KR" sz="5400" b="1" kern="0" dirty="0">
                <a:solidFill>
                  <a:srgbClr val="020306"/>
                </a:solidFill>
                <a:ea typeface="HY헤드라인M" pitchFamily="18" charset="-127"/>
              </a:rPr>
              <a:t>?</a:t>
            </a:r>
            <a:endParaRPr kumimoji="0" lang="ko-KR" altLang="en-US" sz="5400" b="1" dirty="0">
              <a:solidFill>
                <a:srgbClr val="000000"/>
              </a:solidFill>
              <a:ea typeface="맑은 고딕"/>
            </a:endParaRPr>
          </a:p>
        </p:txBody>
      </p:sp>
      <p:sp>
        <p:nvSpPr>
          <p:cNvPr id="17" name="위로 구부러진 화살표 16"/>
          <p:cNvSpPr/>
          <p:nvPr/>
        </p:nvSpPr>
        <p:spPr bwMode="auto">
          <a:xfrm>
            <a:off x="3677837" y="4208129"/>
            <a:ext cx="4532459" cy="544056"/>
          </a:xfrm>
          <a:prstGeom prst="curvedUpArrow">
            <a:avLst/>
          </a:prstGeom>
          <a:solidFill>
            <a:srgbClr val="1111E6"/>
          </a:solidFill>
          <a:ln w="25400" cap="flat" cmpd="sng" algn="ctr">
            <a:solidFill>
              <a:srgbClr val="1212E6"/>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auto" latinLnBrk="0">
              <a:spcBef>
                <a:spcPts val="0"/>
              </a:spcBef>
              <a:spcAft>
                <a:spcPts val="0"/>
              </a:spcAft>
              <a:defRPr/>
            </a:pPr>
            <a:endParaRPr kumimoji="0" lang="ko-KR" altLang="en-US" kern="0">
              <a:solidFill>
                <a:srgbClr val="23387D"/>
              </a:solidFill>
              <a:latin typeface="Arial"/>
              <a:ea typeface="돋움" pitchFamily="50" charset="-127"/>
            </a:endParaRPr>
          </a:p>
        </p:txBody>
      </p:sp>
      <p:sp>
        <p:nvSpPr>
          <p:cNvPr id="18" name="위로 구부러진 화살표 17"/>
          <p:cNvSpPr/>
          <p:nvPr/>
        </p:nvSpPr>
        <p:spPr bwMode="auto">
          <a:xfrm>
            <a:off x="1408845" y="3936100"/>
            <a:ext cx="4837722" cy="544056"/>
          </a:xfrm>
          <a:prstGeom prst="curvedUpArrow">
            <a:avLst/>
          </a:prstGeom>
          <a:solidFill>
            <a:srgbClr val="FF0000"/>
          </a:solidFill>
          <a:ln w="25400" cap="flat" cmpd="sng" algn="ctr">
            <a:solidFill>
              <a:srgbClr val="C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auto" latinLnBrk="0">
              <a:spcBef>
                <a:spcPts val="0"/>
              </a:spcBef>
              <a:spcAft>
                <a:spcPts val="0"/>
              </a:spcAft>
              <a:defRPr/>
            </a:pPr>
            <a:endParaRPr kumimoji="0" lang="ko-KR" altLang="en-US" kern="0">
              <a:solidFill>
                <a:srgbClr val="23387D"/>
              </a:solidFill>
              <a:latin typeface="Arial"/>
              <a:ea typeface="돋움" pitchFamily="50" charset="-127"/>
            </a:endParaRPr>
          </a:p>
        </p:txBody>
      </p:sp>
      <p:sp>
        <p:nvSpPr>
          <p:cNvPr id="19" name="위로 구부러진 화살표 18"/>
          <p:cNvSpPr/>
          <p:nvPr/>
        </p:nvSpPr>
        <p:spPr bwMode="auto">
          <a:xfrm flipV="1">
            <a:off x="2918626" y="2353058"/>
            <a:ext cx="4582247" cy="509401"/>
          </a:xfrm>
          <a:prstGeom prst="curvedUpArrow">
            <a:avLst/>
          </a:prstGeom>
          <a:solidFill>
            <a:srgbClr val="37DD36"/>
          </a:solidFill>
          <a:ln w="25400" cap="flat" cmpd="sng" algn="ctr">
            <a:solidFill>
              <a:srgbClr val="4BD64C"/>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auto" latinLnBrk="0">
              <a:spcBef>
                <a:spcPts val="0"/>
              </a:spcBef>
              <a:spcAft>
                <a:spcPts val="0"/>
              </a:spcAft>
              <a:defRPr/>
            </a:pPr>
            <a:endParaRPr kumimoji="0" lang="ko-KR" altLang="en-US" kern="0">
              <a:solidFill>
                <a:srgbClr val="23387D"/>
              </a:solidFill>
              <a:latin typeface="Arial"/>
              <a:ea typeface="돋움" pitchFamily="50" charset="-127"/>
            </a:endParaRPr>
          </a:p>
        </p:txBody>
      </p:sp>
    </p:spTree>
    <p:extLst>
      <p:ext uri="{BB962C8B-B14F-4D97-AF65-F5344CB8AC3E}">
        <p14:creationId xmlns:p14="http://schemas.microsoft.com/office/powerpoint/2010/main" val="330759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bwMode="auto">
          <a:xfrm>
            <a:off x="101600" y="3717032"/>
            <a:ext cx="8890000" cy="144016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2" name="내용 개체 틀 1"/>
          <p:cNvSpPr>
            <a:spLocks noGrp="1"/>
          </p:cNvSpPr>
          <p:nvPr>
            <p:ph idx="1"/>
          </p:nvPr>
        </p:nvSpPr>
        <p:spPr/>
        <p:txBody>
          <a:bodyPr/>
          <a:lstStyle/>
          <a:p>
            <a:r>
              <a:rPr lang="en-US" altLang="ko-KR" dirty="0"/>
              <a:t>Finding correct associations heavily relies on the </a:t>
            </a:r>
            <a:r>
              <a:rPr lang="en-US" altLang="ko-KR" u="sng" dirty="0"/>
              <a:t>affinity(=similarity)</a:t>
            </a:r>
            <a:r>
              <a:rPr lang="en-US" altLang="ko-KR" dirty="0"/>
              <a:t> measurement between a target and a detection. </a:t>
            </a:r>
          </a:p>
          <a:p>
            <a:pPr lvl="1"/>
            <a:r>
              <a:rPr lang="fr-FR" altLang="ko-KR" dirty="0"/>
              <a:t>Possible cues: position, shape, appearance, motion, etc.</a:t>
            </a:r>
          </a:p>
          <a:p>
            <a:pPr lvl="1"/>
            <a:r>
              <a:rPr lang="en-US" altLang="ko-KR" u="sng" dirty="0"/>
              <a:t>Appearance</a:t>
            </a:r>
            <a:r>
              <a:rPr lang="en-US" altLang="ko-KR" dirty="0"/>
              <a:t> plays an important role in the recognition of different individuals. </a:t>
            </a:r>
            <a:br>
              <a:rPr lang="en-US" altLang="ko-KR" dirty="0"/>
            </a:br>
            <a:r>
              <a:rPr lang="en-US" altLang="ko-KR" dirty="0">
                <a:sym typeface="Wingdings" panose="05000000000000000000" pitchFamily="2" charset="2"/>
              </a:rPr>
              <a:t></a:t>
            </a:r>
            <a:r>
              <a:rPr lang="en-US" altLang="ko-KR" dirty="0"/>
              <a:t> It is critical cue for affinity measurement.</a:t>
            </a:r>
          </a:p>
          <a:p>
            <a:pPr lvl="1"/>
            <a:endParaRPr lang="en-US" altLang="ko-KR" dirty="0"/>
          </a:p>
          <a:p>
            <a:r>
              <a:rPr lang="en-US" altLang="ko-KR" dirty="0"/>
              <a:t>Thus, this research mainly focuses on appearance modeling to provide accurate appearance affinities for robust multi-person tracking.</a:t>
            </a:r>
          </a:p>
          <a:p>
            <a:pPr lvl="1"/>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14</a:t>
            </a:fld>
            <a:r>
              <a:rPr lang="en-US" altLang="ko-KR"/>
              <a:t>   </a:t>
            </a:r>
            <a:endParaRPr lang="en-US" altLang="ko-KR" dirty="0"/>
          </a:p>
        </p:txBody>
      </p:sp>
      <p:sp>
        <p:nvSpPr>
          <p:cNvPr id="4" name="제목 3"/>
          <p:cNvSpPr>
            <a:spLocks noGrp="1"/>
          </p:cNvSpPr>
          <p:nvPr>
            <p:ph type="title"/>
          </p:nvPr>
        </p:nvSpPr>
        <p:spPr/>
        <p:txBody>
          <a:bodyPr/>
          <a:lstStyle/>
          <a:p>
            <a:r>
              <a:rPr lang="en-US" altLang="ko-KR" dirty="0"/>
              <a:t>Major Issue</a:t>
            </a:r>
            <a:endParaRPr lang="ko-KR" altLang="en-US" dirty="0"/>
          </a:p>
        </p:txBody>
      </p:sp>
    </p:spTree>
    <p:extLst>
      <p:ext uri="{BB962C8B-B14F-4D97-AF65-F5344CB8AC3E}">
        <p14:creationId xmlns:p14="http://schemas.microsoft.com/office/powerpoint/2010/main" val="2777259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Much work of online multi-person tracking has been devoted to the design of good appearance models [1-3].</a:t>
            </a:r>
          </a:p>
          <a:p>
            <a:pPr lvl="1"/>
            <a:r>
              <a:rPr lang="en-US" altLang="ko-KR" dirty="0"/>
              <a:t>They aim to learn the </a:t>
            </a:r>
            <a:r>
              <a:rPr lang="en-US" altLang="ko-KR" dirty="0" err="1"/>
              <a:t>discriminativeness</a:t>
            </a:r>
            <a:r>
              <a:rPr lang="en-US" altLang="ko-KR" dirty="0"/>
              <a:t> among targets by solving classification problems, and have shown the improvement of tracking performance on the strength of their appearance models. </a:t>
            </a:r>
          </a:p>
          <a:p>
            <a:endParaRPr lang="en-US" altLang="ko-KR" dirty="0"/>
          </a:p>
          <a:p>
            <a:r>
              <a:rPr lang="en-US" altLang="ko-KR" dirty="0"/>
              <a:t>Limitations of previous works</a:t>
            </a:r>
          </a:p>
          <a:p>
            <a:pPr lvl="1"/>
            <a:r>
              <a:rPr lang="en-US" altLang="ko-KR" dirty="0"/>
              <a:t>The underlying descriptors for representing target appearances only depend on </a:t>
            </a:r>
            <a:r>
              <a:rPr lang="en-US" altLang="ko-KR" u="sng" dirty="0"/>
              <a:t>hand-crafted features</a:t>
            </a:r>
            <a:r>
              <a:rPr lang="en-US" altLang="ko-KR" dirty="0"/>
              <a:t>.</a:t>
            </a:r>
          </a:p>
          <a:p>
            <a:pPr lvl="2"/>
            <a:r>
              <a:rPr lang="en-US" altLang="ko-KR" dirty="0" err="1"/>
              <a:t>Haar</a:t>
            </a:r>
            <a:r>
              <a:rPr lang="en-US" altLang="ko-KR" dirty="0"/>
              <a:t>-like features, color histograms, HOG, LBP</a:t>
            </a:r>
          </a:p>
          <a:p>
            <a:pPr lvl="1"/>
            <a:r>
              <a:rPr lang="en-US" altLang="ko-KR" dirty="0"/>
              <a:t>They are not able to capture more specific and complex characteristics of targets and thus struggle in challenging scenarios.</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15</a:t>
            </a:fld>
            <a:r>
              <a:rPr lang="en-US" altLang="ko-KR"/>
              <a:t>   </a:t>
            </a:r>
            <a:endParaRPr lang="en-US" altLang="ko-KR" dirty="0"/>
          </a:p>
        </p:txBody>
      </p:sp>
      <p:sp>
        <p:nvSpPr>
          <p:cNvPr id="4" name="제목 3"/>
          <p:cNvSpPr>
            <a:spLocks noGrp="1"/>
          </p:cNvSpPr>
          <p:nvPr>
            <p:ph type="title"/>
          </p:nvPr>
        </p:nvSpPr>
        <p:spPr/>
        <p:txBody>
          <a:bodyPr/>
          <a:lstStyle/>
          <a:p>
            <a:r>
              <a:rPr lang="en-US" altLang="ko-KR" dirty="0"/>
              <a:t>Previous Works &amp; Limitations</a:t>
            </a:r>
            <a:endParaRPr lang="ko-KR" altLang="en-US" dirty="0"/>
          </a:p>
        </p:txBody>
      </p:sp>
      <p:sp>
        <p:nvSpPr>
          <p:cNvPr id="6" name="직사각형 5"/>
          <p:cNvSpPr/>
          <p:nvPr/>
        </p:nvSpPr>
        <p:spPr>
          <a:xfrm>
            <a:off x="276858" y="5707638"/>
            <a:ext cx="8668072" cy="646331"/>
          </a:xfrm>
          <a:prstGeom prst="rect">
            <a:avLst/>
          </a:prstGeom>
        </p:spPr>
        <p:txBody>
          <a:bodyPr wrap="square">
            <a:spAutoFit/>
          </a:bodyPr>
          <a:lstStyle/>
          <a:p>
            <a:r>
              <a:rPr lang="en-US" altLang="ko-KR" sz="1200" dirty="0">
                <a:solidFill>
                  <a:schemeClr val="tx2"/>
                </a:solidFill>
              </a:rPr>
              <a:t>[1] M. D. </a:t>
            </a:r>
            <a:r>
              <a:rPr lang="en-US" altLang="ko-KR" sz="1200" dirty="0" err="1">
                <a:solidFill>
                  <a:schemeClr val="tx2"/>
                </a:solidFill>
              </a:rPr>
              <a:t>Breitenstein</a:t>
            </a:r>
            <a:r>
              <a:rPr lang="en-US" altLang="ko-KR" sz="1200" dirty="0">
                <a:solidFill>
                  <a:schemeClr val="tx2"/>
                </a:solidFill>
              </a:rPr>
              <a:t>, et al., “Online </a:t>
            </a:r>
            <a:r>
              <a:rPr lang="en-US" altLang="ko-KR" sz="1200" dirty="0" err="1">
                <a:solidFill>
                  <a:schemeClr val="tx2"/>
                </a:solidFill>
              </a:rPr>
              <a:t>multiperson</a:t>
            </a:r>
            <a:r>
              <a:rPr lang="en-US" altLang="ko-KR" sz="1200" dirty="0">
                <a:solidFill>
                  <a:schemeClr val="tx2"/>
                </a:solidFill>
              </a:rPr>
              <a:t> tracking-by-detection from a single, </a:t>
            </a:r>
            <a:r>
              <a:rPr lang="en-US" altLang="ko-KR" sz="1200" dirty="0" err="1">
                <a:solidFill>
                  <a:schemeClr val="tx2"/>
                </a:solidFill>
              </a:rPr>
              <a:t>uncalibrated</a:t>
            </a:r>
            <a:r>
              <a:rPr lang="en-US" altLang="ko-KR" sz="1200" dirty="0">
                <a:solidFill>
                  <a:schemeClr val="tx2"/>
                </a:solidFill>
              </a:rPr>
              <a:t> camera,” TPAMI, 2011.</a:t>
            </a:r>
          </a:p>
          <a:p>
            <a:r>
              <a:rPr lang="en-US" altLang="ko-KR" sz="1200" dirty="0">
                <a:solidFill>
                  <a:schemeClr val="tx2"/>
                </a:solidFill>
              </a:rPr>
              <a:t>[2] S. H. Bae and K. J. Yoon, “Robust online </a:t>
            </a:r>
            <a:r>
              <a:rPr lang="en-US" altLang="ko-KR" sz="1200" dirty="0" err="1">
                <a:solidFill>
                  <a:schemeClr val="tx2"/>
                </a:solidFill>
              </a:rPr>
              <a:t>multiobject</a:t>
            </a:r>
            <a:r>
              <a:rPr lang="en-US" altLang="ko-KR" sz="1200" dirty="0">
                <a:solidFill>
                  <a:schemeClr val="tx2"/>
                </a:solidFill>
              </a:rPr>
              <a:t> tracking with data association and track management,” TIP, 2014.</a:t>
            </a:r>
          </a:p>
          <a:p>
            <a:r>
              <a:rPr lang="en-US" altLang="ko-KR" sz="1200" dirty="0">
                <a:solidFill>
                  <a:schemeClr val="tx2"/>
                </a:solidFill>
              </a:rPr>
              <a:t>[3] G. Shu, et al., “Part-based multiple-person tracking with partial occlusion handling,” CVPR, 2012.</a:t>
            </a:r>
            <a:endParaRPr lang="ko-KR" altLang="en-US" sz="1200" dirty="0">
              <a:solidFill>
                <a:schemeClr val="tx2"/>
              </a:solidFill>
            </a:endParaRPr>
          </a:p>
        </p:txBody>
      </p:sp>
    </p:spTree>
    <p:extLst>
      <p:ext uri="{BB962C8B-B14F-4D97-AF65-F5344CB8AC3E}">
        <p14:creationId xmlns:p14="http://schemas.microsoft.com/office/powerpoint/2010/main" val="1453270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CNN recently draws a lot of attention due to its great success.</a:t>
            </a:r>
          </a:p>
          <a:p>
            <a:pPr lvl="1"/>
            <a:r>
              <a:rPr lang="en-US" altLang="ko-KR" dirty="0"/>
              <a:t>Reasons for recent success: (1) Availability of larger training datasets ( ImageNet), (2) Powerful GPUs, (3) Simple activation function (</a:t>
            </a:r>
            <a:r>
              <a:rPr lang="en-US" altLang="ko-KR" dirty="0" err="1"/>
              <a:t>ReLU</a:t>
            </a:r>
            <a:r>
              <a:rPr lang="en-US" altLang="ko-KR" dirty="0"/>
              <a:t>), (4) Better regularization methods (dropout, batch normalization)</a:t>
            </a:r>
          </a:p>
          <a:p>
            <a:pPr lvl="1"/>
            <a:r>
              <a:rPr lang="en-US" altLang="ko-KR" dirty="0"/>
              <a:t>Applications: image classification, object detection, object recognition</a:t>
            </a:r>
          </a:p>
          <a:p>
            <a:pPr lvl="1"/>
            <a:endParaRPr lang="en-US" altLang="ko-KR" sz="1200" dirty="0"/>
          </a:p>
          <a:p>
            <a:endParaRPr lang="en-US" altLang="ko-KR" dirty="0"/>
          </a:p>
          <a:p>
            <a:endParaRPr lang="en-US" altLang="ko-KR" dirty="0"/>
          </a:p>
          <a:p>
            <a:endParaRPr lang="en-US" altLang="ko-KR" dirty="0"/>
          </a:p>
          <a:p>
            <a:endParaRPr lang="en-US" altLang="ko-KR" dirty="0"/>
          </a:p>
          <a:p>
            <a:endParaRPr lang="en-US" altLang="ko-KR" sz="1600" dirty="0"/>
          </a:p>
          <a:p>
            <a:endParaRPr lang="en-US" altLang="ko-KR" dirty="0"/>
          </a:p>
          <a:p>
            <a:r>
              <a:rPr lang="en-US" altLang="ko-KR" dirty="0"/>
              <a:t>However, these techniques are not well exploited in </a:t>
            </a:r>
            <a:r>
              <a:rPr lang="en-US" altLang="ko-KR" u="sng" dirty="0"/>
              <a:t>multi-person tracking</a:t>
            </a:r>
            <a:r>
              <a:rPr lang="en-US" altLang="ko-KR" dirty="0"/>
              <a:t> problem.</a:t>
            </a:r>
            <a:br>
              <a:rPr lang="en-US" altLang="ko-KR" dirty="0"/>
            </a:b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16</a:t>
            </a:fld>
            <a:r>
              <a:rPr lang="en-US" altLang="ko-KR"/>
              <a:t>   </a:t>
            </a:r>
            <a:endParaRPr lang="en-US" altLang="ko-KR" dirty="0"/>
          </a:p>
        </p:txBody>
      </p:sp>
      <p:sp>
        <p:nvSpPr>
          <p:cNvPr id="4" name="제목 3"/>
          <p:cNvSpPr>
            <a:spLocks noGrp="1"/>
          </p:cNvSpPr>
          <p:nvPr>
            <p:ph type="title"/>
          </p:nvPr>
        </p:nvSpPr>
        <p:spPr/>
        <p:txBody>
          <a:bodyPr/>
          <a:lstStyle/>
          <a:p>
            <a:r>
              <a:rPr lang="en-US" altLang="ko-KR" dirty="0">
                <a:effectLst/>
              </a:rPr>
              <a:t>Convolutional Neural Network (CNN)</a:t>
            </a:r>
            <a:endParaRPr lang="ko-KR" altLang="en-US" dirty="0"/>
          </a:p>
        </p:txBody>
      </p:sp>
      <p:grpSp>
        <p:nvGrpSpPr>
          <p:cNvPr id="8" name="그룹 7"/>
          <p:cNvGrpSpPr/>
          <p:nvPr/>
        </p:nvGrpSpPr>
        <p:grpSpPr>
          <a:xfrm>
            <a:off x="452389" y="2852936"/>
            <a:ext cx="8188422" cy="2742819"/>
            <a:chOff x="309369" y="3439652"/>
            <a:chExt cx="8682231" cy="2908227"/>
          </a:xfrm>
        </p:grpSpPr>
        <p:grpSp>
          <p:nvGrpSpPr>
            <p:cNvPr id="7" name="그룹 6"/>
            <p:cNvGrpSpPr/>
            <p:nvPr/>
          </p:nvGrpSpPr>
          <p:grpSpPr>
            <a:xfrm>
              <a:off x="309369" y="4467643"/>
              <a:ext cx="5144204" cy="1880236"/>
              <a:chOff x="605631" y="2348880"/>
              <a:chExt cx="8010525" cy="2927893"/>
            </a:xfrm>
          </p:grpSpPr>
          <p:pic>
            <p:nvPicPr>
              <p:cNvPr id="5" name="그림 4"/>
              <p:cNvPicPr>
                <a:picLocks noChangeAspect="1"/>
              </p:cNvPicPr>
              <p:nvPr/>
            </p:nvPicPr>
            <p:blipFill rotWithShape="1">
              <a:blip r:embed="rId3"/>
              <a:srcRect b="20081"/>
              <a:stretch/>
            </p:blipFill>
            <p:spPr>
              <a:xfrm>
                <a:off x="605631" y="2348880"/>
                <a:ext cx="8010525" cy="2664296"/>
              </a:xfrm>
              <a:prstGeom prst="rect">
                <a:avLst/>
              </a:prstGeom>
            </p:spPr>
          </p:pic>
          <p:sp>
            <p:nvSpPr>
              <p:cNvPr id="6" name="직사각형 5"/>
              <p:cNvSpPr/>
              <p:nvPr/>
            </p:nvSpPr>
            <p:spPr>
              <a:xfrm>
                <a:off x="5528212" y="4749579"/>
                <a:ext cx="3038354" cy="527194"/>
              </a:xfrm>
              <a:prstGeom prst="rect">
                <a:avLst/>
              </a:prstGeom>
            </p:spPr>
            <p:txBody>
              <a:bodyPr wrap="square">
                <a:spAutoFit/>
              </a:bodyPr>
              <a:lstStyle/>
              <a:p>
                <a:r>
                  <a:rPr lang="en-US" altLang="ko-KR" sz="1600" dirty="0" err="1">
                    <a:solidFill>
                      <a:srgbClr val="000000"/>
                    </a:solidFill>
                  </a:rPr>
                  <a:t>AlexNet</a:t>
                </a:r>
                <a:r>
                  <a:rPr lang="en-US" altLang="ko-KR" sz="1600" dirty="0">
                    <a:solidFill>
                      <a:srgbClr val="000000"/>
                    </a:solidFill>
                  </a:rPr>
                  <a:t> (NIPS’12)</a:t>
                </a:r>
                <a:endParaRPr lang="ko-KR" altLang="en-US" sz="1600" dirty="0"/>
              </a:p>
            </p:txBody>
          </p:sp>
        </p:grpSp>
        <p:pic>
          <p:nvPicPr>
            <p:cNvPr id="11" name="그림 10"/>
            <p:cNvPicPr>
              <a:picLocks noChangeAspect="1"/>
            </p:cNvPicPr>
            <p:nvPr/>
          </p:nvPicPr>
          <p:blipFill>
            <a:blip r:embed="rId4"/>
            <a:stretch>
              <a:fillRect/>
            </a:stretch>
          </p:blipFill>
          <p:spPr>
            <a:xfrm>
              <a:off x="5654751" y="3439652"/>
              <a:ext cx="3336849" cy="2738950"/>
            </a:xfrm>
            <a:prstGeom prst="rect">
              <a:avLst/>
            </a:prstGeom>
          </p:spPr>
        </p:pic>
        <p:pic>
          <p:nvPicPr>
            <p:cNvPr id="12" name="그림 11"/>
            <p:cNvPicPr>
              <a:picLocks noChangeAspect="1"/>
            </p:cNvPicPr>
            <p:nvPr/>
          </p:nvPicPr>
          <p:blipFill>
            <a:blip r:embed="rId5"/>
            <a:stretch>
              <a:fillRect/>
            </a:stretch>
          </p:blipFill>
          <p:spPr>
            <a:xfrm>
              <a:off x="388975" y="3446395"/>
              <a:ext cx="5062773" cy="1453461"/>
            </a:xfrm>
            <a:prstGeom prst="rect">
              <a:avLst/>
            </a:prstGeom>
          </p:spPr>
        </p:pic>
      </p:grpSp>
    </p:spTree>
    <p:extLst>
      <p:ext uri="{BB962C8B-B14F-4D97-AF65-F5344CB8AC3E}">
        <p14:creationId xmlns:p14="http://schemas.microsoft.com/office/powerpoint/2010/main" val="742865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Motivation</a:t>
            </a:r>
          </a:p>
          <a:p>
            <a:pPr lvl="1"/>
            <a:r>
              <a:rPr lang="en-US" altLang="ko-KR" dirty="0"/>
              <a:t>For robust multi-person tracking, it is desirable to exploit </a:t>
            </a:r>
            <a:r>
              <a:rPr lang="en-US" altLang="ko-KR" u="sng" dirty="0"/>
              <a:t>target-specific </a:t>
            </a:r>
            <a:r>
              <a:rPr lang="en-US" altLang="ko-KR" dirty="0"/>
              <a:t>representations through a </a:t>
            </a:r>
            <a:r>
              <a:rPr lang="en-US" altLang="ko-KR" u="sng" dirty="0"/>
              <a:t>learning</a:t>
            </a:r>
            <a:r>
              <a:rPr lang="en-US" altLang="ko-KR" dirty="0"/>
              <a:t> process rather than using a fixed set of pre-defined features.</a:t>
            </a:r>
          </a:p>
          <a:p>
            <a:endParaRPr lang="en-US" altLang="ko-KR" dirty="0"/>
          </a:p>
          <a:p>
            <a:r>
              <a:rPr lang="en-US" altLang="ko-KR" dirty="0"/>
              <a:t>Goal</a:t>
            </a:r>
          </a:p>
          <a:p>
            <a:pPr lvl="1"/>
            <a:r>
              <a:rPr lang="en-US" altLang="ko-KR" dirty="0"/>
              <a:t>Develop a novel </a:t>
            </a:r>
            <a:r>
              <a:rPr lang="en-US" altLang="ko-KR" u="sng" dirty="0"/>
              <a:t>appearance modeling </a:t>
            </a:r>
            <a:r>
              <a:rPr lang="en-US" altLang="ko-KR" dirty="0"/>
              <a:t>by fully exploiting the representation power of </a:t>
            </a:r>
            <a:r>
              <a:rPr lang="en-US" altLang="ko-KR" u="sng" dirty="0"/>
              <a:t>CNN</a:t>
            </a:r>
            <a:r>
              <a:rPr lang="en-US" altLang="ko-KR" dirty="0"/>
              <a:t> to improve appearance representation for discriminating different individuals.</a:t>
            </a:r>
          </a:p>
          <a:p>
            <a:pPr lvl="1"/>
            <a:r>
              <a:rPr lang="en-US" altLang="ko-KR" dirty="0"/>
              <a:t>Develop an online multi-person tracking algorithm robust to various scenarios by incorporating the proposed appearance model into an online tracking-by-detection strategy. </a:t>
            </a:r>
          </a:p>
          <a:p>
            <a:pPr lvl="1"/>
            <a:r>
              <a:rPr lang="en-US" altLang="ko-KR" dirty="0"/>
              <a:t>Develop a re-identification algorithm by appearance representation modeling to offer appropriate identifications of targets which re-enter at view </a:t>
            </a:r>
            <a:r>
              <a:rPr lang="en-US" altLang="ko-KR"/>
              <a:t>of field.</a:t>
            </a:r>
            <a:endParaRPr lang="ko-KR" altLang="ko-KR" dirty="0"/>
          </a:p>
          <a:p>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17</a:t>
            </a:fld>
            <a:r>
              <a:rPr lang="en-US" altLang="ko-KR"/>
              <a:t>   </a:t>
            </a:r>
            <a:endParaRPr lang="en-US" altLang="ko-KR" dirty="0"/>
          </a:p>
        </p:txBody>
      </p:sp>
      <p:sp>
        <p:nvSpPr>
          <p:cNvPr id="4" name="제목 3"/>
          <p:cNvSpPr>
            <a:spLocks noGrp="1"/>
          </p:cNvSpPr>
          <p:nvPr>
            <p:ph type="title"/>
          </p:nvPr>
        </p:nvSpPr>
        <p:spPr/>
        <p:txBody>
          <a:bodyPr/>
          <a:lstStyle/>
          <a:p>
            <a:r>
              <a:rPr lang="en-US" altLang="ko-KR" dirty="0"/>
              <a:t>Motivation &amp; Research Goal</a:t>
            </a:r>
            <a:endParaRPr lang="ko-KR" altLang="en-US" dirty="0"/>
          </a:p>
        </p:txBody>
      </p:sp>
    </p:spTree>
    <p:extLst>
      <p:ext uri="{BB962C8B-B14F-4D97-AF65-F5344CB8AC3E}">
        <p14:creationId xmlns:p14="http://schemas.microsoft.com/office/powerpoint/2010/main" val="3724729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2. Research Progress</a:t>
            </a:r>
            <a:endParaRPr lang="ko-KR" altLang="en-US" dirty="0"/>
          </a:p>
        </p:txBody>
      </p:sp>
      <p:sp>
        <p:nvSpPr>
          <p:cNvPr id="3" name="텍스트 개체 틀 2"/>
          <p:cNvSpPr>
            <a:spLocks noGrp="1"/>
          </p:cNvSpPr>
          <p:nvPr>
            <p:ph type="body" sz="quarter" idx="10"/>
          </p:nvPr>
        </p:nvSpPr>
        <p:spPr/>
        <p:txBody>
          <a:bodyPr/>
          <a:lstStyle/>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48395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sz="2000" dirty="0"/>
              <a:t>Proposed Multi-person Tracking Framework</a:t>
            </a:r>
          </a:p>
          <a:p>
            <a:pPr lvl="1"/>
            <a:r>
              <a:rPr lang="en-US" altLang="ko-KR" sz="1800" dirty="0"/>
              <a:t>Data association (DA)</a:t>
            </a:r>
          </a:p>
          <a:p>
            <a:pPr lvl="2"/>
            <a:r>
              <a:rPr lang="en-US" altLang="ko-KR" sz="1600" dirty="0"/>
              <a:t>At each frame, current detections are linked with existing targets by solving a data association problem based on the proposed affinities </a:t>
            </a:r>
            <a:br>
              <a:rPr lang="en-US" altLang="ko-KR" sz="1600" dirty="0"/>
            </a:br>
            <a:r>
              <a:rPr lang="en-US" altLang="ko-KR" sz="1600" dirty="0">
                <a:sym typeface="Wingdings" panose="05000000000000000000" pitchFamily="2" charset="2"/>
              </a:rPr>
              <a:t> </a:t>
            </a:r>
            <a:r>
              <a:rPr lang="en-US" altLang="ko-KR" sz="1600" dirty="0"/>
              <a:t>target trajectories are sequentially grown with the associated detections</a:t>
            </a:r>
          </a:p>
          <a:p>
            <a:pPr lvl="1"/>
            <a:r>
              <a:rPr lang="en-US" altLang="ko-KR" sz="1800" dirty="0"/>
              <a:t>Online appearance learning</a:t>
            </a:r>
          </a:p>
          <a:p>
            <a:pPr lvl="2"/>
            <a:r>
              <a:rPr lang="en-US" altLang="ko-KR" sz="1600" dirty="0"/>
              <a:t>Each target-specific network, which is pre-trained in offline stage, is fine-tuned using the collected samples for each target.</a:t>
            </a:r>
            <a:endParaRPr lang="ko-KR" altLang="en-US" sz="1600"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19</a:t>
            </a:fld>
            <a:r>
              <a:rPr lang="en-US" altLang="ko-KR"/>
              <a:t>   </a:t>
            </a:r>
            <a:endParaRPr lang="en-US" altLang="ko-KR" dirty="0"/>
          </a:p>
        </p:txBody>
      </p:sp>
      <p:sp>
        <p:nvSpPr>
          <p:cNvPr id="4" name="제목 3"/>
          <p:cNvSpPr>
            <a:spLocks noGrp="1"/>
          </p:cNvSpPr>
          <p:nvPr>
            <p:ph type="title"/>
          </p:nvPr>
        </p:nvSpPr>
        <p:spPr/>
        <p:txBody>
          <a:bodyPr/>
          <a:lstStyle/>
          <a:p>
            <a:r>
              <a:rPr lang="en-US" altLang="ko-KR" dirty="0"/>
              <a:t>Overview</a:t>
            </a:r>
            <a:endParaRPr lang="ko-KR" altLang="en-US" dirty="0"/>
          </a:p>
        </p:txBody>
      </p:sp>
      <p:pic>
        <p:nvPicPr>
          <p:cNvPr id="6" name="내용 개체 틀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125359" y="3368566"/>
            <a:ext cx="6971069" cy="3108434"/>
          </a:xfrm>
          <a:prstGeom prst="rect">
            <a:avLst/>
          </a:prstGeom>
          <a:noFill/>
          <a:ln w="9525">
            <a:noFill/>
            <a:miter lim="800000"/>
            <a:headEnd/>
            <a:tailEnd/>
          </a:ln>
        </p:spPr>
      </p:pic>
    </p:spTree>
    <p:extLst>
      <p:ext uri="{BB962C8B-B14F-4D97-AF65-F5344CB8AC3E}">
        <p14:creationId xmlns:p14="http://schemas.microsoft.com/office/powerpoint/2010/main" val="425540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6"/>
          <p:cNvSpPr>
            <a:spLocks noGrp="1"/>
          </p:cNvSpPr>
          <p:nvPr>
            <p:ph idx="1"/>
          </p:nvPr>
        </p:nvSpPr>
        <p:spPr/>
        <p:txBody>
          <a:bodyPr/>
          <a:lstStyle/>
          <a:p>
            <a:r>
              <a:rPr lang="en-US" altLang="ko-KR" sz="2000" dirty="0"/>
              <a:t>Research Overview</a:t>
            </a:r>
            <a:endParaRPr lang="en-US" altLang="ko-KR" sz="2000" dirty="0">
              <a:solidFill>
                <a:schemeClr val="tx2"/>
              </a:solidFill>
            </a:endParaRPr>
          </a:p>
          <a:p>
            <a:endParaRPr lang="en-US" altLang="ko-KR" sz="2000" dirty="0">
              <a:solidFill>
                <a:schemeClr val="tx2"/>
              </a:solidFill>
            </a:endParaRPr>
          </a:p>
          <a:p>
            <a:r>
              <a:rPr lang="en-US" altLang="ko-KR" sz="2000" dirty="0">
                <a:solidFill>
                  <a:schemeClr val="tx2"/>
                </a:solidFill>
              </a:rPr>
              <a:t>Introduction &amp; Background</a:t>
            </a:r>
          </a:p>
          <a:p>
            <a:endParaRPr lang="en-US" altLang="ko-KR" sz="2000" dirty="0"/>
          </a:p>
          <a:p>
            <a:r>
              <a:rPr lang="en-US" altLang="ko-KR" sz="2000" dirty="0"/>
              <a:t>Research Progress</a:t>
            </a:r>
          </a:p>
          <a:p>
            <a:endParaRPr lang="en-US" altLang="ko-KR" sz="2000" dirty="0"/>
          </a:p>
          <a:p>
            <a:r>
              <a:rPr lang="en-US" altLang="ko-KR" sz="2000"/>
              <a:t>Experiments &amp; Demo</a:t>
            </a:r>
            <a:endParaRPr lang="en-US" altLang="ko-KR" sz="2000" dirty="0"/>
          </a:p>
          <a:p>
            <a:endParaRPr lang="en-US" altLang="ko-KR" sz="2000" dirty="0">
              <a:solidFill>
                <a:schemeClr val="tx2"/>
              </a:solidFill>
            </a:endParaRPr>
          </a:p>
          <a:p>
            <a:r>
              <a:rPr lang="en-US" altLang="ko-KR" sz="2000" dirty="0">
                <a:solidFill>
                  <a:schemeClr val="tx2"/>
                </a:solidFill>
              </a:rPr>
              <a:t>Further Works</a:t>
            </a:r>
          </a:p>
        </p:txBody>
      </p:sp>
      <p:sp>
        <p:nvSpPr>
          <p:cNvPr id="3" name="슬라이드 번호 개체 틀 2"/>
          <p:cNvSpPr>
            <a:spLocks noGrp="1"/>
          </p:cNvSpPr>
          <p:nvPr>
            <p:ph type="sldNum" sz="quarter" idx="10"/>
          </p:nvPr>
        </p:nvSpPr>
        <p:spPr/>
        <p:txBody>
          <a:bodyPr/>
          <a:lstStyle/>
          <a:p>
            <a:r>
              <a:rPr lang="en-US" altLang="ko-KR"/>
              <a:t> </a:t>
            </a:r>
            <a:fld id="{02AE836F-F4B4-417D-A195-D86967A882EF}" type="slidenum">
              <a:rPr lang="en-US" altLang="ko-KR" smtClean="0"/>
              <a:pPr/>
              <a:t>2</a:t>
            </a:fld>
            <a:r>
              <a:rPr lang="en-US" altLang="ko-KR"/>
              <a:t>   </a:t>
            </a:r>
            <a:endParaRPr lang="en-US" altLang="ko-KR" dirty="0"/>
          </a:p>
        </p:txBody>
      </p:sp>
      <p:sp>
        <p:nvSpPr>
          <p:cNvPr id="6" name="제목 5"/>
          <p:cNvSpPr>
            <a:spLocks noGrp="1"/>
          </p:cNvSpPr>
          <p:nvPr>
            <p:ph type="title"/>
          </p:nvPr>
        </p:nvSpPr>
        <p:spPr/>
        <p:txBody>
          <a:bodyPr/>
          <a:lstStyle/>
          <a:p>
            <a:r>
              <a:rPr lang="en-US" altLang="ko-KR" dirty="0"/>
              <a:t>Table of Contents</a:t>
            </a:r>
            <a:endParaRPr lang="ko-KR" altLang="en-US" dirty="0"/>
          </a:p>
        </p:txBody>
      </p:sp>
    </p:spTree>
    <p:extLst>
      <p:ext uri="{BB962C8B-B14F-4D97-AF65-F5344CB8AC3E}">
        <p14:creationId xmlns:p14="http://schemas.microsoft.com/office/powerpoint/2010/main" val="415210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p:txBody>
              <a:bodyPr/>
              <a:lstStyle/>
              <a:p>
                <a:r>
                  <a:rPr lang="en-US" altLang="ko-KR" dirty="0"/>
                  <a:t>Goal</a:t>
                </a:r>
              </a:p>
              <a:p>
                <a:pPr lvl="1"/>
                <a:r>
                  <a:rPr lang="en-US" altLang="ko-KR" dirty="0"/>
                  <a:t>Given current detections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ℤ</m:t>
                        </m:r>
                      </m:e>
                      <m:sub>
                        <m:r>
                          <a:rPr lang="en-US" altLang="ko-KR" i="1">
                            <a:latin typeface="Cambria Math" panose="02040503050406030204" pitchFamily="18" charset="0"/>
                          </a:rPr>
                          <m:t>𝑡</m:t>
                        </m:r>
                      </m:sub>
                    </m:sSub>
                  </m:oMath>
                </a14:m>
                <a:r>
                  <a:rPr lang="en-US" altLang="ko-KR" dirty="0"/>
                  <a:t> and existing targets </a:t>
                </a:r>
                <a14:m>
                  <m:oMath xmlns:m="http://schemas.openxmlformats.org/officeDocument/2006/math">
                    <m:sSub>
                      <m:sSubPr>
                        <m:ctrlPr>
                          <a:rPr lang="en-US" altLang="ko-KR" i="1">
                            <a:latin typeface="Cambria Math" panose="02040503050406030204" pitchFamily="18" charset="0"/>
                          </a:rPr>
                        </m:ctrlPr>
                      </m:sSubPr>
                      <m:e>
                        <m:r>
                          <a:rPr lang="ko-KR" altLang="en-US" i="1">
                            <a:latin typeface="Cambria Math" panose="02040503050406030204" pitchFamily="18" charset="0"/>
                          </a:rPr>
                          <m:t>𝕏</m:t>
                        </m:r>
                      </m:e>
                      <m:sub>
                        <m:r>
                          <a:rPr lang="en-US" altLang="ko-KR" i="1">
                            <a:latin typeface="Cambria Math" panose="02040503050406030204" pitchFamily="18" charset="0"/>
                          </a:rPr>
                          <m:t>𝑡</m:t>
                        </m:r>
                        <m:r>
                          <a:rPr lang="en-US" altLang="ko-KR" i="1">
                            <a:latin typeface="Cambria Math" panose="02040503050406030204" pitchFamily="18" charset="0"/>
                          </a:rPr>
                          <m:t>−1</m:t>
                        </m:r>
                      </m:sub>
                    </m:sSub>
                  </m:oMath>
                </a14:m>
                <a:r>
                  <a:rPr lang="en-US" altLang="ko-KR" dirty="0"/>
                  <a:t>, find optimal assignment of detection-target pairs at time </a:t>
                </a:r>
                <a14:m>
                  <m:oMath xmlns:m="http://schemas.openxmlformats.org/officeDocument/2006/math">
                    <m:r>
                      <a:rPr lang="en-US" altLang="ko-KR" i="1" dirty="0">
                        <a:latin typeface="Cambria Math"/>
                      </a:rPr>
                      <m:t>𝑡</m:t>
                    </m:r>
                  </m:oMath>
                </a14:m>
                <a:r>
                  <a:rPr lang="en-US" altLang="ko-KR" dirty="0"/>
                  <a:t>.</a:t>
                </a:r>
              </a:p>
              <a:p>
                <a:pPr lvl="2"/>
                <a14:m>
                  <m:oMath xmlns:m="http://schemas.openxmlformats.org/officeDocument/2006/math">
                    <m:sSub>
                      <m:sSubPr>
                        <m:ctrlPr>
                          <a:rPr lang="en-US" altLang="ko-KR" i="1">
                            <a:latin typeface="Cambria Math" panose="02040503050406030204" pitchFamily="18" charset="0"/>
                          </a:rPr>
                        </m:ctrlPr>
                      </m:sSubPr>
                      <m:e>
                        <m:r>
                          <a:rPr lang="ko-KR" altLang="en-US" i="1">
                            <a:latin typeface="Cambria Math" panose="02040503050406030204" pitchFamily="18" charset="0"/>
                          </a:rPr>
                          <m:t>𝕏</m:t>
                        </m:r>
                      </m:e>
                      <m:sub>
                        <m:r>
                          <a:rPr lang="en-US" altLang="ko-KR" i="1">
                            <a:latin typeface="Cambria Math" panose="02040503050406030204" pitchFamily="18" charset="0"/>
                          </a:rPr>
                          <m:t>𝑡</m:t>
                        </m:r>
                        <m:r>
                          <a:rPr lang="en-US" altLang="ko-KR" i="1">
                            <a:latin typeface="Cambria Math" panose="02040503050406030204" pitchFamily="18" charset="0"/>
                          </a:rPr>
                          <m:t>−1</m:t>
                        </m:r>
                      </m:sub>
                    </m:sSub>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1">
                                <a:latin typeface="Cambria Math"/>
                              </a:rPr>
                              <m:t>𝐱</m:t>
                            </m:r>
                          </m:e>
                          <m:sub>
                            <m:r>
                              <a:rPr lang="en-US" altLang="ko-KR" i="1">
                                <a:latin typeface="Cambria Math" panose="02040503050406030204" pitchFamily="18" charset="0"/>
                              </a:rPr>
                              <m:t>𝑖</m:t>
                            </m:r>
                          </m:sub>
                          <m:sup>
                            <m:r>
                              <a:rPr lang="en-US" altLang="ko-KR" i="1">
                                <a:latin typeface="Cambria Math" panose="02040503050406030204" pitchFamily="18" charset="0"/>
                              </a:rPr>
                              <m:t>𝑡</m:t>
                            </m:r>
                            <m:r>
                              <a:rPr lang="en-US" altLang="ko-KR" i="1">
                                <a:latin typeface="Cambria Math" panose="02040503050406030204" pitchFamily="18" charset="0"/>
                              </a:rPr>
                              <m:t>−1</m:t>
                            </m:r>
                          </m:sup>
                        </m:sSubSup>
                        <m:r>
                          <a:rPr lang="en-US" altLang="ko-KR" i="1">
                            <a:latin typeface="Cambria Math" panose="02040503050406030204" pitchFamily="18" charset="0"/>
                          </a:rPr>
                          <m:t>}</m:t>
                        </m:r>
                      </m:e>
                      <m:sub>
                        <m: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i="1">
                            <a:latin typeface="Cambria Math" panose="02040503050406030204" pitchFamily="18" charset="0"/>
                          </a:rPr>
                          <m:t>𝑁</m:t>
                        </m:r>
                      </m:sup>
                    </m:sSubSup>
                  </m:oMath>
                </a14:m>
                <a:r>
                  <a:rPr lang="ko-KR" altLang="en-US" dirty="0"/>
                  <a:t> </a:t>
                </a:r>
                <a:r>
                  <a:rPr lang="en-US" altLang="ko-KR" dirty="0"/>
                  <a:t>: </a:t>
                </a:r>
                <a14:m>
                  <m:oMath xmlns:m="http://schemas.openxmlformats.org/officeDocument/2006/math">
                    <m:r>
                      <a:rPr lang="en-US" altLang="ko-KR" i="1">
                        <a:latin typeface="Cambria Math" panose="02040503050406030204" pitchFamily="18" charset="0"/>
                      </a:rPr>
                      <m:t>𝑁</m:t>
                    </m:r>
                  </m:oMath>
                </a14:m>
                <a:r>
                  <a:rPr lang="ko-KR" altLang="en-US" dirty="0"/>
                  <a:t> </a:t>
                </a:r>
                <a:r>
                  <a:rPr lang="en-US" altLang="ko-KR" dirty="0"/>
                  <a:t>existing targets at time </a:t>
                </a:r>
                <a:r>
                  <a:rPr lang="en-US" altLang="ko-KR" i="1" dirty="0"/>
                  <a:t>t-1</a:t>
                </a:r>
              </a:p>
              <a:p>
                <a:pPr lvl="3"/>
                <a14:m>
                  <m:oMath xmlns:m="http://schemas.openxmlformats.org/officeDocument/2006/math">
                    <m:sSubSup>
                      <m:sSubSupPr>
                        <m:ctrlPr>
                          <a:rPr lang="en-US" altLang="ko-KR" i="1">
                            <a:latin typeface="Cambria Math" panose="02040503050406030204" pitchFamily="18" charset="0"/>
                          </a:rPr>
                        </m:ctrlPr>
                      </m:sSubSupPr>
                      <m:e>
                        <m:r>
                          <a:rPr lang="en-US" altLang="ko-KR" b="1">
                            <a:latin typeface="Cambria Math"/>
                          </a:rPr>
                          <m:t>𝐱</m:t>
                        </m:r>
                      </m:e>
                      <m:sub>
                        <m:r>
                          <a:rPr lang="en-US" altLang="ko-KR" i="1">
                            <a:latin typeface="Cambria Math" panose="02040503050406030204" pitchFamily="18" charset="0"/>
                          </a:rPr>
                          <m:t>𝑖</m:t>
                        </m:r>
                      </m:sub>
                      <m:sup>
                        <m:r>
                          <a:rPr lang="en-US" altLang="ko-KR" i="1">
                            <a:latin typeface="Cambria Math" panose="02040503050406030204" pitchFamily="18" charset="0"/>
                          </a:rPr>
                          <m:t>𝑡</m:t>
                        </m:r>
                        <m:r>
                          <a:rPr lang="en-US" altLang="ko-KR" i="1">
                            <a:latin typeface="Cambria Math" panose="02040503050406030204" pitchFamily="18" charset="0"/>
                          </a:rPr>
                          <m:t>−1</m:t>
                        </m:r>
                      </m:sup>
                    </m:sSubSup>
                  </m:oMath>
                </a14:m>
                <a:r>
                  <a:rPr lang="en-US" altLang="ko-KR" dirty="0"/>
                  <a:t>: </a:t>
                </a:r>
                <a14:m>
                  <m:oMath xmlns:m="http://schemas.openxmlformats.org/officeDocument/2006/math">
                    <m:r>
                      <a:rPr lang="en-US" altLang="ko-KR" i="1">
                        <a:latin typeface="Cambria Math"/>
                      </a:rPr>
                      <m:t>𝑖</m:t>
                    </m:r>
                  </m:oMath>
                </a14:m>
                <a:r>
                  <a:rPr lang="en-US" altLang="ko-KR" dirty="0"/>
                  <a:t>–</a:t>
                </a:r>
                <a:r>
                  <a:rPr lang="en-US" altLang="ko-KR" dirty="0" err="1"/>
                  <a:t>th</a:t>
                </a:r>
                <a:r>
                  <a:rPr lang="en-US" altLang="ko-KR" dirty="0"/>
                  <a:t> target at </a:t>
                </a:r>
                <a:r>
                  <a:rPr lang="en-US" altLang="ko-KR" i="1" dirty="0"/>
                  <a:t>t-1</a:t>
                </a:r>
              </a:p>
              <a:p>
                <a:pPr lvl="2"/>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ℤ</m:t>
                        </m:r>
                      </m:e>
                      <m:sub>
                        <m:r>
                          <a:rPr lang="en-US" altLang="ko-KR" i="1">
                            <a:latin typeface="Cambria Math" panose="02040503050406030204" pitchFamily="18" charset="0"/>
                          </a:rPr>
                          <m:t>𝑡</m:t>
                        </m:r>
                      </m:sub>
                    </m:sSub>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1">
                                <a:latin typeface="Cambria Math" panose="02040503050406030204" pitchFamily="18" charset="0"/>
                              </a:rPr>
                              <m:t>𝐳</m:t>
                            </m:r>
                          </m:e>
                          <m:sub>
                            <m:r>
                              <a:rPr lang="en-US" altLang="ko-KR" i="1">
                                <a:latin typeface="Cambria Math" panose="02040503050406030204" pitchFamily="18" charset="0"/>
                              </a:rPr>
                              <m:t>𝑗</m:t>
                            </m:r>
                          </m:sub>
                          <m:sup>
                            <m:r>
                              <a:rPr lang="en-US" altLang="ko-KR" i="1">
                                <a:latin typeface="Cambria Math" panose="02040503050406030204" pitchFamily="18" charset="0"/>
                              </a:rPr>
                              <m:t>𝑡</m:t>
                            </m:r>
                          </m:sup>
                        </m:sSubSup>
                        <m:r>
                          <a:rPr lang="en-US" altLang="ko-KR" i="1">
                            <a:latin typeface="Cambria Math" panose="02040503050406030204" pitchFamily="18" charset="0"/>
                          </a:rPr>
                          <m:t>}</m:t>
                        </m:r>
                      </m:e>
                      <m:sub>
                        <m:r>
                          <a:rPr lang="en-US" altLang="ko-KR" i="1">
                            <a:latin typeface="Cambria Math" panose="02040503050406030204" pitchFamily="18" charset="0"/>
                          </a:rPr>
                          <m:t>𝑗</m:t>
                        </m:r>
                        <m:r>
                          <a:rPr lang="en-US" altLang="ko-KR" i="1">
                            <a:latin typeface="Cambria Math" panose="02040503050406030204" pitchFamily="18" charset="0"/>
                          </a:rPr>
                          <m:t>=1</m:t>
                        </m:r>
                      </m:sub>
                      <m:sup>
                        <m:r>
                          <a:rPr lang="en-US" altLang="ko-KR" i="1">
                            <a:latin typeface="Cambria Math" panose="02040503050406030204" pitchFamily="18" charset="0"/>
                          </a:rPr>
                          <m:t>𝑀</m:t>
                        </m:r>
                      </m:sup>
                    </m:sSubSup>
                  </m:oMath>
                </a14:m>
                <a:r>
                  <a:rPr lang="ko-KR" altLang="en-US" dirty="0"/>
                  <a:t> </a:t>
                </a:r>
                <a:r>
                  <a:rPr lang="en-US" altLang="ko-KR" dirty="0"/>
                  <a:t>: </a:t>
                </a:r>
                <a14:m>
                  <m:oMath xmlns:m="http://schemas.openxmlformats.org/officeDocument/2006/math">
                    <m:r>
                      <a:rPr lang="en-US" altLang="ko-KR" i="1">
                        <a:latin typeface="Cambria Math" panose="02040503050406030204" pitchFamily="18" charset="0"/>
                      </a:rPr>
                      <m:t>𝑀</m:t>
                    </m:r>
                  </m:oMath>
                </a14:m>
                <a:r>
                  <a:rPr lang="ko-KR" altLang="en-US" dirty="0"/>
                  <a:t> </a:t>
                </a:r>
                <a:r>
                  <a:rPr lang="en-US" altLang="ko-KR" dirty="0"/>
                  <a:t>detections at time </a:t>
                </a:r>
                <a:r>
                  <a:rPr lang="en-US" altLang="ko-KR" i="1" dirty="0"/>
                  <a:t>t</a:t>
                </a:r>
              </a:p>
              <a:p>
                <a:pPr lvl="3"/>
                <a14:m>
                  <m:oMath xmlns:m="http://schemas.openxmlformats.org/officeDocument/2006/math">
                    <m:sSubSup>
                      <m:sSubSupPr>
                        <m:ctrlPr>
                          <a:rPr lang="en-US" altLang="ko-KR" i="1">
                            <a:latin typeface="Cambria Math" panose="02040503050406030204" pitchFamily="18" charset="0"/>
                          </a:rPr>
                        </m:ctrlPr>
                      </m:sSubSupPr>
                      <m:e>
                        <m:r>
                          <a:rPr lang="en-US" altLang="ko-KR" b="1">
                            <a:latin typeface="Cambria Math" panose="02040503050406030204" pitchFamily="18" charset="0"/>
                          </a:rPr>
                          <m:t>𝐳</m:t>
                        </m:r>
                      </m:e>
                      <m:sub>
                        <m:r>
                          <a:rPr lang="en-US" altLang="ko-KR" i="1">
                            <a:latin typeface="Cambria Math" panose="02040503050406030204" pitchFamily="18" charset="0"/>
                          </a:rPr>
                          <m:t>𝑗</m:t>
                        </m:r>
                      </m:sub>
                      <m:sup>
                        <m:r>
                          <a:rPr lang="en-US" altLang="ko-KR" i="1">
                            <a:latin typeface="Cambria Math" panose="02040503050406030204" pitchFamily="18" charset="0"/>
                          </a:rPr>
                          <m:t>𝑡</m:t>
                        </m:r>
                      </m:sup>
                    </m:sSubSup>
                  </m:oMath>
                </a14:m>
                <a:r>
                  <a:rPr lang="en-US" altLang="ko-KR" dirty="0"/>
                  <a:t>: </a:t>
                </a:r>
                <a14:m>
                  <m:oMath xmlns:m="http://schemas.openxmlformats.org/officeDocument/2006/math">
                    <m:r>
                      <a:rPr lang="en-US" altLang="ko-KR" i="1">
                        <a:latin typeface="Cambria Math" panose="02040503050406030204" pitchFamily="18" charset="0"/>
                      </a:rPr>
                      <m:t>𝑗</m:t>
                    </m:r>
                  </m:oMath>
                </a14:m>
                <a:r>
                  <a:rPr lang="en-US" altLang="ko-KR" dirty="0"/>
                  <a:t>–</a:t>
                </a:r>
                <a:r>
                  <a:rPr lang="en-US" altLang="ko-KR" dirty="0" err="1"/>
                  <a:t>th</a:t>
                </a:r>
                <a:r>
                  <a:rPr lang="en-US" altLang="ko-KR" dirty="0"/>
                  <a:t> detection provided by a detector at </a:t>
                </a:r>
                <a:r>
                  <a:rPr lang="en-US" altLang="ko-KR" i="1" dirty="0"/>
                  <a:t>t </a:t>
                </a:r>
              </a:p>
              <a:p>
                <a:pPr lvl="3"/>
                <a:endParaRPr lang="en-US" altLang="ko-KR" dirty="0"/>
              </a:p>
              <a:p>
                <a:pPr lvl="2"/>
                <a:endParaRPr lang="en-US" altLang="ko-KR" dirty="0"/>
              </a:p>
              <a:p>
                <a:pPr lvl="1"/>
                <a:endParaRPr lang="en-US" altLang="ko-KR" dirty="0"/>
              </a:p>
              <a:p>
                <a:pPr lvl="1"/>
                <a:endParaRPr lang="ko-KR" altLang="en-US" i="1"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blipFill>
                <a:blip r:embed="rId3"/>
                <a:stretch>
                  <a:fillRect l="-1097" t="-931"/>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20</a:t>
            </a:fld>
            <a:r>
              <a:rPr lang="en-US" altLang="ko-KR"/>
              <a:t>   </a:t>
            </a:r>
            <a:endParaRPr lang="en-US" altLang="ko-KR" dirty="0"/>
          </a:p>
        </p:txBody>
      </p:sp>
      <p:sp>
        <p:nvSpPr>
          <p:cNvPr id="4" name="제목 3"/>
          <p:cNvSpPr>
            <a:spLocks noGrp="1"/>
          </p:cNvSpPr>
          <p:nvPr>
            <p:ph type="title"/>
          </p:nvPr>
        </p:nvSpPr>
        <p:spPr/>
        <p:txBody>
          <a:bodyPr/>
          <a:lstStyle/>
          <a:p>
            <a:r>
              <a:rPr lang="en-US" altLang="ko-KR" dirty="0"/>
              <a:t>Data Association</a:t>
            </a:r>
            <a:endParaRPr lang="ko-KR" altLang="en-US" dirty="0"/>
          </a:p>
        </p:txBody>
      </p:sp>
      <p:grpSp>
        <p:nvGrpSpPr>
          <p:cNvPr id="21" name="그룹 20"/>
          <p:cNvGrpSpPr/>
          <p:nvPr/>
        </p:nvGrpSpPr>
        <p:grpSpPr>
          <a:xfrm>
            <a:off x="1411724" y="3610769"/>
            <a:ext cx="6269751" cy="2796348"/>
            <a:chOff x="611560" y="2780928"/>
            <a:chExt cx="8141959" cy="3631364"/>
          </a:xfrm>
        </p:grpSpPr>
        <p:pic>
          <p:nvPicPr>
            <p:cNvPr id="6" name="그림 5"/>
            <p:cNvPicPr>
              <a:picLocks noChangeAspect="1"/>
            </p:cNvPicPr>
            <p:nvPr/>
          </p:nvPicPr>
          <p:blipFill rotWithShape="1">
            <a:blip r:embed="rId4"/>
            <a:srcRect l="30086" t="14373" r="20600" b="29246"/>
            <a:stretch/>
          </p:blipFill>
          <p:spPr>
            <a:xfrm>
              <a:off x="611560" y="2780928"/>
              <a:ext cx="3701651" cy="3175270"/>
            </a:xfrm>
            <a:prstGeom prst="rect">
              <a:avLst/>
            </a:prstGeom>
          </p:spPr>
        </p:pic>
        <p:pic>
          <p:nvPicPr>
            <p:cNvPr id="7" name="그림 6"/>
            <p:cNvPicPr>
              <a:picLocks noChangeAspect="1"/>
            </p:cNvPicPr>
            <p:nvPr/>
          </p:nvPicPr>
          <p:blipFill rotWithShape="1">
            <a:blip r:embed="rId5"/>
            <a:srcRect l="31910" t="16786" r="20133" b="26833"/>
            <a:stretch/>
          </p:blipFill>
          <p:spPr>
            <a:xfrm>
              <a:off x="5153748" y="2780928"/>
              <a:ext cx="3599771" cy="3175270"/>
            </a:xfrm>
            <a:prstGeom prst="rect">
              <a:avLst/>
            </a:prstGeom>
          </p:spPr>
        </p:pic>
        <p:sp>
          <p:nvSpPr>
            <p:cNvPr id="8" name="직사각형 7"/>
            <p:cNvSpPr/>
            <p:nvPr/>
          </p:nvSpPr>
          <p:spPr>
            <a:xfrm>
              <a:off x="913549" y="5972643"/>
              <a:ext cx="3097672" cy="439649"/>
            </a:xfrm>
            <a:prstGeom prst="rect">
              <a:avLst/>
            </a:prstGeom>
          </p:spPr>
          <p:txBody>
            <a:bodyPr wrap="square">
              <a:spAutoFit/>
            </a:bodyPr>
            <a:lstStyle/>
            <a:p>
              <a:pPr algn="ctr" latinLnBrk="0"/>
              <a:r>
                <a:rPr kumimoji="0" lang="en-US" altLang="ko-KR" sz="1600" kern="0" dirty="0">
                  <a:solidFill>
                    <a:srgbClr val="020306"/>
                  </a:solidFill>
                  <a:ea typeface="HY헤드라인M" pitchFamily="18" charset="-127"/>
                </a:rPr>
                <a:t>Targets at time </a:t>
              </a:r>
              <a:r>
                <a:rPr kumimoji="0" lang="en-US" altLang="ko-KR" sz="1600" i="1" kern="0" dirty="0">
                  <a:solidFill>
                    <a:srgbClr val="020306"/>
                  </a:solidFill>
                  <a:ea typeface="HY헤드라인M" pitchFamily="18" charset="-127"/>
                </a:rPr>
                <a:t>t-1</a:t>
              </a:r>
            </a:p>
          </p:txBody>
        </p:sp>
        <p:sp>
          <p:nvSpPr>
            <p:cNvPr id="9" name="직사각형 8"/>
            <p:cNvSpPr/>
            <p:nvPr/>
          </p:nvSpPr>
          <p:spPr>
            <a:xfrm>
              <a:off x="5405812" y="5964794"/>
              <a:ext cx="3095639" cy="439649"/>
            </a:xfrm>
            <a:prstGeom prst="rect">
              <a:avLst/>
            </a:prstGeom>
          </p:spPr>
          <p:txBody>
            <a:bodyPr wrap="square">
              <a:spAutoFit/>
            </a:bodyPr>
            <a:lstStyle/>
            <a:p>
              <a:pPr algn="ctr" latinLnBrk="0"/>
              <a:r>
                <a:rPr kumimoji="0" lang="en-US" altLang="ko-KR" sz="1600" kern="0" dirty="0">
                  <a:solidFill>
                    <a:srgbClr val="020306"/>
                  </a:solidFill>
                  <a:ea typeface="HY헤드라인M" pitchFamily="18" charset="-127"/>
                </a:rPr>
                <a:t>Detections at time </a:t>
              </a:r>
              <a:r>
                <a:rPr kumimoji="0" lang="en-US" altLang="ko-KR" sz="1600" i="1" kern="0" dirty="0">
                  <a:solidFill>
                    <a:srgbClr val="020306"/>
                  </a:solidFill>
                  <a:ea typeface="HY헤드라인M" pitchFamily="18" charset="-127"/>
                </a:rPr>
                <a:t>t</a:t>
              </a:r>
            </a:p>
          </p:txBody>
        </p:sp>
        <p:sp>
          <p:nvSpPr>
            <p:cNvPr id="18" name="위로 구부러진 화살표 17"/>
            <p:cNvSpPr/>
            <p:nvPr/>
          </p:nvSpPr>
          <p:spPr bwMode="auto">
            <a:xfrm>
              <a:off x="3721089" y="4928209"/>
              <a:ext cx="4532459" cy="544056"/>
            </a:xfrm>
            <a:prstGeom prst="curvedUpArrow">
              <a:avLst/>
            </a:prstGeom>
            <a:solidFill>
              <a:srgbClr val="1111E6"/>
            </a:solidFill>
            <a:ln w="25400" cap="flat" cmpd="sng" algn="ctr">
              <a:solidFill>
                <a:srgbClr val="1212E6"/>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auto" latinLnBrk="0">
                <a:spcBef>
                  <a:spcPts val="0"/>
                </a:spcBef>
                <a:spcAft>
                  <a:spcPts val="0"/>
                </a:spcAft>
                <a:defRPr/>
              </a:pPr>
              <a:endParaRPr kumimoji="0" lang="ko-KR" altLang="en-US" kern="0">
                <a:solidFill>
                  <a:srgbClr val="23387D"/>
                </a:solidFill>
                <a:latin typeface="Arial"/>
                <a:ea typeface="돋움" pitchFamily="50" charset="-127"/>
              </a:endParaRPr>
            </a:p>
          </p:txBody>
        </p:sp>
        <p:sp>
          <p:nvSpPr>
            <p:cNvPr id="19" name="위로 구부러진 화살표 18"/>
            <p:cNvSpPr/>
            <p:nvPr/>
          </p:nvSpPr>
          <p:spPr bwMode="auto">
            <a:xfrm>
              <a:off x="1452097" y="4656180"/>
              <a:ext cx="4837722" cy="544056"/>
            </a:xfrm>
            <a:prstGeom prst="curvedUpArrow">
              <a:avLst/>
            </a:prstGeom>
            <a:solidFill>
              <a:srgbClr val="FF0000"/>
            </a:solidFill>
            <a:ln w="25400" cap="flat" cmpd="sng" algn="ctr">
              <a:solidFill>
                <a:srgbClr val="C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auto" latinLnBrk="0">
                <a:spcBef>
                  <a:spcPts val="0"/>
                </a:spcBef>
                <a:spcAft>
                  <a:spcPts val="0"/>
                </a:spcAft>
                <a:defRPr/>
              </a:pPr>
              <a:endParaRPr kumimoji="0" lang="ko-KR" altLang="en-US" kern="0">
                <a:solidFill>
                  <a:srgbClr val="23387D"/>
                </a:solidFill>
                <a:latin typeface="Arial"/>
                <a:ea typeface="돋움" pitchFamily="50" charset="-127"/>
              </a:endParaRPr>
            </a:p>
          </p:txBody>
        </p:sp>
        <p:sp>
          <p:nvSpPr>
            <p:cNvPr id="20" name="위로 구부러진 화살표 19"/>
            <p:cNvSpPr/>
            <p:nvPr/>
          </p:nvSpPr>
          <p:spPr bwMode="auto">
            <a:xfrm flipV="1">
              <a:off x="2961878" y="3073138"/>
              <a:ext cx="4582247" cy="509401"/>
            </a:xfrm>
            <a:prstGeom prst="curvedUpArrow">
              <a:avLst/>
            </a:prstGeom>
            <a:solidFill>
              <a:srgbClr val="37DD36"/>
            </a:solidFill>
            <a:ln w="25400" cap="flat" cmpd="sng" algn="ctr">
              <a:solidFill>
                <a:srgbClr val="4BD64C"/>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auto" latinLnBrk="0">
                <a:spcBef>
                  <a:spcPts val="0"/>
                </a:spcBef>
                <a:spcAft>
                  <a:spcPts val="0"/>
                </a:spcAft>
                <a:defRPr/>
              </a:pPr>
              <a:endParaRPr kumimoji="0" lang="ko-KR" altLang="en-US" kern="0">
                <a:solidFill>
                  <a:srgbClr val="23387D"/>
                </a:solidFill>
                <a:latin typeface="Arial"/>
                <a:ea typeface="돋움" pitchFamily="50" charset="-127"/>
              </a:endParaRPr>
            </a:p>
          </p:txBody>
        </p:sp>
      </p:grpSp>
      <mc:AlternateContent xmlns:mc="http://schemas.openxmlformats.org/markup-compatibility/2006" xmlns:a14="http://schemas.microsoft.com/office/drawing/2010/main">
        <mc:Choice Requires="a14">
          <p:sp>
            <p:nvSpPr>
              <p:cNvPr id="23" name="직사각형 22"/>
              <p:cNvSpPr/>
              <p:nvPr/>
            </p:nvSpPr>
            <p:spPr>
              <a:xfrm>
                <a:off x="4131176" y="3937762"/>
                <a:ext cx="1193340" cy="375359"/>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ctrlPr>
                            <a:rPr kumimoji="0" lang="ko-KR" altLang="en-US" i="1">
                              <a:solidFill>
                                <a:srgbClr val="33CC33"/>
                              </a:solidFill>
                              <a:latin typeface="Cambria Math" panose="02040503050406030204" pitchFamily="18" charset="0"/>
                            </a:rPr>
                          </m:ctrlPr>
                        </m:dPr>
                        <m:e>
                          <m:sSubSup>
                            <m:sSubSupPr>
                              <m:ctrlPr>
                                <a:rPr kumimoji="0" lang="ko-KR" altLang="en-US" i="1">
                                  <a:solidFill>
                                    <a:srgbClr val="33CC33"/>
                                  </a:solidFill>
                                  <a:latin typeface="Cambria Math" panose="02040503050406030204" pitchFamily="18" charset="0"/>
                                </a:rPr>
                              </m:ctrlPr>
                            </m:sSubSupPr>
                            <m:e>
                              <m:r>
                                <a:rPr kumimoji="0" lang="en-US" altLang="ko-KR" b="1" i="1">
                                  <a:solidFill>
                                    <a:srgbClr val="33CC33"/>
                                  </a:solidFill>
                                  <a:latin typeface="Cambria Math" panose="02040503050406030204" pitchFamily="18" charset="0"/>
                                </a:rPr>
                                <m:t>𝒙</m:t>
                              </m:r>
                            </m:e>
                            <m:sub>
                              <m:r>
                                <a:rPr kumimoji="0" lang="en-US" altLang="ko-KR" i="1">
                                  <a:solidFill>
                                    <a:srgbClr val="33CC33"/>
                                  </a:solidFill>
                                  <a:latin typeface="Cambria Math" panose="02040503050406030204" pitchFamily="18" charset="0"/>
                                </a:rPr>
                                <m:t>2</m:t>
                              </m:r>
                            </m:sub>
                            <m:sup>
                              <m:r>
                                <a:rPr kumimoji="0" lang="ko-KR" altLang="en-US" i="1">
                                  <a:solidFill>
                                    <a:srgbClr val="33CC33"/>
                                  </a:solidFill>
                                  <a:latin typeface="Cambria Math" panose="02040503050406030204" pitchFamily="18" charset="0"/>
                                </a:rPr>
                                <m:t>𝑡</m:t>
                              </m:r>
                              <m:r>
                                <a:rPr kumimoji="0" lang="ko-KR" altLang="en-US">
                                  <a:solidFill>
                                    <a:srgbClr val="33CC33"/>
                                  </a:solidFill>
                                  <a:latin typeface="Cambria Math" panose="02040503050406030204" pitchFamily="18" charset="0"/>
                                </a:rPr>
                                <m:t>−1</m:t>
                              </m:r>
                            </m:sup>
                          </m:sSubSup>
                          <m:r>
                            <a:rPr kumimoji="0" lang="ko-KR" altLang="en-US">
                              <a:solidFill>
                                <a:srgbClr val="33CC33"/>
                              </a:solidFill>
                              <a:latin typeface="Cambria Math" panose="02040503050406030204" pitchFamily="18" charset="0"/>
                            </a:rPr>
                            <m:t>,</m:t>
                          </m:r>
                          <m:sSubSup>
                            <m:sSubSupPr>
                              <m:ctrlPr>
                                <a:rPr kumimoji="0" lang="ko-KR" altLang="en-US" i="1">
                                  <a:solidFill>
                                    <a:srgbClr val="33CC33"/>
                                  </a:solidFill>
                                  <a:latin typeface="Cambria Math" panose="02040503050406030204" pitchFamily="18" charset="0"/>
                                </a:rPr>
                              </m:ctrlPr>
                            </m:sSubSupPr>
                            <m:e>
                              <m:r>
                                <a:rPr kumimoji="0" lang="en-US" altLang="ko-KR" b="1" i="1">
                                  <a:solidFill>
                                    <a:srgbClr val="33CC33"/>
                                  </a:solidFill>
                                  <a:latin typeface="Cambria Math" panose="02040503050406030204" pitchFamily="18" charset="0"/>
                                </a:rPr>
                                <m:t>𝒛</m:t>
                              </m:r>
                            </m:e>
                            <m:sub>
                              <m:r>
                                <a:rPr kumimoji="0" lang="en-US" altLang="ko-KR" i="1">
                                  <a:solidFill>
                                    <a:srgbClr val="33CC33"/>
                                  </a:solidFill>
                                  <a:latin typeface="Cambria Math" panose="02040503050406030204" pitchFamily="18" charset="0"/>
                                </a:rPr>
                                <m:t>3</m:t>
                              </m:r>
                            </m:sub>
                            <m:sup>
                              <m:r>
                                <a:rPr kumimoji="0" lang="ko-KR" altLang="en-US" i="1">
                                  <a:solidFill>
                                    <a:srgbClr val="33CC33"/>
                                  </a:solidFill>
                                  <a:latin typeface="Cambria Math" panose="02040503050406030204" pitchFamily="18" charset="0"/>
                                </a:rPr>
                                <m:t>𝑡</m:t>
                              </m:r>
                            </m:sup>
                          </m:sSubSup>
                        </m:e>
                      </m:d>
                    </m:oMath>
                  </m:oMathPara>
                </a14:m>
                <a:endParaRPr lang="ko-KR" altLang="en-US" dirty="0"/>
              </a:p>
            </p:txBody>
          </p:sp>
        </mc:Choice>
        <mc:Fallback xmlns="">
          <p:sp>
            <p:nvSpPr>
              <p:cNvPr id="23" name="직사각형 22"/>
              <p:cNvSpPr>
                <a:spLocks noRot="1" noChangeAspect="1" noMove="1" noResize="1" noEditPoints="1" noAdjustHandles="1" noChangeArrowheads="1" noChangeShapeType="1" noTextEdit="1"/>
              </p:cNvSpPr>
              <p:nvPr/>
            </p:nvSpPr>
            <p:spPr>
              <a:xfrm>
                <a:off x="4131176" y="3937762"/>
                <a:ext cx="1193340" cy="375359"/>
              </a:xfrm>
              <a:prstGeom prst="rect">
                <a:avLst/>
              </a:prstGeom>
              <a:blipFill>
                <a:blip r:embed="rId6"/>
                <a:stretch>
                  <a:fillRect/>
                </a:stretch>
              </a:blipFill>
              <a:ln>
                <a:solidFill>
                  <a:schemeClr val="tx2"/>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p:cNvSpPr/>
              <p:nvPr/>
            </p:nvSpPr>
            <p:spPr>
              <a:xfrm>
                <a:off x="4131176" y="4878636"/>
                <a:ext cx="1193340" cy="373692"/>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ctrlPr>
                            <a:rPr kumimoji="0" lang="ko-KR" altLang="en-US" i="1">
                              <a:solidFill>
                                <a:srgbClr val="FF0000"/>
                              </a:solidFill>
                              <a:latin typeface="Cambria Math" panose="02040503050406030204" pitchFamily="18" charset="0"/>
                            </a:rPr>
                          </m:ctrlPr>
                        </m:dPr>
                        <m:e>
                          <m:sSubSup>
                            <m:sSubSupPr>
                              <m:ctrlPr>
                                <a:rPr kumimoji="0" lang="ko-KR" altLang="en-US" i="1">
                                  <a:solidFill>
                                    <a:srgbClr val="FF0000"/>
                                  </a:solidFill>
                                  <a:latin typeface="Cambria Math" panose="02040503050406030204" pitchFamily="18" charset="0"/>
                                </a:rPr>
                              </m:ctrlPr>
                            </m:sSubSupPr>
                            <m:e>
                              <m:r>
                                <a:rPr kumimoji="0" lang="ko-KR" altLang="en-US" b="1" i="1">
                                  <a:solidFill>
                                    <a:srgbClr val="FF0000"/>
                                  </a:solidFill>
                                  <a:latin typeface="Cambria Math" panose="02040503050406030204" pitchFamily="18" charset="0"/>
                                </a:rPr>
                                <m:t>𝒙</m:t>
                              </m:r>
                            </m:e>
                            <m:sub>
                              <m:r>
                                <a:rPr kumimoji="0" lang="en-US" altLang="ko-KR" i="1">
                                  <a:solidFill>
                                    <a:srgbClr val="FF0000"/>
                                  </a:solidFill>
                                  <a:latin typeface="Cambria Math" panose="02040503050406030204" pitchFamily="18" charset="0"/>
                                </a:rPr>
                                <m:t>1</m:t>
                              </m:r>
                            </m:sub>
                            <m:sup>
                              <m:r>
                                <a:rPr kumimoji="0" lang="ko-KR" altLang="en-US" i="1">
                                  <a:solidFill>
                                    <a:srgbClr val="FF0000"/>
                                  </a:solidFill>
                                  <a:latin typeface="Cambria Math" panose="02040503050406030204" pitchFamily="18" charset="0"/>
                                </a:rPr>
                                <m:t>𝑡</m:t>
                              </m:r>
                              <m:r>
                                <a:rPr kumimoji="0" lang="ko-KR" altLang="en-US">
                                  <a:solidFill>
                                    <a:srgbClr val="FF0000"/>
                                  </a:solidFill>
                                  <a:latin typeface="Cambria Math" panose="02040503050406030204" pitchFamily="18" charset="0"/>
                                </a:rPr>
                                <m:t>−1</m:t>
                              </m:r>
                            </m:sup>
                          </m:sSubSup>
                          <m:r>
                            <a:rPr kumimoji="0" lang="ko-KR" altLang="en-US">
                              <a:solidFill>
                                <a:srgbClr val="FF0000"/>
                              </a:solidFill>
                              <a:latin typeface="Cambria Math" panose="02040503050406030204" pitchFamily="18" charset="0"/>
                            </a:rPr>
                            <m:t>,</m:t>
                          </m:r>
                          <m:sSubSup>
                            <m:sSubSupPr>
                              <m:ctrlPr>
                                <a:rPr kumimoji="0" lang="ko-KR" altLang="en-US" i="1">
                                  <a:solidFill>
                                    <a:srgbClr val="FF0000"/>
                                  </a:solidFill>
                                  <a:latin typeface="Cambria Math" panose="02040503050406030204" pitchFamily="18" charset="0"/>
                                </a:rPr>
                              </m:ctrlPr>
                            </m:sSubSupPr>
                            <m:e>
                              <m:r>
                                <a:rPr kumimoji="0" lang="en-US" altLang="ko-KR" b="1" i="1">
                                  <a:solidFill>
                                    <a:srgbClr val="FF0000"/>
                                  </a:solidFill>
                                  <a:latin typeface="Cambria Math" panose="02040503050406030204" pitchFamily="18" charset="0"/>
                                </a:rPr>
                                <m:t>𝒛</m:t>
                              </m:r>
                            </m:e>
                            <m:sub>
                              <m:r>
                                <a:rPr kumimoji="0" lang="en-US" altLang="ko-KR" i="1">
                                  <a:solidFill>
                                    <a:srgbClr val="FF0000"/>
                                  </a:solidFill>
                                  <a:latin typeface="Cambria Math" panose="02040503050406030204" pitchFamily="18" charset="0"/>
                                </a:rPr>
                                <m:t>2</m:t>
                              </m:r>
                            </m:sub>
                            <m:sup>
                              <m:r>
                                <a:rPr kumimoji="0" lang="ko-KR" altLang="en-US" i="1">
                                  <a:solidFill>
                                    <a:srgbClr val="FF0000"/>
                                  </a:solidFill>
                                  <a:latin typeface="Cambria Math" panose="02040503050406030204" pitchFamily="18" charset="0"/>
                                </a:rPr>
                                <m:t>𝑡</m:t>
                              </m:r>
                            </m:sup>
                          </m:sSubSup>
                        </m:e>
                      </m:d>
                    </m:oMath>
                  </m:oMathPara>
                </a14:m>
                <a:endParaRPr lang="ko-KR" altLang="en-US" dirty="0"/>
              </a:p>
            </p:txBody>
          </p:sp>
        </mc:Choice>
        <mc:Fallback xmlns="">
          <p:sp>
            <p:nvSpPr>
              <p:cNvPr id="24" name="직사각형 23"/>
              <p:cNvSpPr>
                <a:spLocks noRot="1" noChangeAspect="1" noMove="1" noResize="1" noEditPoints="1" noAdjustHandles="1" noChangeArrowheads="1" noChangeShapeType="1" noTextEdit="1"/>
              </p:cNvSpPr>
              <p:nvPr/>
            </p:nvSpPr>
            <p:spPr>
              <a:xfrm>
                <a:off x="4131176" y="4878636"/>
                <a:ext cx="1193340" cy="373692"/>
              </a:xfrm>
              <a:prstGeom prst="rect">
                <a:avLst/>
              </a:prstGeom>
              <a:blipFill>
                <a:blip r:embed="rId7"/>
                <a:stretch>
                  <a:fillRect/>
                </a:stretch>
              </a:blipFill>
              <a:ln>
                <a:solidFill>
                  <a:schemeClr val="tx2"/>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직사각형 24"/>
              <p:cNvSpPr/>
              <p:nvPr/>
            </p:nvSpPr>
            <p:spPr>
              <a:xfrm>
                <a:off x="4131176" y="5752967"/>
                <a:ext cx="1193340" cy="375359"/>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ctrlPr>
                            <a:rPr kumimoji="0" lang="ko-KR" altLang="en-US" i="1">
                              <a:solidFill>
                                <a:srgbClr val="0033CC"/>
                              </a:solidFill>
                              <a:latin typeface="Cambria Math" panose="02040503050406030204" pitchFamily="18" charset="0"/>
                            </a:rPr>
                          </m:ctrlPr>
                        </m:dPr>
                        <m:e>
                          <m:sSubSup>
                            <m:sSubSupPr>
                              <m:ctrlPr>
                                <a:rPr kumimoji="0" lang="ko-KR" altLang="en-US" i="1">
                                  <a:solidFill>
                                    <a:srgbClr val="0033CC"/>
                                  </a:solidFill>
                                  <a:latin typeface="Cambria Math" panose="02040503050406030204" pitchFamily="18" charset="0"/>
                                </a:rPr>
                              </m:ctrlPr>
                            </m:sSubSupPr>
                            <m:e>
                              <m:r>
                                <a:rPr kumimoji="0" lang="en-US" altLang="ko-KR" b="1" i="1">
                                  <a:solidFill>
                                    <a:srgbClr val="0033CC"/>
                                  </a:solidFill>
                                  <a:latin typeface="Cambria Math" panose="02040503050406030204" pitchFamily="18" charset="0"/>
                                </a:rPr>
                                <m:t>𝒙</m:t>
                              </m:r>
                            </m:e>
                            <m:sub>
                              <m:r>
                                <a:rPr kumimoji="0" lang="en-US" altLang="ko-KR" i="1">
                                  <a:solidFill>
                                    <a:srgbClr val="0033CC"/>
                                  </a:solidFill>
                                  <a:latin typeface="Cambria Math" panose="02040503050406030204" pitchFamily="18" charset="0"/>
                                </a:rPr>
                                <m:t>3</m:t>
                              </m:r>
                            </m:sub>
                            <m:sup>
                              <m:r>
                                <a:rPr kumimoji="0" lang="ko-KR" altLang="en-US" i="1">
                                  <a:solidFill>
                                    <a:srgbClr val="0033CC"/>
                                  </a:solidFill>
                                  <a:latin typeface="Cambria Math" panose="02040503050406030204" pitchFamily="18" charset="0"/>
                                </a:rPr>
                                <m:t>𝑡</m:t>
                              </m:r>
                              <m:r>
                                <a:rPr kumimoji="0" lang="ko-KR" altLang="en-US">
                                  <a:solidFill>
                                    <a:srgbClr val="0033CC"/>
                                  </a:solidFill>
                                  <a:latin typeface="Cambria Math" panose="02040503050406030204" pitchFamily="18" charset="0"/>
                                </a:rPr>
                                <m:t>−1</m:t>
                              </m:r>
                            </m:sup>
                          </m:sSubSup>
                          <m:r>
                            <a:rPr kumimoji="0" lang="ko-KR" altLang="en-US">
                              <a:solidFill>
                                <a:srgbClr val="0033CC"/>
                              </a:solidFill>
                              <a:latin typeface="Cambria Math" panose="02040503050406030204" pitchFamily="18" charset="0"/>
                            </a:rPr>
                            <m:t>,</m:t>
                          </m:r>
                          <m:sSubSup>
                            <m:sSubSupPr>
                              <m:ctrlPr>
                                <a:rPr kumimoji="0" lang="ko-KR" altLang="en-US" i="1">
                                  <a:solidFill>
                                    <a:srgbClr val="0033CC"/>
                                  </a:solidFill>
                                  <a:latin typeface="Cambria Math" panose="02040503050406030204" pitchFamily="18" charset="0"/>
                                </a:rPr>
                              </m:ctrlPr>
                            </m:sSubSupPr>
                            <m:e>
                              <m:r>
                                <a:rPr kumimoji="0" lang="en-US" altLang="ko-KR" b="1" i="1">
                                  <a:solidFill>
                                    <a:srgbClr val="0033CC"/>
                                  </a:solidFill>
                                  <a:latin typeface="Cambria Math" panose="02040503050406030204" pitchFamily="18" charset="0"/>
                                </a:rPr>
                                <m:t>𝒛</m:t>
                              </m:r>
                            </m:e>
                            <m:sub>
                              <m:r>
                                <a:rPr kumimoji="0" lang="en-US" altLang="ko-KR" i="1">
                                  <a:solidFill>
                                    <a:srgbClr val="0033CC"/>
                                  </a:solidFill>
                                  <a:latin typeface="Cambria Math" panose="02040503050406030204" pitchFamily="18" charset="0"/>
                                </a:rPr>
                                <m:t>4</m:t>
                              </m:r>
                            </m:sub>
                            <m:sup>
                              <m:r>
                                <a:rPr kumimoji="0" lang="ko-KR" altLang="en-US" i="1">
                                  <a:solidFill>
                                    <a:srgbClr val="0033CC"/>
                                  </a:solidFill>
                                  <a:latin typeface="Cambria Math" panose="02040503050406030204" pitchFamily="18" charset="0"/>
                                </a:rPr>
                                <m:t>𝑡</m:t>
                              </m:r>
                            </m:sup>
                          </m:sSubSup>
                        </m:e>
                      </m:d>
                    </m:oMath>
                  </m:oMathPara>
                </a14:m>
                <a:endParaRPr lang="ko-KR" altLang="en-US" dirty="0"/>
              </a:p>
            </p:txBody>
          </p:sp>
        </mc:Choice>
        <mc:Fallback xmlns="">
          <p:sp>
            <p:nvSpPr>
              <p:cNvPr id="25" name="직사각형 24"/>
              <p:cNvSpPr>
                <a:spLocks noRot="1" noChangeAspect="1" noMove="1" noResize="1" noEditPoints="1" noAdjustHandles="1" noChangeArrowheads="1" noChangeShapeType="1" noTextEdit="1"/>
              </p:cNvSpPr>
              <p:nvPr/>
            </p:nvSpPr>
            <p:spPr>
              <a:xfrm>
                <a:off x="4131176" y="5752967"/>
                <a:ext cx="1193340" cy="375359"/>
              </a:xfrm>
              <a:prstGeom prst="rect">
                <a:avLst/>
              </a:prstGeom>
              <a:blipFill>
                <a:blip r:embed="rId8"/>
                <a:stretch>
                  <a:fillRect/>
                </a:stretch>
              </a:blipFill>
              <a:ln>
                <a:solidFill>
                  <a:schemeClr val="tx2"/>
                </a:solidFill>
              </a:ln>
            </p:spPr>
            <p:txBody>
              <a:bodyPr/>
              <a:lstStyle/>
              <a:p>
                <a:r>
                  <a:rPr lang="ko-KR" altLang="en-US">
                    <a:noFill/>
                  </a:rPr>
                  <a:t> </a:t>
                </a:r>
              </a:p>
            </p:txBody>
          </p:sp>
        </mc:Fallback>
      </mc:AlternateContent>
    </p:spTree>
    <p:extLst>
      <p:ext uri="{BB962C8B-B14F-4D97-AF65-F5344CB8AC3E}">
        <p14:creationId xmlns:p14="http://schemas.microsoft.com/office/powerpoint/2010/main" val="1652936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p:txBody>
              <a:bodyPr/>
              <a:lstStyle/>
              <a:p>
                <a:r>
                  <a:rPr lang="en-US" altLang="ko-KR" dirty="0"/>
                  <a:t>Problem formulation</a:t>
                </a:r>
              </a:p>
              <a:p>
                <a:pPr lvl="1"/>
                <a:r>
                  <a:rPr lang="en-US" altLang="ko-KR" dirty="0"/>
                  <a:t>Compute the assignment matrix </a:t>
                </a:r>
                <a14:m>
                  <m:oMath xmlns:m="http://schemas.openxmlformats.org/officeDocument/2006/math">
                    <m:sSup>
                      <m:sSupPr>
                        <m:ctrlPr>
                          <a:rPr lang="en-US" altLang="ko-KR" i="1">
                            <a:solidFill>
                              <a:srgbClr val="000000"/>
                            </a:solidFill>
                            <a:latin typeface="Cambria Math" panose="02040503050406030204" pitchFamily="18" charset="0"/>
                          </a:rPr>
                        </m:ctrlPr>
                      </m:sSupPr>
                      <m:e>
                        <m:r>
                          <a:rPr lang="en-US" altLang="ko-KR" b="1">
                            <a:solidFill>
                              <a:srgbClr val="000000"/>
                            </a:solidFill>
                            <a:latin typeface="Cambria Math" panose="02040503050406030204" pitchFamily="18" charset="0"/>
                          </a:rPr>
                          <m:t>𝐀</m:t>
                        </m:r>
                      </m:e>
                      <m:sup>
                        <m:r>
                          <a:rPr lang="en-US" altLang="ko-KR" i="1">
                            <a:solidFill>
                              <a:srgbClr val="000000"/>
                            </a:solidFill>
                            <a:latin typeface="Cambria Math" panose="02040503050406030204" pitchFamily="18" charset="0"/>
                          </a:rPr>
                          <m:t>∗</m:t>
                        </m:r>
                      </m:sup>
                    </m:sSup>
                    <m:r>
                      <a:rPr lang="en-US" altLang="ko-KR" i="1">
                        <a:solidFill>
                          <a:srgbClr val="000000"/>
                        </a:solidFill>
                        <a:latin typeface="Cambria Math" panose="02040503050406030204" pitchFamily="18" charset="0"/>
                      </a:rPr>
                      <m:t>=</m:t>
                    </m:r>
                    <m:d>
                      <m:dPr>
                        <m:begChr m:val="["/>
                        <m:endChr m:val="]"/>
                        <m:ctrlPr>
                          <a:rPr lang="en-US" altLang="ko-KR" i="1">
                            <a:solidFill>
                              <a:srgbClr val="000000"/>
                            </a:solidFill>
                            <a:latin typeface="Cambria Math" panose="02040503050406030204" pitchFamily="18" charset="0"/>
                          </a:rPr>
                        </m:ctrlPr>
                      </m:dPr>
                      <m:e>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𝑎</m:t>
                            </m:r>
                          </m:e>
                          <m:sub>
                            <m:r>
                              <a:rPr lang="en-US" altLang="ko-KR" i="1">
                                <a:solidFill>
                                  <a:srgbClr val="000000"/>
                                </a:solidFill>
                                <a:latin typeface="Cambria Math" panose="02040503050406030204" pitchFamily="18" charset="0"/>
                              </a:rPr>
                              <m:t>𝑖𝑗</m:t>
                            </m:r>
                          </m:sub>
                          <m:sup>
                            <m:r>
                              <a:rPr lang="en-US" altLang="ko-KR" i="1">
                                <a:solidFill>
                                  <a:srgbClr val="000000"/>
                                </a:solidFill>
                                <a:latin typeface="Cambria Math" panose="02040503050406030204" pitchFamily="18" charset="0"/>
                              </a:rPr>
                              <m:t>𝑡</m:t>
                            </m:r>
                          </m:sup>
                        </m:sSubSup>
                      </m:e>
                    </m:d>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i="1">
                            <a:solidFill>
                              <a:srgbClr val="000000"/>
                            </a:solidFill>
                            <a:latin typeface="Cambria Math" panose="02040503050406030204" pitchFamily="18" charset="0"/>
                          </a:rPr>
                          <m:t>𝑎</m:t>
                        </m:r>
                      </m:e>
                      <m:sub>
                        <m:r>
                          <a:rPr lang="en-US" altLang="ko-KR" i="1">
                            <a:solidFill>
                              <a:srgbClr val="000000"/>
                            </a:solidFill>
                            <a:latin typeface="Cambria Math" panose="02040503050406030204" pitchFamily="18" charset="0"/>
                          </a:rPr>
                          <m:t>𝑖𝑗</m:t>
                        </m:r>
                      </m:sub>
                      <m:sup>
                        <m:r>
                          <a:rPr lang="en-US" altLang="ko-KR" i="1">
                            <a:solidFill>
                              <a:srgbClr val="000000"/>
                            </a:solidFill>
                            <a:latin typeface="Cambria Math" panose="02040503050406030204" pitchFamily="18" charset="0"/>
                          </a:rPr>
                          <m:t>𝑡</m:t>
                        </m:r>
                      </m:sup>
                    </m:sSubSup>
                    <m:r>
                      <a:rPr lang="en-US" altLang="ko-KR" i="1">
                        <a:solidFill>
                          <a:srgbClr val="000000"/>
                        </a:solidFill>
                        <a:latin typeface="Cambria Math" panose="02040503050406030204" pitchFamily="18" charset="0"/>
                        <a:ea typeface="Cambria Math" panose="02040503050406030204" pitchFamily="18" charset="0"/>
                      </a:rPr>
                      <m:t>∈</m:t>
                    </m:r>
                    <m:d>
                      <m:dPr>
                        <m:begChr m:val="{"/>
                        <m:endChr m:val="}"/>
                        <m:ctrlPr>
                          <a:rPr lang="en-US" altLang="ko-KR" i="1">
                            <a:solidFill>
                              <a:srgbClr val="000000"/>
                            </a:solidFill>
                            <a:latin typeface="Cambria Math" panose="02040503050406030204" pitchFamily="18" charset="0"/>
                            <a:ea typeface="Cambria Math" panose="02040503050406030204" pitchFamily="18" charset="0"/>
                          </a:rPr>
                        </m:ctrlPr>
                      </m:dPr>
                      <m:e>
                        <m:r>
                          <a:rPr lang="en-US" altLang="ko-KR" i="1">
                            <a:solidFill>
                              <a:srgbClr val="000000"/>
                            </a:solidFill>
                            <a:latin typeface="Cambria Math" panose="02040503050406030204" pitchFamily="18" charset="0"/>
                            <a:ea typeface="Cambria Math" panose="02040503050406030204" pitchFamily="18" charset="0"/>
                          </a:rPr>
                          <m:t>0,1</m:t>
                        </m:r>
                      </m:e>
                    </m:d>
                  </m:oMath>
                </a14:m>
                <a:r>
                  <a:rPr lang="en-US" altLang="ko-KR" dirty="0"/>
                  <a:t> which minimizes the total association:</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14:m>
                  <m:oMath xmlns:m="http://schemas.openxmlformats.org/officeDocument/2006/math">
                    <m:sSubSup>
                      <m:sSubSupPr>
                        <m:ctrlPr>
                          <a:rPr lang="en-US" altLang="ko-KR" i="1">
                            <a:solidFill>
                              <a:srgbClr val="000000"/>
                            </a:solidFill>
                            <a:latin typeface="Cambria Math" panose="02040503050406030204" pitchFamily="18" charset="0"/>
                          </a:rPr>
                        </m:ctrlPr>
                      </m:sSubSupPr>
                      <m:e>
                        <m:r>
                          <a:rPr lang="ko-KR" altLang="en-US" i="1">
                            <a:solidFill>
                              <a:srgbClr val="000000"/>
                            </a:solidFill>
                            <a:latin typeface="Cambria Math" panose="02040503050406030204" pitchFamily="18" charset="0"/>
                          </a:rPr>
                          <m:t>𝜓</m:t>
                        </m:r>
                      </m:e>
                      <m:sub>
                        <m:r>
                          <a:rPr lang="en-US" altLang="ko-KR" i="1">
                            <a:solidFill>
                              <a:srgbClr val="000000"/>
                            </a:solidFill>
                            <a:latin typeface="Cambria Math" panose="02040503050406030204" pitchFamily="18" charset="0"/>
                          </a:rPr>
                          <m:t>𝑖𝑗</m:t>
                        </m:r>
                      </m:sub>
                      <m:sup>
                        <m:r>
                          <a:rPr lang="en-US" altLang="ko-KR" i="1">
                            <a:solidFill>
                              <a:srgbClr val="000000"/>
                            </a:solidFill>
                            <a:latin typeface="Cambria Math" panose="02040503050406030204" pitchFamily="18" charset="0"/>
                          </a:rPr>
                          <m:t>𝑡</m:t>
                        </m:r>
                      </m:sup>
                    </m:sSubSup>
                  </m:oMath>
                </a14:m>
                <a:r>
                  <a:rPr lang="ko-KR" altLang="en-US" dirty="0"/>
                  <a:t> </a:t>
                </a:r>
                <a:r>
                  <a:rPr lang="en-US" altLang="ko-KR" dirty="0"/>
                  <a:t>: association cost between </a:t>
                </a:r>
                <a14:m>
                  <m:oMath xmlns:m="http://schemas.openxmlformats.org/officeDocument/2006/math">
                    <m:r>
                      <a:rPr lang="en-US" altLang="ko-KR" i="1">
                        <a:latin typeface="Cambria Math"/>
                      </a:rPr>
                      <m:t>𝑖</m:t>
                    </m:r>
                  </m:oMath>
                </a14:m>
                <a:r>
                  <a:rPr lang="en-US" altLang="ko-KR" dirty="0"/>
                  <a:t>–</a:t>
                </a:r>
                <a:r>
                  <a:rPr lang="en-US" altLang="ko-KR" dirty="0" err="1"/>
                  <a:t>th</a:t>
                </a:r>
                <a:r>
                  <a:rPr lang="en-US" altLang="ko-KR" dirty="0"/>
                  <a:t> target and </a:t>
                </a:r>
                <a14:m>
                  <m:oMath xmlns:m="http://schemas.openxmlformats.org/officeDocument/2006/math">
                    <m:r>
                      <a:rPr lang="en-US" altLang="ko-KR" i="1">
                        <a:latin typeface="Cambria Math" panose="02040503050406030204" pitchFamily="18" charset="0"/>
                      </a:rPr>
                      <m:t>𝑗</m:t>
                    </m:r>
                  </m:oMath>
                </a14:m>
                <a:r>
                  <a:rPr lang="en-US" altLang="ko-KR" dirty="0"/>
                  <a:t>–</a:t>
                </a:r>
                <a:r>
                  <a:rPr lang="en-US" altLang="ko-KR" dirty="0" err="1"/>
                  <a:t>th</a:t>
                </a:r>
                <a:r>
                  <a:rPr lang="en-US" altLang="ko-KR" dirty="0"/>
                  <a:t> detection </a:t>
                </a:r>
              </a:p>
              <a:p>
                <a:pPr lvl="2"/>
                <a:r>
                  <a:rPr lang="en-US" altLang="ko-KR" dirty="0"/>
                  <a:t>To solve the optimization problem, we use the Hungarian algorithm.</a:t>
                </a:r>
              </a:p>
              <a:p>
                <a:pPr lvl="1"/>
                <a:endParaRPr lang="en-US" altLang="ko-KR" sz="1200" dirty="0"/>
              </a:p>
              <a:p>
                <a:pPr lvl="1"/>
                <a:r>
                  <a:rPr lang="en-US" altLang="ko-KR" dirty="0"/>
                  <a:t>The association cost </a:t>
                </a:r>
                <a14:m>
                  <m:oMath xmlns:m="http://schemas.openxmlformats.org/officeDocument/2006/math">
                    <m:sSubSup>
                      <m:sSubSupPr>
                        <m:ctrlPr>
                          <a:rPr lang="en-US" altLang="ko-KR" i="1">
                            <a:solidFill>
                              <a:srgbClr val="000000"/>
                            </a:solidFill>
                            <a:latin typeface="Cambria Math" panose="02040503050406030204" pitchFamily="18" charset="0"/>
                          </a:rPr>
                        </m:ctrlPr>
                      </m:sSubSupPr>
                      <m:e>
                        <m:r>
                          <a:rPr lang="ko-KR" altLang="en-US" i="1">
                            <a:solidFill>
                              <a:srgbClr val="000000"/>
                            </a:solidFill>
                            <a:latin typeface="Cambria Math" panose="02040503050406030204" pitchFamily="18" charset="0"/>
                          </a:rPr>
                          <m:t>𝜓</m:t>
                        </m:r>
                      </m:e>
                      <m:sub>
                        <m:r>
                          <a:rPr lang="en-US" altLang="ko-KR" i="1">
                            <a:solidFill>
                              <a:srgbClr val="000000"/>
                            </a:solidFill>
                            <a:latin typeface="Cambria Math" panose="02040503050406030204" pitchFamily="18" charset="0"/>
                          </a:rPr>
                          <m:t>𝑖𝑗</m:t>
                        </m:r>
                      </m:sub>
                      <m:sup>
                        <m:r>
                          <a:rPr lang="en-US" altLang="ko-KR" i="1">
                            <a:solidFill>
                              <a:srgbClr val="000000"/>
                            </a:solidFill>
                            <a:latin typeface="Cambria Math" panose="02040503050406030204" pitchFamily="18" charset="0"/>
                          </a:rPr>
                          <m:t>𝑡</m:t>
                        </m:r>
                      </m:sup>
                    </m:sSubSup>
                  </m:oMath>
                </a14:m>
                <a:r>
                  <a:rPr lang="en-US" altLang="ko-KR" dirty="0"/>
                  <a:t> is computed by</a:t>
                </a:r>
              </a:p>
              <a:p>
                <a:pPr marL="457200" lvl="1" indent="0">
                  <a:buNone/>
                </a:pPr>
                <a14:m>
                  <m:oMathPara xmlns:m="http://schemas.openxmlformats.org/officeDocument/2006/math">
                    <m:oMathParaPr>
                      <m:jc m:val="centerGroup"/>
                    </m:oMathParaPr>
                    <m:oMath xmlns:m="http://schemas.openxmlformats.org/officeDocument/2006/math">
                      <m:sSubSup>
                        <m:sSubSupPr>
                          <m:ctrlPr>
                            <a:rPr lang="en-US" altLang="ko-KR" i="1">
                              <a:solidFill>
                                <a:srgbClr val="000000"/>
                              </a:solidFill>
                              <a:latin typeface="Cambria Math" panose="02040503050406030204" pitchFamily="18" charset="0"/>
                            </a:rPr>
                          </m:ctrlPr>
                        </m:sSubSupPr>
                        <m:e>
                          <m:r>
                            <a:rPr lang="ko-KR" altLang="en-US" i="1">
                              <a:solidFill>
                                <a:srgbClr val="000000"/>
                              </a:solidFill>
                              <a:latin typeface="Cambria Math" panose="02040503050406030204" pitchFamily="18" charset="0"/>
                            </a:rPr>
                            <m:t>𝜓</m:t>
                          </m:r>
                        </m:e>
                        <m:sub>
                          <m:r>
                            <a:rPr lang="en-US" altLang="ko-KR" i="1">
                              <a:solidFill>
                                <a:srgbClr val="000000"/>
                              </a:solidFill>
                              <a:latin typeface="Cambria Math" panose="02040503050406030204" pitchFamily="18" charset="0"/>
                            </a:rPr>
                            <m:t>𝑖𝑗</m:t>
                          </m:r>
                        </m:sub>
                        <m:sup>
                          <m:r>
                            <a:rPr lang="en-US" altLang="ko-KR" i="1">
                              <a:solidFill>
                                <a:srgbClr val="000000"/>
                              </a:solidFill>
                              <a:latin typeface="Cambria Math" panose="02040503050406030204" pitchFamily="18" charset="0"/>
                            </a:rPr>
                            <m:t>𝑡</m:t>
                          </m:r>
                        </m:sup>
                      </m:sSubSup>
                      <m:r>
                        <a:rPr lang="en-US" altLang="ko-KR" b="0" i="1" smtClean="0">
                          <a:solidFill>
                            <a:srgbClr val="000000"/>
                          </a:solidFill>
                          <a:latin typeface="Cambria Math" panose="02040503050406030204" pitchFamily="18" charset="0"/>
                        </a:rPr>
                        <m:t>=−</m:t>
                      </m:r>
                      <m:func>
                        <m:funcPr>
                          <m:ctrlPr>
                            <a:rPr lang="en-US" altLang="ko-KR" b="0" i="1" smtClean="0">
                              <a:solidFill>
                                <a:srgbClr val="000000"/>
                              </a:solidFill>
                              <a:latin typeface="Cambria Math" panose="02040503050406030204" pitchFamily="18" charset="0"/>
                            </a:rPr>
                          </m:ctrlPr>
                        </m:funcPr>
                        <m:fName>
                          <m:r>
                            <m:rPr>
                              <m:sty m:val="p"/>
                            </m:rPr>
                            <a:rPr lang="en-US" altLang="ko-KR" b="0" i="0" smtClean="0">
                              <a:solidFill>
                                <a:srgbClr val="000000"/>
                              </a:solidFill>
                              <a:latin typeface="Cambria Math" panose="02040503050406030204" pitchFamily="18" charset="0"/>
                            </a:rPr>
                            <m:t>log</m:t>
                          </m:r>
                        </m:fName>
                        <m:e>
                          <m:d>
                            <m:dPr>
                              <m:ctrlPr>
                                <a:rPr lang="en-US" altLang="ko-KR" b="0" i="1" smtClean="0">
                                  <a:solidFill>
                                    <a:srgbClr val="000000"/>
                                  </a:solidFill>
                                  <a:latin typeface="Cambria Math" panose="02040503050406030204" pitchFamily="18" charset="0"/>
                                </a:rPr>
                              </m:ctrlPr>
                            </m:dPr>
                            <m:e>
                              <m:r>
                                <a:rPr lang="ko-KR" altLang="en-US" b="0" i="1" smtClean="0">
                                  <a:solidFill>
                                    <a:srgbClr val="000000"/>
                                  </a:solidFill>
                                  <a:latin typeface="Cambria Math" panose="02040503050406030204" pitchFamily="18" charset="0"/>
                                </a:rPr>
                                <m:t>𝜌</m:t>
                              </m:r>
                              <m:d>
                                <m:dPr>
                                  <m:ctrlPr>
                                    <a:rPr lang="en-US" altLang="ko-KR" b="0" i="1" smtClean="0">
                                      <a:solidFill>
                                        <a:srgbClr val="000000"/>
                                      </a:solidFill>
                                      <a:latin typeface="Cambria Math" panose="02040503050406030204" pitchFamily="18" charset="0"/>
                                    </a:rPr>
                                  </m:ctrlPr>
                                </m:dPr>
                                <m:e>
                                  <m:sSubSup>
                                    <m:sSubSupPr>
                                      <m:ctrlPr>
                                        <a:rPr lang="en-US" altLang="ko-KR" i="1">
                                          <a:latin typeface="Cambria Math" panose="02040503050406030204" pitchFamily="18" charset="0"/>
                                        </a:rPr>
                                      </m:ctrlPr>
                                    </m:sSubSupPr>
                                    <m:e>
                                      <m:r>
                                        <a:rPr lang="en-US" altLang="ko-KR" b="1">
                                          <a:latin typeface="Cambria Math"/>
                                        </a:rPr>
                                        <m:t>𝐱</m:t>
                                      </m:r>
                                    </m:e>
                                    <m:sub>
                                      <m:r>
                                        <a:rPr lang="en-US" altLang="ko-KR" i="1">
                                          <a:latin typeface="Cambria Math" panose="02040503050406030204" pitchFamily="18" charset="0"/>
                                        </a:rPr>
                                        <m:t>𝑖</m:t>
                                      </m:r>
                                    </m:sub>
                                    <m:sup>
                                      <m:r>
                                        <a:rPr lang="en-US" altLang="ko-KR" i="1">
                                          <a:latin typeface="Cambria Math" panose="02040503050406030204" pitchFamily="18" charset="0"/>
                                        </a:rPr>
                                        <m:t>𝑡</m:t>
                                      </m:r>
                                      <m:r>
                                        <a:rPr lang="en-US" altLang="ko-KR" i="1">
                                          <a:latin typeface="Cambria Math" panose="02040503050406030204" pitchFamily="18" charset="0"/>
                                        </a:rPr>
                                        <m:t>−1</m:t>
                                      </m:r>
                                    </m:sup>
                                  </m:sSubSup>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1">
                                          <a:latin typeface="Cambria Math" panose="02040503050406030204" pitchFamily="18" charset="0"/>
                                        </a:rPr>
                                        <m:t>𝐳</m:t>
                                      </m:r>
                                    </m:e>
                                    <m:sub>
                                      <m:r>
                                        <a:rPr lang="en-US" altLang="ko-KR" i="1">
                                          <a:latin typeface="Cambria Math" panose="02040503050406030204" pitchFamily="18" charset="0"/>
                                        </a:rPr>
                                        <m:t>𝑗</m:t>
                                      </m:r>
                                    </m:sub>
                                    <m:sup>
                                      <m:r>
                                        <a:rPr lang="en-US" altLang="ko-KR" i="1">
                                          <a:latin typeface="Cambria Math" panose="02040503050406030204" pitchFamily="18" charset="0"/>
                                        </a:rPr>
                                        <m:t>𝑡</m:t>
                                      </m:r>
                                    </m:sup>
                                  </m:sSubSup>
                                </m:e>
                              </m:d>
                            </m:e>
                          </m:d>
                        </m:e>
                      </m:func>
                    </m:oMath>
                  </m:oMathPara>
                </a14:m>
                <a:endParaRPr lang="en-US" altLang="ko-KR" b="0" dirty="0">
                  <a:solidFill>
                    <a:srgbClr val="000000"/>
                  </a:solidFill>
                </a:endParaRPr>
              </a:p>
              <a:p>
                <a:pPr lvl="2"/>
                <a14:m>
                  <m:oMath xmlns:m="http://schemas.openxmlformats.org/officeDocument/2006/math">
                    <m:r>
                      <a:rPr lang="ko-KR" altLang="en-US" i="1">
                        <a:solidFill>
                          <a:srgbClr val="000000"/>
                        </a:solidFill>
                        <a:latin typeface="Cambria Math" panose="02040503050406030204" pitchFamily="18" charset="0"/>
                      </a:rPr>
                      <m:t>𝜌</m:t>
                    </m:r>
                    <m:d>
                      <m:dPr>
                        <m:ctrlPr>
                          <a:rPr lang="en-US" altLang="ko-KR" i="1">
                            <a:solidFill>
                              <a:srgbClr val="000000"/>
                            </a:solidFill>
                            <a:latin typeface="Cambria Math" panose="02040503050406030204" pitchFamily="18" charset="0"/>
                          </a:rPr>
                        </m:ctrlPr>
                      </m:dPr>
                      <m:e>
                        <m:sSubSup>
                          <m:sSubSupPr>
                            <m:ctrlPr>
                              <a:rPr lang="en-US" altLang="ko-KR" i="1">
                                <a:latin typeface="Cambria Math" panose="02040503050406030204" pitchFamily="18" charset="0"/>
                              </a:rPr>
                            </m:ctrlPr>
                          </m:sSubSupPr>
                          <m:e>
                            <m:r>
                              <a:rPr lang="en-US" altLang="ko-KR" b="1">
                                <a:latin typeface="Cambria Math"/>
                              </a:rPr>
                              <m:t>𝐱</m:t>
                            </m:r>
                          </m:e>
                          <m:sub>
                            <m:r>
                              <a:rPr lang="en-US" altLang="ko-KR" i="1">
                                <a:latin typeface="Cambria Math" panose="02040503050406030204" pitchFamily="18" charset="0"/>
                              </a:rPr>
                              <m:t>𝑖</m:t>
                            </m:r>
                          </m:sub>
                          <m:sup>
                            <m:r>
                              <a:rPr lang="en-US" altLang="ko-KR" i="1">
                                <a:latin typeface="Cambria Math" panose="02040503050406030204" pitchFamily="18" charset="0"/>
                              </a:rPr>
                              <m:t>𝑡</m:t>
                            </m:r>
                            <m:r>
                              <a:rPr lang="en-US" altLang="ko-KR" i="1">
                                <a:latin typeface="Cambria Math" panose="02040503050406030204" pitchFamily="18" charset="0"/>
                              </a:rPr>
                              <m:t>−1</m:t>
                            </m:r>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1">
                                <a:latin typeface="Cambria Math" panose="02040503050406030204" pitchFamily="18" charset="0"/>
                              </a:rPr>
                              <m:t>𝐳</m:t>
                            </m:r>
                          </m:e>
                          <m:sub>
                            <m:r>
                              <a:rPr lang="en-US" altLang="ko-KR" i="1">
                                <a:latin typeface="Cambria Math" panose="02040503050406030204" pitchFamily="18" charset="0"/>
                              </a:rPr>
                              <m:t>𝑗</m:t>
                            </m:r>
                          </m:sub>
                          <m:sup>
                            <m:r>
                              <a:rPr lang="en-US" altLang="ko-KR" i="1">
                                <a:latin typeface="Cambria Math" panose="02040503050406030204" pitchFamily="18" charset="0"/>
                              </a:rPr>
                              <m:t>𝑡</m:t>
                            </m:r>
                          </m:sup>
                        </m:sSubSup>
                      </m:e>
                    </m:d>
                  </m:oMath>
                </a14:m>
                <a:r>
                  <a:rPr lang="en-US" altLang="ko-KR" dirty="0"/>
                  <a:t> : the proposed affinity of a target-detection pair </a:t>
                </a:r>
                <a14:m>
                  <m:oMath xmlns:m="http://schemas.openxmlformats.org/officeDocument/2006/math">
                    <m:d>
                      <m:dPr>
                        <m:ctrlPr>
                          <a:rPr lang="en-US" altLang="ko-KR" i="1">
                            <a:solidFill>
                              <a:srgbClr val="000000"/>
                            </a:solidFill>
                            <a:latin typeface="Cambria Math" panose="02040503050406030204" pitchFamily="18" charset="0"/>
                          </a:rPr>
                        </m:ctrlPr>
                      </m:dPr>
                      <m:e>
                        <m:sSubSup>
                          <m:sSubSupPr>
                            <m:ctrlPr>
                              <a:rPr lang="en-US" altLang="ko-KR" i="1">
                                <a:latin typeface="Cambria Math" panose="02040503050406030204" pitchFamily="18" charset="0"/>
                              </a:rPr>
                            </m:ctrlPr>
                          </m:sSubSupPr>
                          <m:e>
                            <m:r>
                              <a:rPr lang="en-US" altLang="ko-KR" b="1">
                                <a:latin typeface="Cambria Math"/>
                              </a:rPr>
                              <m:t>𝐱</m:t>
                            </m:r>
                          </m:e>
                          <m:sub>
                            <m:r>
                              <a:rPr lang="en-US" altLang="ko-KR" i="1">
                                <a:latin typeface="Cambria Math" panose="02040503050406030204" pitchFamily="18" charset="0"/>
                              </a:rPr>
                              <m:t>𝑖</m:t>
                            </m:r>
                          </m:sub>
                          <m:sup>
                            <m:r>
                              <a:rPr lang="en-US" altLang="ko-KR" i="1">
                                <a:latin typeface="Cambria Math" panose="02040503050406030204" pitchFamily="18" charset="0"/>
                              </a:rPr>
                              <m:t>𝑡</m:t>
                            </m:r>
                            <m:r>
                              <a:rPr lang="en-US" altLang="ko-KR" i="1">
                                <a:latin typeface="Cambria Math" panose="02040503050406030204" pitchFamily="18" charset="0"/>
                              </a:rPr>
                              <m:t>−1</m:t>
                            </m:r>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b="1">
                                <a:latin typeface="Cambria Math" panose="02040503050406030204" pitchFamily="18" charset="0"/>
                              </a:rPr>
                              <m:t>𝐳</m:t>
                            </m:r>
                          </m:e>
                          <m:sub>
                            <m:r>
                              <a:rPr lang="en-US" altLang="ko-KR" i="1">
                                <a:latin typeface="Cambria Math" panose="02040503050406030204" pitchFamily="18" charset="0"/>
                              </a:rPr>
                              <m:t>𝑗</m:t>
                            </m:r>
                          </m:sub>
                          <m:sup>
                            <m:r>
                              <a:rPr lang="en-US" altLang="ko-KR" i="1">
                                <a:latin typeface="Cambria Math" panose="02040503050406030204" pitchFamily="18" charset="0"/>
                              </a:rPr>
                              <m:t>𝑡</m:t>
                            </m:r>
                          </m:sup>
                        </m:sSubSup>
                      </m:e>
                    </m:d>
                  </m:oMath>
                </a14:m>
                <a:endParaRPr lang="en-US" altLang="ko-KR" dirty="0"/>
              </a:p>
              <a:p>
                <a:pPr lvl="2"/>
                <a:endParaRPr lang="ko-KR" altLang="en-US"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blipFill>
                <a:blip r:embed="rId3"/>
                <a:stretch>
                  <a:fillRect l="-1097" t="-931" r="-823" b="-815"/>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21</a:t>
            </a:fld>
            <a:r>
              <a:rPr lang="en-US" altLang="ko-KR"/>
              <a:t>   </a:t>
            </a:r>
            <a:endParaRPr lang="en-US" altLang="ko-KR" dirty="0"/>
          </a:p>
        </p:txBody>
      </p:sp>
      <p:sp>
        <p:nvSpPr>
          <p:cNvPr id="4" name="제목 3"/>
          <p:cNvSpPr>
            <a:spLocks noGrp="1"/>
          </p:cNvSpPr>
          <p:nvPr>
            <p:ph type="title"/>
          </p:nvPr>
        </p:nvSpPr>
        <p:spPr/>
        <p:txBody>
          <a:bodyPr/>
          <a:lstStyle/>
          <a:p>
            <a:r>
              <a:rPr lang="en-US" altLang="ko-KR" dirty="0"/>
              <a:t>Data Association</a:t>
            </a:r>
            <a:endParaRPr lang="ko-KR" altLang="en-US" dirty="0"/>
          </a:p>
        </p:txBody>
      </p:sp>
      <mc:AlternateContent xmlns:mc="http://schemas.openxmlformats.org/markup-compatibility/2006" xmlns:a14="http://schemas.microsoft.com/office/drawing/2010/main">
        <mc:Choice Requires="a14">
          <p:sp>
            <p:nvSpPr>
              <p:cNvPr id="6" name="직사각형 5"/>
              <p:cNvSpPr/>
              <p:nvPr/>
            </p:nvSpPr>
            <p:spPr>
              <a:xfrm>
                <a:off x="2051720" y="2348880"/>
                <a:ext cx="4572000" cy="1428661"/>
              </a:xfrm>
              <a:prstGeom prst="rect">
                <a:avLst/>
              </a:prstGeom>
            </p:spPr>
            <p:txBody>
              <a:bodyPr>
                <a:spAutoFit/>
              </a:bodyPr>
              <a:lstStyle/>
              <a:p>
                <a:pPr eaLnBrk="0" latinLnBrk="0" hangingPunct="0">
                  <a:spcBef>
                    <a:spcPct val="20000"/>
                  </a:spcBef>
                </a:pPr>
                <a:r>
                  <a:rPr kumimoji="0" lang="en-US" altLang="ko-KR" sz="2000" i="1" kern="0" dirty="0">
                    <a:solidFill>
                      <a:srgbClr val="000000"/>
                    </a:solidFill>
                    <a:latin typeface="Cambria Math" panose="02040503050406030204" pitchFamily="18" charset="0"/>
                    <a:ea typeface="Cambria Math" panose="02040503050406030204" pitchFamily="18" charset="0"/>
                    <a:cs typeface="Tahoma" pitchFamily="34" charset="0"/>
                  </a:rPr>
                  <a:t>	</a:t>
                </a:r>
                <a14:m>
                  <m:oMath xmlns:m="http://schemas.openxmlformats.org/officeDocument/2006/math">
                    <m:sSup>
                      <m:sSupPr>
                        <m:ctrlPr>
                          <a:rPr kumimoji="0" lang="en-US" altLang="ko-KR" sz="2000" i="1" kern="0">
                            <a:solidFill>
                              <a:srgbClr val="000000"/>
                            </a:solidFill>
                            <a:latin typeface="Cambria Math" panose="02040503050406030204" pitchFamily="18" charset="0"/>
                          </a:rPr>
                        </m:ctrlPr>
                      </m:sSupPr>
                      <m:e>
                        <m:r>
                          <a:rPr kumimoji="0" lang="en-US" altLang="ko-KR" sz="2000" b="1" kern="0">
                            <a:solidFill>
                              <a:srgbClr val="000000"/>
                            </a:solidFill>
                            <a:latin typeface="Cambria Math" panose="02040503050406030204" pitchFamily="18" charset="0"/>
                          </a:rPr>
                          <m:t>𝐀</m:t>
                        </m:r>
                      </m:e>
                      <m:sup>
                        <m:r>
                          <a:rPr kumimoji="0" lang="en-US" altLang="ko-KR" sz="2000" i="1" kern="0">
                            <a:solidFill>
                              <a:srgbClr val="000000"/>
                            </a:solidFill>
                            <a:latin typeface="Cambria Math" panose="02040503050406030204" pitchFamily="18" charset="0"/>
                          </a:rPr>
                          <m:t>∗</m:t>
                        </m:r>
                      </m:sup>
                    </m:sSup>
                    <m:r>
                      <a:rPr kumimoji="0" lang="en-US" altLang="ko-KR" sz="2000" i="1" kern="0">
                        <a:solidFill>
                          <a:srgbClr val="000000"/>
                        </a:solidFill>
                        <a:latin typeface="Cambria Math" panose="02040503050406030204" pitchFamily="18" charset="0"/>
                      </a:rPr>
                      <m:t>=</m:t>
                    </m:r>
                    <m:func>
                      <m:funcPr>
                        <m:ctrlPr>
                          <a:rPr kumimoji="0" lang="en-US" altLang="ko-KR" sz="2000" i="1" kern="0">
                            <a:solidFill>
                              <a:srgbClr val="000000"/>
                            </a:solidFill>
                            <a:latin typeface="Cambria Math" panose="02040503050406030204" pitchFamily="18" charset="0"/>
                          </a:rPr>
                        </m:ctrlPr>
                      </m:funcPr>
                      <m:fName>
                        <m:limLow>
                          <m:limLowPr>
                            <m:ctrlPr>
                              <a:rPr kumimoji="0" lang="en-US" altLang="ko-KR" sz="2000" i="1" kern="0">
                                <a:solidFill>
                                  <a:srgbClr val="000000"/>
                                </a:solidFill>
                                <a:latin typeface="Cambria Math" panose="02040503050406030204" pitchFamily="18" charset="0"/>
                              </a:rPr>
                            </m:ctrlPr>
                          </m:limLowPr>
                          <m:e>
                            <m:r>
                              <m:rPr>
                                <m:sty m:val="p"/>
                              </m:rPr>
                              <a:rPr kumimoji="0" lang="en-US" altLang="ko-KR" sz="2000" kern="0">
                                <a:solidFill>
                                  <a:srgbClr val="000000"/>
                                </a:solidFill>
                                <a:latin typeface="Cambria Math" panose="02040503050406030204" pitchFamily="18" charset="0"/>
                              </a:rPr>
                              <m:t>argmin</m:t>
                            </m:r>
                          </m:e>
                          <m:lim>
                            <m:r>
                              <a:rPr kumimoji="0" lang="en-US" altLang="ko-KR" sz="2000" b="1" kern="0">
                                <a:solidFill>
                                  <a:srgbClr val="000000"/>
                                </a:solidFill>
                                <a:latin typeface="Cambria Math" panose="02040503050406030204" pitchFamily="18" charset="0"/>
                              </a:rPr>
                              <m:t>𝐀</m:t>
                            </m:r>
                          </m:lim>
                        </m:limLow>
                      </m:fName>
                      <m:e>
                        <m:nary>
                          <m:naryPr>
                            <m:chr m:val="∑"/>
                            <m:ctrlPr>
                              <a:rPr kumimoji="0" lang="en-US" altLang="ko-KR" sz="2000" i="1" kern="0">
                                <a:solidFill>
                                  <a:srgbClr val="000000"/>
                                </a:solidFill>
                                <a:latin typeface="Cambria Math" panose="02040503050406030204" pitchFamily="18" charset="0"/>
                              </a:rPr>
                            </m:ctrlPr>
                          </m:naryPr>
                          <m:sub>
                            <m:r>
                              <m:rPr>
                                <m:brk m:alnAt="23"/>
                              </m:rPr>
                              <a:rPr kumimoji="0" lang="en-US" altLang="ko-KR" sz="2000" i="1" kern="0">
                                <a:solidFill>
                                  <a:srgbClr val="000000"/>
                                </a:solidFill>
                                <a:latin typeface="Cambria Math" panose="02040503050406030204" pitchFamily="18" charset="0"/>
                              </a:rPr>
                              <m:t>𝑖</m:t>
                            </m:r>
                            <m:r>
                              <a:rPr kumimoji="0" lang="en-US" altLang="ko-KR" sz="2000" i="1" kern="0">
                                <a:solidFill>
                                  <a:srgbClr val="000000"/>
                                </a:solidFill>
                                <a:latin typeface="Cambria Math" panose="02040503050406030204" pitchFamily="18" charset="0"/>
                              </a:rPr>
                              <m:t>=1</m:t>
                            </m:r>
                          </m:sub>
                          <m:sup>
                            <m:r>
                              <a:rPr kumimoji="0" lang="en-US" altLang="ko-KR" sz="2000" i="1" kern="0">
                                <a:solidFill>
                                  <a:srgbClr val="000000"/>
                                </a:solidFill>
                                <a:latin typeface="Cambria Math" panose="02040503050406030204" pitchFamily="18" charset="0"/>
                              </a:rPr>
                              <m:t>𝑁</m:t>
                            </m:r>
                          </m:sup>
                          <m:e>
                            <m:nary>
                              <m:naryPr>
                                <m:chr m:val="∑"/>
                                <m:ctrlPr>
                                  <a:rPr kumimoji="0" lang="en-US" altLang="ko-KR" sz="2000" i="1" kern="0">
                                    <a:solidFill>
                                      <a:srgbClr val="000000"/>
                                    </a:solidFill>
                                    <a:latin typeface="Cambria Math" panose="02040503050406030204" pitchFamily="18" charset="0"/>
                                  </a:rPr>
                                </m:ctrlPr>
                              </m:naryPr>
                              <m:sub>
                                <m:r>
                                  <m:rPr>
                                    <m:brk m:alnAt="23"/>
                                  </m:rPr>
                                  <a:rPr kumimoji="0" lang="en-US" altLang="ko-KR" sz="2000" i="1" kern="0">
                                    <a:solidFill>
                                      <a:srgbClr val="000000"/>
                                    </a:solidFill>
                                    <a:latin typeface="Cambria Math" panose="02040503050406030204" pitchFamily="18" charset="0"/>
                                  </a:rPr>
                                  <m:t>𝑗</m:t>
                                </m:r>
                                <m:r>
                                  <a:rPr kumimoji="0" lang="en-US" altLang="ko-KR" sz="2000" i="1" kern="0">
                                    <a:solidFill>
                                      <a:srgbClr val="000000"/>
                                    </a:solidFill>
                                    <a:latin typeface="Cambria Math" panose="02040503050406030204" pitchFamily="18" charset="0"/>
                                  </a:rPr>
                                  <m:t>=1</m:t>
                                </m:r>
                              </m:sub>
                              <m:sup>
                                <m:r>
                                  <a:rPr kumimoji="0" lang="en-US" altLang="ko-KR" sz="2000" i="1" kern="0">
                                    <a:solidFill>
                                      <a:srgbClr val="000000"/>
                                    </a:solidFill>
                                    <a:latin typeface="Cambria Math" panose="02040503050406030204" pitchFamily="18" charset="0"/>
                                  </a:rPr>
                                  <m:t>𝑀</m:t>
                                </m:r>
                              </m:sup>
                              <m:e>
                                <m:sSubSup>
                                  <m:sSubSupPr>
                                    <m:ctrlPr>
                                      <a:rPr kumimoji="0" lang="en-US" altLang="ko-KR" sz="2000" i="1" kern="0">
                                        <a:solidFill>
                                          <a:srgbClr val="000000"/>
                                        </a:solidFill>
                                        <a:latin typeface="Cambria Math" panose="02040503050406030204" pitchFamily="18" charset="0"/>
                                      </a:rPr>
                                    </m:ctrlPr>
                                  </m:sSubSupPr>
                                  <m:e>
                                    <m:r>
                                      <a:rPr kumimoji="0" lang="ko-KR" altLang="en-US" sz="2000" i="1" kern="0">
                                        <a:solidFill>
                                          <a:srgbClr val="000000"/>
                                        </a:solidFill>
                                        <a:latin typeface="Cambria Math" panose="02040503050406030204" pitchFamily="18" charset="0"/>
                                      </a:rPr>
                                      <m:t>𝜓</m:t>
                                    </m:r>
                                  </m:e>
                                  <m:sub>
                                    <m:r>
                                      <a:rPr kumimoji="0" lang="en-US" altLang="ko-KR" sz="2000" i="1" kern="0">
                                        <a:solidFill>
                                          <a:srgbClr val="000000"/>
                                        </a:solidFill>
                                        <a:latin typeface="Cambria Math" panose="02040503050406030204" pitchFamily="18" charset="0"/>
                                      </a:rPr>
                                      <m:t>𝑖𝑗</m:t>
                                    </m:r>
                                  </m:sub>
                                  <m:sup>
                                    <m:r>
                                      <a:rPr kumimoji="0" lang="en-US" altLang="ko-KR" sz="2000" i="1" kern="0">
                                        <a:solidFill>
                                          <a:srgbClr val="000000"/>
                                        </a:solidFill>
                                        <a:latin typeface="Cambria Math" panose="02040503050406030204" pitchFamily="18" charset="0"/>
                                      </a:rPr>
                                      <m:t>𝑡</m:t>
                                    </m:r>
                                  </m:sup>
                                </m:sSubSup>
                              </m:e>
                            </m:nary>
                            <m:sSubSup>
                              <m:sSubSupPr>
                                <m:ctrlPr>
                                  <a:rPr kumimoji="0" lang="en-US" altLang="ko-KR" sz="2000" i="1" kern="0">
                                    <a:solidFill>
                                      <a:srgbClr val="000000"/>
                                    </a:solidFill>
                                    <a:latin typeface="Cambria Math" panose="02040503050406030204" pitchFamily="18" charset="0"/>
                                  </a:rPr>
                                </m:ctrlPr>
                              </m:sSubSupPr>
                              <m:e>
                                <m:r>
                                  <a:rPr kumimoji="0" lang="en-US" altLang="ko-KR" sz="2000" i="1" kern="0">
                                    <a:solidFill>
                                      <a:srgbClr val="000000"/>
                                    </a:solidFill>
                                    <a:latin typeface="Cambria Math" panose="02040503050406030204" pitchFamily="18" charset="0"/>
                                  </a:rPr>
                                  <m:t>𝑎</m:t>
                                </m:r>
                              </m:e>
                              <m:sub>
                                <m:r>
                                  <a:rPr kumimoji="0" lang="en-US" altLang="ko-KR" sz="2000" i="1" kern="0">
                                    <a:solidFill>
                                      <a:srgbClr val="000000"/>
                                    </a:solidFill>
                                    <a:latin typeface="Cambria Math" panose="02040503050406030204" pitchFamily="18" charset="0"/>
                                  </a:rPr>
                                  <m:t>𝑖𝑗</m:t>
                                </m:r>
                              </m:sub>
                              <m:sup>
                                <m:r>
                                  <a:rPr kumimoji="0" lang="en-US" altLang="ko-KR" sz="2000" i="1" kern="0">
                                    <a:solidFill>
                                      <a:srgbClr val="000000"/>
                                    </a:solidFill>
                                    <a:latin typeface="Cambria Math" panose="02040503050406030204" pitchFamily="18" charset="0"/>
                                  </a:rPr>
                                  <m:t>𝑡</m:t>
                                </m:r>
                              </m:sup>
                            </m:sSubSup>
                          </m:e>
                        </m:nary>
                      </m:e>
                    </m:func>
                  </m:oMath>
                </a14:m>
                <a:endParaRPr kumimoji="0" lang="en-US" altLang="ko-KR" sz="2000" kern="0" dirty="0">
                  <a:solidFill>
                    <a:srgbClr val="000000"/>
                  </a:solidFill>
                  <a:latin typeface="Tahoma" pitchFamily="34" charset="0"/>
                  <a:ea typeface="Cambria Math" panose="02040503050406030204" pitchFamily="18" charset="0"/>
                  <a:cs typeface="Tahoma" pitchFamily="34" charset="0"/>
                </a:endParaRPr>
              </a:p>
              <a:p>
                <a:pPr algn="r" eaLnBrk="0" latinLnBrk="0" hangingPunct="0">
                  <a:spcBef>
                    <a:spcPct val="20000"/>
                  </a:spcBef>
                </a:pPr>
                <a:r>
                  <a:rPr kumimoji="0" lang="en-US" altLang="ko-KR" sz="2000" kern="0" dirty="0" err="1">
                    <a:solidFill>
                      <a:srgbClr val="000000"/>
                    </a:solidFill>
                  </a:rPr>
                  <a:t>s.t.</a:t>
                </a:r>
                <a:r>
                  <a:rPr kumimoji="0" lang="en-US" altLang="ko-KR" sz="2000" kern="0" dirty="0">
                    <a:solidFill>
                      <a:srgbClr val="000000"/>
                    </a:solidFill>
                  </a:rPr>
                  <a:t> </a:t>
                </a:r>
                <a14:m>
                  <m:oMath xmlns:m="http://schemas.openxmlformats.org/officeDocument/2006/math">
                    <m:nary>
                      <m:naryPr>
                        <m:chr m:val="∑"/>
                        <m:ctrlPr>
                          <a:rPr kumimoji="0" lang="en-US" altLang="ko-KR" sz="2000" i="1" kern="0">
                            <a:solidFill>
                              <a:srgbClr val="000000"/>
                            </a:solidFill>
                            <a:latin typeface="Cambria Math" panose="02040503050406030204" pitchFamily="18" charset="0"/>
                          </a:rPr>
                        </m:ctrlPr>
                      </m:naryPr>
                      <m:sub>
                        <m:r>
                          <a:rPr kumimoji="0" lang="en-US" altLang="ko-KR" sz="2000" i="1" kern="0">
                            <a:solidFill>
                              <a:srgbClr val="000000"/>
                            </a:solidFill>
                            <a:latin typeface="Cambria Math" panose="02040503050406030204" pitchFamily="18" charset="0"/>
                          </a:rPr>
                          <m:t>𝑖</m:t>
                        </m:r>
                        <m:r>
                          <a:rPr kumimoji="0" lang="en-US" altLang="ko-KR" sz="2000" i="1" kern="0">
                            <a:solidFill>
                              <a:srgbClr val="000000"/>
                            </a:solidFill>
                            <a:latin typeface="Cambria Math" panose="02040503050406030204" pitchFamily="18" charset="0"/>
                          </a:rPr>
                          <m:t>=1</m:t>
                        </m:r>
                      </m:sub>
                      <m:sup>
                        <m:r>
                          <a:rPr kumimoji="0" lang="en-US" altLang="ko-KR" sz="2000" i="1" kern="0">
                            <a:solidFill>
                              <a:srgbClr val="000000"/>
                            </a:solidFill>
                            <a:latin typeface="Cambria Math" panose="02040503050406030204" pitchFamily="18" charset="0"/>
                          </a:rPr>
                          <m:t>𝑁</m:t>
                        </m:r>
                      </m:sup>
                      <m:e>
                        <m:sSubSup>
                          <m:sSubSupPr>
                            <m:ctrlPr>
                              <a:rPr kumimoji="0" lang="en-US" altLang="ko-KR" sz="2000" i="1" kern="0">
                                <a:solidFill>
                                  <a:srgbClr val="000000"/>
                                </a:solidFill>
                                <a:latin typeface="Cambria Math" panose="02040503050406030204" pitchFamily="18" charset="0"/>
                              </a:rPr>
                            </m:ctrlPr>
                          </m:sSubSupPr>
                          <m:e>
                            <m:r>
                              <a:rPr kumimoji="0" lang="en-US" altLang="ko-KR" sz="2000" i="1" kern="0">
                                <a:solidFill>
                                  <a:srgbClr val="000000"/>
                                </a:solidFill>
                                <a:latin typeface="Cambria Math" panose="02040503050406030204" pitchFamily="18" charset="0"/>
                              </a:rPr>
                              <m:t>𝑎</m:t>
                            </m:r>
                          </m:e>
                          <m:sub>
                            <m:r>
                              <a:rPr kumimoji="0" lang="en-US" altLang="ko-KR" sz="2000" i="1" kern="0">
                                <a:solidFill>
                                  <a:srgbClr val="000000"/>
                                </a:solidFill>
                                <a:latin typeface="Cambria Math" panose="02040503050406030204" pitchFamily="18" charset="0"/>
                              </a:rPr>
                              <m:t>𝑖𝑗</m:t>
                            </m:r>
                          </m:sub>
                          <m:sup>
                            <m:r>
                              <a:rPr kumimoji="0" lang="en-US" altLang="ko-KR" sz="2000" i="1" kern="0">
                                <a:solidFill>
                                  <a:srgbClr val="000000"/>
                                </a:solidFill>
                                <a:latin typeface="Cambria Math" panose="02040503050406030204" pitchFamily="18" charset="0"/>
                              </a:rPr>
                              <m:t>𝑡</m:t>
                            </m:r>
                          </m:sup>
                        </m:sSubSup>
                      </m:e>
                    </m:nary>
                    <m:r>
                      <a:rPr kumimoji="0" lang="en-US" altLang="ko-KR" sz="2000" i="1" kern="0">
                        <a:solidFill>
                          <a:srgbClr val="000000"/>
                        </a:solidFill>
                        <a:latin typeface="Cambria Math" panose="02040503050406030204" pitchFamily="18" charset="0"/>
                      </a:rPr>
                      <m:t>=1, </m:t>
                    </m:r>
                    <m:r>
                      <a:rPr kumimoji="0" lang="en-US" altLang="ko-KR" sz="2000" i="1" kern="0">
                        <a:solidFill>
                          <a:srgbClr val="000000"/>
                        </a:solidFill>
                        <a:latin typeface="Cambria Math" panose="02040503050406030204" pitchFamily="18" charset="0"/>
                        <a:ea typeface="Cambria Math" panose="02040503050406030204" pitchFamily="18" charset="0"/>
                      </a:rPr>
                      <m:t>∀</m:t>
                    </m:r>
                    <m:r>
                      <a:rPr kumimoji="0" lang="en-US" altLang="ko-KR" sz="2000" i="1" kern="0">
                        <a:solidFill>
                          <a:srgbClr val="000000"/>
                        </a:solidFill>
                        <a:latin typeface="Cambria Math" panose="02040503050406030204" pitchFamily="18" charset="0"/>
                        <a:ea typeface="Cambria Math" panose="02040503050406030204" pitchFamily="18" charset="0"/>
                      </a:rPr>
                      <m:t>𝑖</m:t>
                    </m:r>
                    <m:r>
                      <a:rPr kumimoji="0" lang="en-US" altLang="ko-KR" sz="2000" i="1" kern="0">
                        <a:solidFill>
                          <a:srgbClr val="000000"/>
                        </a:solidFill>
                        <a:latin typeface="Cambria Math" panose="02040503050406030204" pitchFamily="18" charset="0"/>
                        <a:ea typeface="Cambria Math" panose="02040503050406030204" pitchFamily="18" charset="0"/>
                      </a:rPr>
                      <m:t>=</m:t>
                    </m:r>
                    <m:d>
                      <m:dPr>
                        <m:begChr m:val="{"/>
                        <m:endChr m:val="}"/>
                        <m:ctrlPr>
                          <a:rPr kumimoji="0" lang="en-US" altLang="ko-KR" sz="2000" i="1" kern="0">
                            <a:solidFill>
                              <a:srgbClr val="000000"/>
                            </a:solidFill>
                            <a:latin typeface="Cambria Math" panose="02040503050406030204" pitchFamily="18" charset="0"/>
                            <a:ea typeface="Cambria Math" panose="02040503050406030204" pitchFamily="18" charset="0"/>
                          </a:rPr>
                        </m:ctrlPr>
                      </m:dPr>
                      <m:e>
                        <m:r>
                          <a:rPr kumimoji="0" lang="en-US" altLang="ko-KR" sz="2000" i="1" kern="0">
                            <a:solidFill>
                              <a:srgbClr val="000000"/>
                            </a:solidFill>
                            <a:latin typeface="Cambria Math" panose="02040503050406030204" pitchFamily="18" charset="0"/>
                            <a:ea typeface="Cambria Math" panose="02040503050406030204" pitchFamily="18" charset="0"/>
                          </a:rPr>
                          <m:t>1,…,</m:t>
                        </m:r>
                        <m:r>
                          <a:rPr kumimoji="0" lang="en-US" altLang="ko-KR" sz="2000" i="1" kern="0">
                            <a:solidFill>
                              <a:srgbClr val="000000"/>
                            </a:solidFill>
                            <a:latin typeface="Cambria Math" panose="02040503050406030204" pitchFamily="18" charset="0"/>
                            <a:ea typeface="Cambria Math" panose="02040503050406030204" pitchFamily="18" charset="0"/>
                          </a:rPr>
                          <m:t>𝑁</m:t>
                        </m:r>
                      </m:e>
                    </m:d>
                  </m:oMath>
                </a14:m>
                <a:r>
                  <a:rPr kumimoji="0" lang="en-US" altLang="ko-KR" sz="2000" kern="0" dirty="0">
                    <a:solidFill>
                      <a:srgbClr val="000000"/>
                    </a:solidFill>
                    <a:latin typeface="Tahoma" pitchFamily="34" charset="0"/>
                    <a:ea typeface="Cambria Math" panose="02040503050406030204" pitchFamily="18" charset="0"/>
                    <a:cs typeface="Tahoma" pitchFamily="34" charset="0"/>
                  </a:rPr>
                  <a:t>,</a:t>
                </a:r>
              </a:p>
              <a:p>
                <a:pPr algn="r" eaLnBrk="0" latinLnBrk="0" hangingPunct="0">
                  <a:spcBef>
                    <a:spcPct val="20000"/>
                  </a:spcBef>
                </a:pPr>
                <a:r>
                  <a:rPr kumimoji="0" lang="en-US" altLang="ko-KR" sz="2000" kern="0" dirty="0">
                    <a:solidFill>
                      <a:srgbClr val="000000"/>
                    </a:solidFill>
                    <a:latin typeface="Tahoma" pitchFamily="34" charset="0"/>
                    <a:ea typeface="Cambria Math" panose="02040503050406030204" pitchFamily="18" charset="0"/>
                    <a:cs typeface="Tahoma" pitchFamily="34" charset="0"/>
                  </a:rPr>
                  <a:t>     </a:t>
                </a:r>
                <a14:m>
                  <m:oMath xmlns:m="http://schemas.openxmlformats.org/officeDocument/2006/math">
                    <m:nary>
                      <m:naryPr>
                        <m:chr m:val="∑"/>
                        <m:ctrlPr>
                          <a:rPr kumimoji="0" lang="en-US" altLang="ko-KR" sz="2000" i="1" kern="0">
                            <a:solidFill>
                              <a:srgbClr val="000000"/>
                            </a:solidFill>
                            <a:latin typeface="Cambria Math" panose="02040503050406030204" pitchFamily="18" charset="0"/>
                          </a:rPr>
                        </m:ctrlPr>
                      </m:naryPr>
                      <m:sub>
                        <m:r>
                          <m:rPr>
                            <m:brk m:alnAt="23"/>
                          </m:rPr>
                          <a:rPr kumimoji="0" lang="en-US" altLang="ko-KR" sz="2000" i="1" kern="0">
                            <a:solidFill>
                              <a:srgbClr val="000000"/>
                            </a:solidFill>
                            <a:latin typeface="Cambria Math" panose="02040503050406030204" pitchFamily="18" charset="0"/>
                          </a:rPr>
                          <m:t>𝑗</m:t>
                        </m:r>
                        <m:r>
                          <a:rPr kumimoji="0" lang="en-US" altLang="ko-KR" sz="2000" i="1" kern="0">
                            <a:solidFill>
                              <a:srgbClr val="000000"/>
                            </a:solidFill>
                            <a:latin typeface="Cambria Math" panose="02040503050406030204" pitchFamily="18" charset="0"/>
                          </a:rPr>
                          <m:t>=1</m:t>
                        </m:r>
                      </m:sub>
                      <m:sup>
                        <m:r>
                          <a:rPr kumimoji="0" lang="en-US" altLang="ko-KR" sz="2000" i="1" kern="0">
                            <a:solidFill>
                              <a:srgbClr val="000000"/>
                            </a:solidFill>
                            <a:latin typeface="Cambria Math" panose="02040503050406030204" pitchFamily="18" charset="0"/>
                          </a:rPr>
                          <m:t>𝑀</m:t>
                        </m:r>
                      </m:sup>
                      <m:e>
                        <m:sSubSup>
                          <m:sSubSupPr>
                            <m:ctrlPr>
                              <a:rPr kumimoji="0" lang="en-US" altLang="ko-KR" sz="2000" i="1" kern="0">
                                <a:solidFill>
                                  <a:srgbClr val="000000"/>
                                </a:solidFill>
                                <a:latin typeface="Cambria Math" panose="02040503050406030204" pitchFamily="18" charset="0"/>
                              </a:rPr>
                            </m:ctrlPr>
                          </m:sSubSupPr>
                          <m:e>
                            <m:r>
                              <a:rPr kumimoji="0" lang="en-US" altLang="ko-KR" sz="2000" i="1" kern="0">
                                <a:solidFill>
                                  <a:srgbClr val="000000"/>
                                </a:solidFill>
                                <a:latin typeface="Cambria Math" panose="02040503050406030204" pitchFamily="18" charset="0"/>
                              </a:rPr>
                              <m:t>𝑎</m:t>
                            </m:r>
                          </m:e>
                          <m:sub>
                            <m:r>
                              <a:rPr kumimoji="0" lang="en-US" altLang="ko-KR" sz="2000" i="1" kern="0">
                                <a:solidFill>
                                  <a:srgbClr val="000000"/>
                                </a:solidFill>
                                <a:latin typeface="Cambria Math" panose="02040503050406030204" pitchFamily="18" charset="0"/>
                              </a:rPr>
                              <m:t>𝑖𝑗</m:t>
                            </m:r>
                          </m:sub>
                          <m:sup>
                            <m:r>
                              <a:rPr kumimoji="0" lang="en-US" altLang="ko-KR" sz="2000" i="1" kern="0">
                                <a:solidFill>
                                  <a:srgbClr val="000000"/>
                                </a:solidFill>
                                <a:latin typeface="Cambria Math" panose="02040503050406030204" pitchFamily="18" charset="0"/>
                              </a:rPr>
                              <m:t>𝑡</m:t>
                            </m:r>
                          </m:sup>
                        </m:sSubSup>
                      </m:e>
                    </m:nary>
                    <m:r>
                      <a:rPr kumimoji="0" lang="en-US" altLang="ko-KR" sz="2000" i="1" kern="0">
                        <a:solidFill>
                          <a:srgbClr val="000000"/>
                        </a:solidFill>
                        <a:latin typeface="Cambria Math" panose="02040503050406030204" pitchFamily="18" charset="0"/>
                      </a:rPr>
                      <m:t>=1, </m:t>
                    </m:r>
                    <m:r>
                      <a:rPr kumimoji="0" lang="en-US" altLang="ko-KR" sz="2000" i="1" kern="0">
                        <a:solidFill>
                          <a:srgbClr val="000000"/>
                        </a:solidFill>
                        <a:latin typeface="Cambria Math" panose="02040503050406030204" pitchFamily="18" charset="0"/>
                        <a:ea typeface="Cambria Math" panose="02040503050406030204" pitchFamily="18" charset="0"/>
                      </a:rPr>
                      <m:t>∀</m:t>
                    </m:r>
                    <m:r>
                      <a:rPr kumimoji="0" lang="en-US" altLang="ko-KR" sz="2000" i="1" kern="0">
                        <a:solidFill>
                          <a:srgbClr val="000000"/>
                        </a:solidFill>
                        <a:latin typeface="Cambria Math" panose="02040503050406030204" pitchFamily="18" charset="0"/>
                        <a:ea typeface="Cambria Math" panose="02040503050406030204" pitchFamily="18" charset="0"/>
                      </a:rPr>
                      <m:t>𝑗</m:t>
                    </m:r>
                    <m:r>
                      <a:rPr kumimoji="0" lang="en-US" altLang="ko-KR" sz="2000" i="1" kern="0">
                        <a:solidFill>
                          <a:srgbClr val="000000"/>
                        </a:solidFill>
                        <a:latin typeface="Cambria Math" panose="02040503050406030204" pitchFamily="18" charset="0"/>
                        <a:ea typeface="Cambria Math" panose="02040503050406030204" pitchFamily="18" charset="0"/>
                      </a:rPr>
                      <m:t>={1,…,</m:t>
                    </m:r>
                    <m:r>
                      <a:rPr kumimoji="0" lang="en-US" altLang="ko-KR" sz="2000" i="1" kern="0">
                        <a:solidFill>
                          <a:srgbClr val="000000"/>
                        </a:solidFill>
                        <a:latin typeface="Cambria Math" panose="02040503050406030204" pitchFamily="18" charset="0"/>
                        <a:ea typeface="Cambria Math" panose="02040503050406030204" pitchFamily="18" charset="0"/>
                      </a:rPr>
                      <m:t>𝑀</m:t>
                    </m:r>
                    <m:r>
                      <a:rPr kumimoji="0" lang="en-US" altLang="ko-KR" sz="2000" i="1" kern="0">
                        <a:solidFill>
                          <a:srgbClr val="000000"/>
                        </a:solidFill>
                        <a:latin typeface="Cambria Math" panose="02040503050406030204" pitchFamily="18" charset="0"/>
                        <a:ea typeface="Cambria Math" panose="02040503050406030204" pitchFamily="18" charset="0"/>
                      </a:rPr>
                      <m:t>}</m:t>
                    </m:r>
                  </m:oMath>
                </a14:m>
                <a:endParaRPr kumimoji="0" lang="en-US" altLang="ko-KR" sz="2000" kern="0" dirty="0">
                  <a:solidFill>
                    <a:srgbClr val="000000"/>
                  </a:solidFill>
                  <a:latin typeface="Tahoma" pitchFamily="34" charset="0"/>
                  <a:ea typeface="Cambria Math" panose="02040503050406030204" pitchFamily="18" charset="0"/>
                  <a:cs typeface="Tahoma" pitchFamily="34" charset="0"/>
                </a:endParaRPr>
              </a:p>
            </p:txBody>
          </p:sp>
        </mc:Choice>
        <mc:Fallback xmlns="">
          <p:sp>
            <p:nvSpPr>
              <p:cNvPr id="6" name="직사각형 5"/>
              <p:cNvSpPr>
                <a:spLocks noRot="1" noChangeAspect="1" noMove="1" noResize="1" noEditPoints="1" noAdjustHandles="1" noChangeArrowheads="1" noChangeShapeType="1" noTextEdit="1"/>
              </p:cNvSpPr>
              <p:nvPr/>
            </p:nvSpPr>
            <p:spPr>
              <a:xfrm>
                <a:off x="2051720" y="2348880"/>
                <a:ext cx="4572000" cy="1428661"/>
              </a:xfrm>
              <a:prstGeom prst="rect">
                <a:avLst/>
              </a:prstGeom>
              <a:blipFill>
                <a:blip r:embed="rId4"/>
                <a:stretch>
                  <a:fillRect t="-33191" r="-1333" b="-4808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88354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Example of the DA process</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22</a:t>
            </a:fld>
            <a:r>
              <a:rPr lang="en-US" altLang="ko-KR"/>
              <a:t>   </a:t>
            </a:r>
            <a:endParaRPr lang="en-US" altLang="ko-KR" dirty="0"/>
          </a:p>
        </p:txBody>
      </p:sp>
      <p:sp>
        <p:nvSpPr>
          <p:cNvPr id="4" name="제목 3"/>
          <p:cNvSpPr>
            <a:spLocks noGrp="1"/>
          </p:cNvSpPr>
          <p:nvPr>
            <p:ph type="title"/>
          </p:nvPr>
        </p:nvSpPr>
        <p:spPr/>
        <p:txBody>
          <a:bodyPr/>
          <a:lstStyle/>
          <a:p>
            <a:r>
              <a:rPr lang="en-US" altLang="ko-KR" dirty="0"/>
              <a:t>Data Association</a:t>
            </a:r>
            <a:endParaRPr lang="ko-KR" altLang="en-US" dirty="0"/>
          </a:p>
        </p:txBody>
      </p:sp>
      <p:pic>
        <p:nvPicPr>
          <p:cNvPr id="27" name="그림 26"/>
          <p:cNvPicPr>
            <a:picLocks noChangeAspect="1"/>
          </p:cNvPicPr>
          <p:nvPr/>
        </p:nvPicPr>
        <p:blipFill rotWithShape="1">
          <a:blip r:embed="rId2"/>
          <a:srcRect b="13949"/>
          <a:stretch/>
        </p:blipFill>
        <p:spPr>
          <a:xfrm>
            <a:off x="3700635" y="1530878"/>
            <a:ext cx="2970192" cy="2616115"/>
          </a:xfrm>
          <a:prstGeom prst="rect">
            <a:avLst/>
          </a:prstGeom>
        </p:spPr>
      </p:pic>
      <p:pic>
        <p:nvPicPr>
          <p:cNvPr id="28" name="그림 27"/>
          <p:cNvPicPr>
            <a:picLocks noChangeAspect="1"/>
          </p:cNvPicPr>
          <p:nvPr/>
        </p:nvPicPr>
        <p:blipFill rotWithShape="1">
          <a:blip r:embed="rId3"/>
          <a:srcRect l="30086" t="14373" r="20600" b="29246"/>
          <a:stretch/>
        </p:blipFill>
        <p:spPr>
          <a:xfrm>
            <a:off x="69016" y="1532031"/>
            <a:ext cx="3021703" cy="2592011"/>
          </a:xfrm>
          <a:prstGeom prst="rect">
            <a:avLst/>
          </a:prstGeom>
        </p:spPr>
      </p:pic>
      <p:grpSp>
        <p:nvGrpSpPr>
          <p:cNvPr id="64" name="그룹 63"/>
          <p:cNvGrpSpPr/>
          <p:nvPr/>
        </p:nvGrpSpPr>
        <p:grpSpPr>
          <a:xfrm>
            <a:off x="755157" y="1770565"/>
            <a:ext cx="5552107" cy="1958437"/>
            <a:chOff x="755157" y="1433642"/>
            <a:chExt cx="5552107" cy="1958437"/>
          </a:xfrm>
        </p:grpSpPr>
        <p:sp>
          <p:nvSpPr>
            <p:cNvPr id="29" name="위로 구부러진 화살표 28"/>
            <p:cNvSpPr/>
            <p:nvPr/>
          </p:nvSpPr>
          <p:spPr bwMode="auto">
            <a:xfrm>
              <a:off x="2607362" y="2947959"/>
              <a:ext cx="3699902" cy="444120"/>
            </a:xfrm>
            <a:prstGeom prst="curvedUpArrow">
              <a:avLst/>
            </a:prstGeom>
            <a:solidFill>
              <a:srgbClr val="1111E6"/>
            </a:solidFill>
            <a:ln w="25400" cap="flat" cmpd="sng" algn="ctr">
              <a:solidFill>
                <a:srgbClr val="1212E6"/>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defRPr/>
              </a:pPr>
              <a:endParaRPr kumimoji="0" lang="ko-KR" altLang="en-US" kern="0">
                <a:solidFill>
                  <a:srgbClr val="23387D"/>
                </a:solidFill>
                <a:latin typeface="Arial"/>
                <a:ea typeface="돋움" pitchFamily="50" charset="-127"/>
              </a:endParaRPr>
            </a:p>
          </p:txBody>
        </p:sp>
        <p:sp>
          <p:nvSpPr>
            <p:cNvPr id="30" name="위로 구부러진 화살표 29"/>
            <p:cNvSpPr/>
            <p:nvPr/>
          </p:nvSpPr>
          <p:spPr bwMode="auto">
            <a:xfrm>
              <a:off x="755157" y="2725899"/>
              <a:ext cx="3494771" cy="444120"/>
            </a:xfrm>
            <a:prstGeom prst="curvedUpArrow">
              <a:avLst/>
            </a:prstGeom>
            <a:solidFill>
              <a:srgbClr val="FF0000"/>
            </a:solidFill>
            <a:ln w="25400" cap="flat" cmpd="sng" algn="ctr">
              <a:solidFill>
                <a:srgbClr val="C00000"/>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defRPr/>
              </a:pPr>
              <a:endParaRPr kumimoji="0" lang="ko-KR" altLang="en-US" kern="0">
                <a:solidFill>
                  <a:srgbClr val="23387D"/>
                </a:solidFill>
                <a:latin typeface="Arial"/>
                <a:ea typeface="돋움" pitchFamily="50" charset="-127"/>
              </a:endParaRPr>
            </a:p>
          </p:txBody>
        </p:sp>
        <p:sp>
          <p:nvSpPr>
            <p:cNvPr id="31" name="위로 구부러진 화살표 30"/>
            <p:cNvSpPr/>
            <p:nvPr/>
          </p:nvSpPr>
          <p:spPr bwMode="auto">
            <a:xfrm flipV="1">
              <a:off x="1987609" y="1433642"/>
              <a:ext cx="3614282" cy="415830"/>
            </a:xfrm>
            <a:prstGeom prst="curvedUpArrow">
              <a:avLst/>
            </a:prstGeom>
            <a:solidFill>
              <a:srgbClr val="37DD36"/>
            </a:solidFill>
            <a:ln w="25400" cap="flat" cmpd="sng" algn="ctr">
              <a:solidFill>
                <a:srgbClr val="4BD64C"/>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atinLnBrk="0">
                <a:defRPr/>
              </a:pPr>
              <a:endParaRPr kumimoji="0" lang="ko-KR" altLang="en-US" kern="0">
                <a:solidFill>
                  <a:srgbClr val="23387D"/>
                </a:solidFill>
                <a:latin typeface="Arial"/>
                <a:ea typeface="돋움" pitchFamily="50" charset="-127"/>
              </a:endParaRPr>
            </a:p>
          </p:txBody>
        </p:sp>
      </p:grpSp>
      <p:sp>
        <p:nvSpPr>
          <p:cNvPr id="32" name="직사각형 31"/>
          <p:cNvSpPr/>
          <p:nvPr/>
        </p:nvSpPr>
        <p:spPr>
          <a:xfrm>
            <a:off x="315533" y="4137467"/>
            <a:ext cx="2528667" cy="276365"/>
          </a:xfrm>
          <a:prstGeom prst="rect">
            <a:avLst/>
          </a:prstGeom>
        </p:spPr>
        <p:txBody>
          <a:bodyPr wrap="square">
            <a:spAutoFit/>
          </a:bodyPr>
          <a:lstStyle/>
          <a:p>
            <a:pPr algn="ctr" latinLnBrk="0"/>
            <a:r>
              <a:rPr kumimoji="0" lang="en-US" altLang="ko-KR" sz="1600" kern="0" dirty="0">
                <a:solidFill>
                  <a:srgbClr val="020306"/>
                </a:solidFill>
                <a:ea typeface="HY헤드라인M" pitchFamily="18" charset="-127"/>
              </a:rPr>
              <a:t>Tracks at frame </a:t>
            </a:r>
            <a:r>
              <a:rPr kumimoji="0" lang="en-US" altLang="ko-KR" sz="1600" i="1" kern="0" dirty="0">
                <a:solidFill>
                  <a:srgbClr val="020306"/>
                </a:solidFill>
                <a:ea typeface="HY헤드라인M" pitchFamily="18" charset="-127"/>
              </a:rPr>
              <a:t>t-1</a:t>
            </a:r>
          </a:p>
        </p:txBody>
      </p:sp>
      <p:sp>
        <p:nvSpPr>
          <p:cNvPr id="33" name="직사각형 32"/>
          <p:cNvSpPr/>
          <p:nvPr/>
        </p:nvSpPr>
        <p:spPr>
          <a:xfrm>
            <a:off x="3982623" y="4131060"/>
            <a:ext cx="2527007" cy="276365"/>
          </a:xfrm>
          <a:prstGeom prst="rect">
            <a:avLst/>
          </a:prstGeom>
        </p:spPr>
        <p:txBody>
          <a:bodyPr wrap="square">
            <a:spAutoFit/>
          </a:bodyPr>
          <a:lstStyle/>
          <a:p>
            <a:pPr algn="ctr" latinLnBrk="0"/>
            <a:r>
              <a:rPr kumimoji="0" lang="en-US" altLang="ko-KR" sz="1600" kern="0" dirty="0">
                <a:solidFill>
                  <a:srgbClr val="020306"/>
                </a:solidFill>
                <a:ea typeface="HY헤드라인M" pitchFamily="18" charset="-127"/>
              </a:rPr>
              <a:t>Detections at frame </a:t>
            </a:r>
            <a:r>
              <a:rPr kumimoji="0" lang="en-US" altLang="ko-KR" sz="1600" i="1" kern="0" dirty="0">
                <a:solidFill>
                  <a:srgbClr val="020306"/>
                </a:solidFill>
                <a:ea typeface="HY헤드라인M" pitchFamily="18" charset="-127"/>
              </a:rPr>
              <a:t>t</a:t>
            </a:r>
          </a:p>
        </p:txBody>
      </p:sp>
      <p:graphicFrame>
        <p:nvGraphicFramePr>
          <p:cNvPr id="34" name="표 33"/>
          <p:cNvGraphicFramePr>
            <a:graphicFrameLocks noGrp="1"/>
          </p:cNvGraphicFramePr>
          <p:nvPr>
            <p:extLst>
              <p:ext uri="{D42A27DB-BD31-4B8C-83A1-F6EECF244321}">
                <p14:modId xmlns:p14="http://schemas.microsoft.com/office/powerpoint/2010/main" val="3347410018"/>
              </p:ext>
            </p:extLst>
          </p:nvPr>
        </p:nvGraphicFramePr>
        <p:xfrm>
          <a:off x="326343" y="4612555"/>
          <a:ext cx="2437336" cy="1307418"/>
        </p:xfrm>
        <a:graphic>
          <a:graphicData uri="http://schemas.openxmlformats.org/drawingml/2006/table">
            <a:tbl>
              <a:tblPr/>
              <a:tblGrid>
                <a:gridCol w="609334">
                  <a:extLst>
                    <a:ext uri="{9D8B030D-6E8A-4147-A177-3AD203B41FA5}">
                      <a16:colId xmlns:a16="http://schemas.microsoft.com/office/drawing/2014/main" val="3029494413"/>
                    </a:ext>
                  </a:extLst>
                </a:gridCol>
                <a:gridCol w="609334">
                  <a:extLst>
                    <a:ext uri="{9D8B030D-6E8A-4147-A177-3AD203B41FA5}">
                      <a16:colId xmlns:a16="http://schemas.microsoft.com/office/drawing/2014/main" val="604546898"/>
                    </a:ext>
                  </a:extLst>
                </a:gridCol>
                <a:gridCol w="609334">
                  <a:extLst>
                    <a:ext uri="{9D8B030D-6E8A-4147-A177-3AD203B41FA5}">
                      <a16:colId xmlns:a16="http://schemas.microsoft.com/office/drawing/2014/main" val="2266442705"/>
                    </a:ext>
                  </a:extLst>
                </a:gridCol>
                <a:gridCol w="609334">
                  <a:extLst>
                    <a:ext uri="{9D8B030D-6E8A-4147-A177-3AD203B41FA5}">
                      <a16:colId xmlns:a16="http://schemas.microsoft.com/office/drawing/2014/main" val="3149047711"/>
                    </a:ext>
                  </a:extLst>
                </a:gridCol>
              </a:tblGrid>
              <a:tr h="435806">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0.12</a:t>
                      </a:r>
                    </a:p>
                  </a:txBody>
                  <a:tcPr marL="9525" marR="9525" marT="9525" marB="0" anchor="ctr">
                    <a:lnL w="28575" cap="flat" cmpd="sng" algn="ctr">
                      <a:solidFill>
                        <a:schemeClr val="tx2"/>
                      </a:solidFill>
                      <a:prstDash val="solid"/>
                      <a:round/>
                      <a:headEnd type="none" w="med" len="med"/>
                      <a:tailEnd type="none" w="med" len="med"/>
                    </a:lnL>
                    <a:lnR w="12700" cmpd="sng">
                      <a:solidFill>
                        <a:srgbClr val="000000"/>
                      </a:solidFill>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0.65</a:t>
                      </a:r>
                    </a:p>
                  </a:txBody>
                  <a:tcPr marL="9525" marR="9525" marT="9525" marB="0" anchor="ctr">
                    <a:lnL w="12700" cmpd="sng">
                      <a:solidFill>
                        <a:srgbClr val="000000"/>
                      </a:solidFill>
                    </a:lnL>
                    <a:lnR w="12700" cmpd="sng">
                      <a:solidFill>
                        <a:srgbClr val="000000"/>
                      </a:solidFill>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12700" cmpd="sng">
                      <a:solidFill>
                        <a:srgbClr val="000000"/>
                      </a:solidFill>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11483548"/>
                  </a:ext>
                </a:extLst>
              </a:tr>
              <a:tr h="435806">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28575" cap="flat" cmpd="sng" algn="ctr">
                      <a:solidFill>
                        <a:schemeClr val="tx2"/>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0.74</a:t>
                      </a:r>
                    </a:p>
                  </a:txBody>
                  <a:tcPr marL="9525" marR="9525" marT="9525"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28575" cap="flat" cmpd="sng" algn="ctr">
                      <a:solidFill>
                        <a:schemeClr val="tx2"/>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94678683"/>
                  </a:ext>
                </a:extLst>
              </a:tr>
              <a:tr h="435806">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28575" cap="flat" cmpd="sng" algn="ctr">
                      <a:solidFill>
                        <a:schemeClr val="tx2"/>
                      </a:solidFill>
                      <a:prstDash val="solid"/>
                      <a:round/>
                      <a:headEnd type="none" w="med" len="med"/>
                      <a:tailEnd type="none" w="med" len="med"/>
                    </a:lnL>
                    <a:lnR w="12700" cmpd="sng">
                      <a:solidFill>
                        <a:srgbClr val="000000"/>
                      </a:solidFill>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12700" cmpd="sng">
                      <a:solidFill>
                        <a:srgbClr val="000000"/>
                      </a:solidFill>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12700" cmpd="sng">
                      <a:solidFill>
                        <a:srgbClr val="000000"/>
                      </a:solidFill>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0.72</a:t>
                      </a:r>
                    </a:p>
                  </a:txBody>
                  <a:tcPr marL="9525" marR="9525" marT="9525" marB="0" anchor="ctr">
                    <a:lnL w="12700" cmpd="sng">
                      <a:solidFill>
                        <a:srgbClr val="000000"/>
                      </a:solidFill>
                    </a:lnL>
                    <a:lnR w="28575" cap="flat" cmpd="sng" algn="ctr">
                      <a:solidFill>
                        <a:schemeClr val="tx2"/>
                      </a:solidFill>
                      <a:prstDash val="solid"/>
                      <a:round/>
                      <a:headEnd type="none" w="med" len="med"/>
                      <a:tailEnd type="none" w="med" len="med"/>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371630"/>
                  </a:ext>
                </a:extLst>
              </a:tr>
            </a:tbl>
          </a:graphicData>
        </a:graphic>
      </p:graphicFrame>
      <p:sp>
        <p:nvSpPr>
          <p:cNvPr id="35" name="직사각형 34"/>
          <p:cNvSpPr/>
          <p:nvPr/>
        </p:nvSpPr>
        <p:spPr>
          <a:xfrm>
            <a:off x="295636" y="5991894"/>
            <a:ext cx="2468043" cy="369332"/>
          </a:xfrm>
          <a:prstGeom prst="rect">
            <a:avLst/>
          </a:prstGeom>
        </p:spPr>
        <p:txBody>
          <a:bodyPr wrap="square">
            <a:spAutoFit/>
          </a:bodyPr>
          <a:lstStyle/>
          <a:p>
            <a:pPr algn="ctr" latinLnBrk="0"/>
            <a:r>
              <a:rPr kumimoji="0" lang="en-US" altLang="ko-KR" dirty="0">
                <a:solidFill>
                  <a:srgbClr val="000000"/>
                </a:solidFill>
                <a:ea typeface="맑은 고딕"/>
              </a:rPr>
              <a:t>Affinity matrix</a:t>
            </a:r>
            <a:endParaRPr kumimoji="0" lang="ko-KR" altLang="en-US" dirty="0">
              <a:solidFill>
                <a:srgbClr val="000000"/>
              </a:solidFill>
              <a:ea typeface="맑은 고딕"/>
            </a:endParaRPr>
          </a:p>
        </p:txBody>
      </p:sp>
      <p:grpSp>
        <p:nvGrpSpPr>
          <p:cNvPr id="53" name="그룹 52"/>
          <p:cNvGrpSpPr/>
          <p:nvPr/>
        </p:nvGrpSpPr>
        <p:grpSpPr>
          <a:xfrm>
            <a:off x="6784211" y="2971536"/>
            <a:ext cx="2326471" cy="1155046"/>
            <a:chOff x="6516216" y="4965783"/>
            <a:chExt cx="2326471" cy="1155046"/>
          </a:xfrm>
        </p:grpSpPr>
        <mc:AlternateContent xmlns:mc="http://schemas.openxmlformats.org/markup-compatibility/2006" xmlns:a14="http://schemas.microsoft.com/office/drawing/2010/main">
          <mc:Choice Requires="a14">
            <p:sp>
              <p:nvSpPr>
                <p:cNvPr id="36" name="직사각형 35"/>
                <p:cNvSpPr/>
                <p:nvPr/>
              </p:nvSpPr>
              <p:spPr>
                <a:xfrm>
                  <a:off x="6516216" y="4965783"/>
                  <a:ext cx="2326471" cy="375359"/>
                </a:xfrm>
                <a:prstGeom prst="rect">
                  <a:avLst/>
                </a:prstGeom>
              </p:spPr>
              <p:txBody>
                <a:bodyPr wrap="none">
                  <a:spAutoFit/>
                </a:bodyPr>
                <a:lstStyle/>
                <a:p>
                  <a:pPr latinLnBrk="0"/>
                  <a14:m>
                    <m:oMath xmlns:m="http://schemas.openxmlformats.org/officeDocument/2006/math">
                      <m:d>
                        <m:dPr>
                          <m:ctrlPr>
                            <a:rPr kumimoji="0" lang="ko-KR" altLang="en-US" i="1" smtClean="0">
                              <a:solidFill>
                                <a:srgbClr val="33CC33"/>
                              </a:solidFill>
                              <a:latin typeface="Cambria Math" panose="02040503050406030204" pitchFamily="18" charset="0"/>
                            </a:rPr>
                          </m:ctrlPr>
                        </m:dPr>
                        <m:e>
                          <m:sSubSup>
                            <m:sSubSupPr>
                              <m:ctrlPr>
                                <a:rPr kumimoji="0" lang="ko-KR" altLang="en-US" i="1">
                                  <a:solidFill>
                                    <a:srgbClr val="33CC33"/>
                                  </a:solidFill>
                                  <a:latin typeface="Cambria Math" panose="02040503050406030204" pitchFamily="18" charset="0"/>
                                </a:rPr>
                              </m:ctrlPr>
                            </m:sSubSupPr>
                            <m:e>
                              <m:r>
                                <a:rPr kumimoji="0" lang="en-US" altLang="ko-KR" b="1" i="1" smtClean="0">
                                  <a:solidFill>
                                    <a:srgbClr val="33CC33"/>
                                  </a:solidFill>
                                  <a:latin typeface="Cambria Math" panose="02040503050406030204" pitchFamily="18" charset="0"/>
                                </a:rPr>
                                <m:t>𝒙</m:t>
                              </m:r>
                            </m:e>
                            <m:sub>
                              <m:r>
                                <a:rPr kumimoji="0" lang="en-US" altLang="ko-KR" i="1">
                                  <a:solidFill>
                                    <a:srgbClr val="33CC33"/>
                                  </a:solidFill>
                                  <a:latin typeface="Cambria Math" panose="02040503050406030204" pitchFamily="18" charset="0"/>
                                </a:rPr>
                                <m:t>2</m:t>
                              </m:r>
                            </m:sub>
                            <m:sup>
                              <m:r>
                                <a:rPr kumimoji="0" lang="ko-KR" altLang="en-US" i="1">
                                  <a:solidFill>
                                    <a:srgbClr val="33CC33"/>
                                  </a:solidFill>
                                  <a:latin typeface="Cambria Math" panose="02040503050406030204" pitchFamily="18" charset="0"/>
                                </a:rPr>
                                <m:t>𝑡</m:t>
                              </m:r>
                              <m:r>
                                <a:rPr kumimoji="0" lang="ko-KR" altLang="en-US">
                                  <a:solidFill>
                                    <a:srgbClr val="33CC33"/>
                                  </a:solidFill>
                                  <a:latin typeface="Cambria Math" panose="02040503050406030204" pitchFamily="18" charset="0"/>
                                </a:rPr>
                                <m:t>−1</m:t>
                              </m:r>
                            </m:sup>
                          </m:sSubSup>
                          <m:r>
                            <a:rPr kumimoji="0" lang="ko-KR" altLang="en-US">
                              <a:solidFill>
                                <a:srgbClr val="33CC33"/>
                              </a:solidFill>
                              <a:latin typeface="Cambria Math" panose="02040503050406030204" pitchFamily="18" charset="0"/>
                            </a:rPr>
                            <m:t>,</m:t>
                          </m:r>
                          <m:sSubSup>
                            <m:sSubSupPr>
                              <m:ctrlPr>
                                <a:rPr kumimoji="0" lang="ko-KR" altLang="en-US" i="1">
                                  <a:solidFill>
                                    <a:srgbClr val="33CC33"/>
                                  </a:solidFill>
                                  <a:latin typeface="Cambria Math" panose="02040503050406030204" pitchFamily="18" charset="0"/>
                                </a:rPr>
                              </m:ctrlPr>
                            </m:sSubSupPr>
                            <m:e>
                              <m:r>
                                <a:rPr kumimoji="0" lang="en-US" altLang="ko-KR" b="1" i="1" smtClean="0">
                                  <a:solidFill>
                                    <a:srgbClr val="33CC33"/>
                                  </a:solidFill>
                                  <a:latin typeface="Cambria Math" panose="02040503050406030204" pitchFamily="18" charset="0"/>
                                </a:rPr>
                                <m:t>𝒛</m:t>
                              </m:r>
                            </m:e>
                            <m:sub>
                              <m:r>
                                <a:rPr kumimoji="0" lang="en-US" altLang="ko-KR" i="1">
                                  <a:solidFill>
                                    <a:srgbClr val="33CC33"/>
                                  </a:solidFill>
                                  <a:latin typeface="Cambria Math" panose="02040503050406030204" pitchFamily="18" charset="0"/>
                                </a:rPr>
                                <m:t>3</m:t>
                              </m:r>
                            </m:sub>
                            <m:sup>
                              <m:r>
                                <a:rPr kumimoji="0" lang="ko-KR" altLang="en-US" i="1">
                                  <a:solidFill>
                                    <a:srgbClr val="33CC33"/>
                                  </a:solidFill>
                                  <a:latin typeface="Cambria Math" panose="02040503050406030204" pitchFamily="18" charset="0"/>
                                </a:rPr>
                                <m:t>𝑡</m:t>
                              </m:r>
                            </m:sup>
                          </m:sSubSup>
                        </m:e>
                      </m:d>
                    </m:oMath>
                  </a14:m>
                  <a:r>
                    <a:rPr kumimoji="0" lang="en-US" altLang="ko-KR" dirty="0">
                      <a:solidFill>
                        <a:srgbClr val="33CC33"/>
                      </a:solidFill>
                      <a:ea typeface="맑은 고딕"/>
                    </a:rPr>
                    <a:t> is matched</a:t>
                  </a:r>
                </a:p>
              </p:txBody>
            </p:sp>
          </mc:Choice>
          <mc:Fallback xmlns="">
            <p:sp>
              <p:nvSpPr>
                <p:cNvPr id="36" name="직사각형 35"/>
                <p:cNvSpPr>
                  <a:spLocks noRot="1" noChangeAspect="1" noMove="1" noResize="1" noEditPoints="1" noAdjustHandles="1" noChangeArrowheads="1" noChangeShapeType="1" noTextEdit="1"/>
                </p:cNvSpPr>
                <p:nvPr/>
              </p:nvSpPr>
              <p:spPr>
                <a:xfrm>
                  <a:off x="6516216" y="4965783"/>
                  <a:ext cx="2326471" cy="375359"/>
                </a:xfrm>
                <a:prstGeom prst="rect">
                  <a:avLst/>
                </a:prstGeom>
                <a:blipFill>
                  <a:blip r:embed="rId4"/>
                  <a:stretch>
                    <a:fillRect t="-6452" r="-785" b="-241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직사각형 36"/>
                <p:cNvSpPr/>
                <p:nvPr/>
              </p:nvSpPr>
              <p:spPr>
                <a:xfrm>
                  <a:off x="6516216" y="5356460"/>
                  <a:ext cx="2310697" cy="373692"/>
                </a:xfrm>
                <a:prstGeom prst="rect">
                  <a:avLst/>
                </a:prstGeom>
              </p:spPr>
              <p:txBody>
                <a:bodyPr wrap="none">
                  <a:spAutoFit/>
                </a:bodyPr>
                <a:lstStyle/>
                <a:p>
                  <a:pPr latinLnBrk="0"/>
                  <a14:m>
                    <m:oMath xmlns:m="http://schemas.openxmlformats.org/officeDocument/2006/math">
                      <m:d>
                        <m:dPr>
                          <m:ctrlPr>
                            <a:rPr kumimoji="0" lang="ko-KR" altLang="en-US" i="1" smtClean="0">
                              <a:solidFill>
                                <a:srgbClr val="FF0000"/>
                              </a:solidFill>
                              <a:latin typeface="Cambria Math" panose="02040503050406030204" pitchFamily="18" charset="0"/>
                            </a:rPr>
                          </m:ctrlPr>
                        </m:dPr>
                        <m:e>
                          <m:sSubSup>
                            <m:sSubSupPr>
                              <m:ctrlPr>
                                <a:rPr kumimoji="0" lang="ko-KR" altLang="en-US" i="1">
                                  <a:solidFill>
                                    <a:srgbClr val="FF0000"/>
                                  </a:solidFill>
                                  <a:latin typeface="Cambria Math" panose="02040503050406030204" pitchFamily="18" charset="0"/>
                                </a:rPr>
                              </m:ctrlPr>
                            </m:sSubSupPr>
                            <m:e>
                              <m:r>
                                <a:rPr kumimoji="0" lang="ko-KR" altLang="en-US" b="1" i="1">
                                  <a:solidFill>
                                    <a:srgbClr val="FF0000"/>
                                  </a:solidFill>
                                  <a:latin typeface="Cambria Math" panose="02040503050406030204" pitchFamily="18" charset="0"/>
                                </a:rPr>
                                <m:t>𝒙</m:t>
                              </m:r>
                            </m:e>
                            <m:sub>
                              <m:r>
                                <a:rPr kumimoji="0" lang="en-US" altLang="ko-KR" i="1">
                                  <a:solidFill>
                                    <a:srgbClr val="FF0000"/>
                                  </a:solidFill>
                                  <a:latin typeface="Cambria Math" panose="02040503050406030204" pitchFamily="18" charset="0"/>
                                </a:rPr>
                                <m:t>1</m:t>
                              </m:r>
                            </m:sub>
                            <m:sup>
                              <m:r>
                                <a:rPr kumimoji="0" lang="ko-KR" altLang="en-US" i="1">
                                  <a:solidFill>
                                    <a:srgbClr val="FF0000"/>
                                  </a:solidFill>
                                  <a:latin typeface="Cambria Math" panose="02040503050406030204" pitchFamily="18" charset="0"/>
                                </a:rPr>
                                <m:t>𝑡</m:t>
                              </m:r>
                              <m:r>
                                <a:rPr kumimoji="0" lang="ko-KR" altLang="en-US">
                                  <a:solidFill>
                                    <a:srgbClr val="FF0000"/>
                                  </a:solidFill>
                                  <a:latin typeface="Cambria Math" panose="02040503050406030204" pitchFamily="18" charset="0"/>
                                </a:rPr>
                                <m:t>−1</m:t>
                              </m:r>
                            </m:sup>
                          </m:sSubSup>
                          <m:r>
                            <a:rPr kumimoji="0" lang="ko-KR" altLang="en-US">
                              <a:solidFill>
                                <a:srgbClr val="FF0000"/>
                              </a:solidFill>
                              <a:latin typeface="Cambria Math" panose="02040503050406030204" pitchFamily="18" charset="0"/>
                            </a:rPr>
                            <m:t>,</m:t>
                          </m:r>
                          <m:sSubSup>
                            <m:sSubSupPr>
                              <m:ctrlPr>
                                <a:rPr kumimoji="0" lang="ko-KR" altLang="en-US" i="1">
                                  <a:solidFill>
                                    <a:srgbClr val="FF0000"/>
                                  </a:solidFill>
                                  <a:latin typeface="Cambria Math" panose="02040503050406030204" pitchFamily="18" charset="0"/>
                                </a:rPr>
                              </m:ctrlPr>
                            </m:sSubSupPr>
                            <m:e>
                              <m:r>
                                <a:rPr kumimoji="0" lang="en-US" altLang="ko-KR" b="1" i="1" smtClean="0">
                                  <a:solidFill>
                                    <a:srgbClr val="FF0000"/>
                                  </a:solidFill>
                                  <a:latin typeface="Cambria Math" panose="02040503050406030204" pitchFamily="18" charset="0"/>
                                </a:rPr>
                                <m:t>𝒛</m:t>
                              </m:r>
                            </m:e>
                            <m:sub>
                              <m:r>
                                <a:rPr kumimoji="0" lang="en-US" altLang="ko-KR" i="1">
                                  <a:solidFill>
                                    <a:srgbClr val="FF0000"/>
                                  </a:solidFill>
                                  <a:latin typeface="Cambria Math" panose="02040503050406030204" pitchFamily="18" charset="0"/>
                                </a:rPr>
                                <m:t>2</m:t>
                              </m:r>
                            </m:sub>
                            <m:sup>
                              <m:r>
                                <a:rPr kumimoji="0" lang="ko-KR" altLang="en-US" i="1">
                                  <a:solidFill>
                                    <a:srgbClr val="FF0000"/>
                                  </a:solidFill>
                                  <a:latin typeface="Cambria Math" panose="02040503050406030204" pitchFamily="18" charset="0"/>
                                </a:rPr>
                                <m:t>𝑡</m:t>
                              </m:r>
                            </m:sup>
                          </m:sSubSup>
                        </m:e>
                      </m:d>
                    </m:oMath>
                  </a14:m>
                  <a:r>
                    <a:rPr kumimoji="0" lang="ko-KR" altLang="en-US" dirty="0">
                      <a:solidFill>
                        <a:srgbClr val="FF0000"/>
                      </a:solidFill>
                      <a:ea typeface="맑은 고딕"/>
                    </a:rPr>
                    <a:t> </a:t>
                  </a:r>
                  <a:r>
                    <a:rPr kumimoji="0" lang="en-US" altLang="ko-KR" dirty="0">
                      <a:solidFill>
                        <a:srgbClr val="FF0000"/>
                      </a:solidFill>
                      <a:ea typeface="맑은 고딕"/>
                    </a:rPr>
                    <a:t>is matched</a:t>
                  </a:r>
                  <a:endParaRPr kumimoji="0" lang="ko-KR" altLang="en-US" dirty="0">
                    <a:solidFill>
                      <a:srgbClr val="FF0000"/>
                    </a:solidFill>
                    <a:ea typeface="맑은 고딕"/>
                  </a:endParaRPr>
                </a:p>
              </p:txBody>
            </p:sp>
          </mc:Choice>
          <mc:Fallback xmlns="">
            <p:sp>
              <p:nvSpPr>
                <p:cNvPr id="37" name="직사각형 36"/>
                <p:cNvSpPr>
                  <a:spLocks noRot="1" noChangeAspect="1" noMove="1" noResize="1" noEditPoints="1" noAdjustHandles="1" noChangeArrowheads="1" noChangeShapeType="1" noTextEdit="1"/>
                </p:cNvSpPr>
                <p:nvPr/>
              </p:nvSpPr>
              <p:spPr>
                <a:xfrm>
                  <a:off x="6516216" y="5356460"/>
                  <a:ext cx="2310697" cy="373692"/>
                </a:xfrm>
                <a:prstGeom prst="rect">
                  <a:avLst/>
                </a:prstGeom>
                <a:blipFill>
                  <a:blip r:embed="rId5"/>
                  <a:stretch>
                    <a:fillRect t="-8197" r="-1583"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직사각형 37"/>
                <p:cNvSpPr/>
                <p:nvPr/>
              </p:nvSpPr>
              <p:spPr>
                <a:xfrm>
                  <a:off x="6516216" y="5745470"/>
                  <a:ext cx="2296975" cy="375359"/>
                </a:xfrm>
                <a:prstGeom prst="rect">
                  <a:avLst/>
                </a:prstGeom>
              </p:spPr>
              <p:txBody>
                <a:bodyPr wrap="none">
                  <a:spAutoFit/>
                </a:bodyPr>
                <a:lstStyle/>
                <a:p>
                  <a:pPr latinLnBrk="0"/>
                  <a14:m>
                    <m:oMath xmlns:m="http://schemas.openxmlformats.org/officeDocument/2006/math">
                      <m:d>
                        <m:dPr>
                          <m:ctrlPr>
                            <a:rPr kumimoji="0" lang="ko-KR" altLang="en-US" i="1" smtClean="0">
                              <a:solidFill>
                                <a:srgbClr val="0033CC"/>
                              </a:solidFill>
                              <a:latin typeface="Cambria Math" panose="02040503050406030204" pitchFamily="18" charset="0"/>
                            </a:rPr>
                          </m:ctrlPr>
                        </m:dPr>
                        <m:e>
                          <m:sSubSup>
                            <m:sSubSupPr>
                              <m:ctrlPr>
                                <a:rPr kumimoji="0" lang="ko-KR" altLang="en-US" i="1">
                                  <a:solidFill>
                                    <a:srgbClr val="0033CC"/>
                                  </a:solidFill>
                                  <a:latin typeface="Cambria Math" panose="02040503050406030204" pitchFamily="18" charset="0"/>
                                </a:rPr>
                              </m:ctrlPr>
                            </m:sSubSupPr>
                            <m:e>
                              <m:r>
                                <a:rPr kumimoji="0" lang="en-US" altLang="ko-KR" b="1" i="1" smtClean="0">
                                  <a:solidFill>
                                    <a:srgbClr val="0033CC"/>
                                  </a:solidFill>
                                  <a:latin typeface="Cambria Math" panose="02040503050406030204" pitchFamily="18" charset="0"/>
                                </a:rPr>
                                <m:t>𝒙</m:t>
                              </m:r>
                            </m:e>
                            <m:sub>
                              <m:r>
                                <a:rPr kumimoji="0" lang="en-US" altLang="ko-KR" i="1">
                                  <a:solidFill>
                                    <a:srgbClr val="0033CC"/>
                                  </a:solidFill>
                                  <a:latin typeface="Cambria Math" panose="02040503050406030204" pitchFamily="18" charset="0"/>
                                </a:rPr>
                                <m:t>3</m:t>
                              </m:r>
                            </m:sub>
                            <m:sup>
                              <m:r>
                                <a:rPr kumimoji="0" lang="ko-KR" altLang="en-US" i="1">
                                  <a:solidFill>
                                    <a:srgbClr val="0033CC"/>
                                  </a:solidFill>
                                  <a:latin typeface="Cambria Math" panose="02040503050406030204" pitchFamily="18" charset="0"/>
                                </a:rPr>
                                <m:t>𝑡</m:t>
                              </m:r>
                              <m:r>
                                <a:rPr kumimoji="0" lang="ko-KR" altLang="en-US">
                                  <a:solidFill>
                                    <a:srgbClr val="0033CC"/>
                                  </a:solidFill>
                                  <a:latin typeface="Cambria Math" panose="02040503050406030204" pitchFamily="18" charset="0"/>
                                </a:rPr>
                                <m:t>−1</m:t>
                              </m:r>
                            </m:sup>
                          </m:sSubSup>
                          <m:r>
                            <a:rPr kumimoji="0" lang="ko-KR" altLang="en-US">
                              <a:solidFill>
                                <a:srgbClr val="0033CC"/>
                              </a:solidFill>
                              <a:latin typeface="Cambria Math" panose="02040503050406030204" pitchFamily="18" charset="0"/>
                            </a:rPr>
                            <m:t>,</m:t>
                          </m:r>
                          <m:sSubSup>
                            <m:sSubSupPr>
                              <m:ctrlPr>
                                <a:rPr kumimoji="0" lang="ko-KR" altLang="en-US" i="1">
                                  <a:solidFill>
                                    <a:srgbClr val="0033CC"/>
                                  </a:solidFill>
                                  <a:latin typeface="Cambria Math" panose="02040503050406030204" pitchFamily="18" charset="0"/>
                                </a:rPr>
                              </m:ctrlPr>
                            </m:sSubSupPr>
                            <m:e>
                              <m:r>
                                <a:rPr kumimoji="0" lang="en-US" altLang="ko-KR" b="1" i="1" smtClean="0">
                                  <a:solidFill>
                                    <a:srgbClr val="0033CC"/>
                                  </a:solidFill>
                                  <a:latin typeface="Cambria Math" panose="02040503050406030204" pitchFamily="18" charset="0"/>
                                </a:rPr>
                                <m:t>𝒛</m:t>
                              </m:r>
                            </m:e>
                            <m:sub>
                              <m:r>
                                <a:rPr kumimoji="0" lang="en-US" altLang="ko-KR" i="1">
                                  <a:solidFill>
                                    <a:srgbClr val="0033CC"/>
                                  </a:solidFill>
                                  <a:latin typeface="Cambria Math" panose="02040503050406030204" pitchFamily="18" charset="0"/>
                                </a:rPr>
                                <m:t>4</m:t>
                              </m:r>
                            </m:sub>
                            <m:sup>
                              <m:r>
                                <a:rPr kumimoji="0" lang="ko-KR" altLang="en-US" i="1">
                                  <a:solidFill>
                                    <a:srgbClr val="0033CC"/>
                                  </a:solidFill>
                                  <a:latin typeface="Cambria Math" panose="02040503050406030204" pitchFamily="18" charset="0"/>
                                </a:rPr>
                                <m:t>𝑡</m:t>
                              </m:r>
                            </m:sup>
                          </m:sSubSup>
                        </m:e>
                      </m:d>
                    </m:oMath>
                  </a14:m>
                  <a:r>
                    <a:rPr kumimoji="0" lang="ko-KR" altLang="en-US" dirty="0">
                      <a:solidFill>
                        <a:srgbClr val="0033CC"/>
                      </a:solidFill>
                      <a:ea typeface="맑은 고딕"/>
                    </a:rPr>
                    <a:t> </a:t>
                  </a:r>
                  <a:r>
                    <a:rPr kumimoji="0" lang="en-US" altLang="ko-KR" dirty="0">
                      <a:solidFill>
                        <a:srgbClr val="0033CC"/>
                      </a:solidFill>
                      <a:ea typeface="맑은 고딕"/>
                    </a:rPr>
                    <a:t>is matched</a:t>
                  </a:r>
                  <a:endParaRPr kumimoji="0" lang="ko-KR" altLang="en-US" dirty="0">
                    <a:solidFill>
                      <a:srgbClr val="0033CC"/>
                    </a:solidFill>
                    <a:ea typeface="맑은 고딕"/>
                  </a:endParaRPr>
                </a:p>
              </p:txBody>
            </p:sp>
          </mc:Choice>
          <mc:Fallback xmlns="">
            <p:sp>
              <p:nvSpPr>
                <p:cNvPr id="38" name="직사각형 37"/>
                <p:cNvSpPr>
                  <a:spLocks noRot="1" noChangeAspect="1" noMove="1" noResize="1" noEditPoints="1" noAdjustHandles="1" noChangeArrowheads="1" noChangeShapeType="1" noTextEdit="1"/>
                </p:cNvSpPr>
                <p:nvPr/>
              </p:nvSpPr>
              <p:spPr>
                <a:xfrm>
                  <a:off x="6516216" y="5745470"/>
                  <a:ext cx="2296975" cy="375359"/>
                </a:xfrm>
                <a:prstGeom prst="rect">
                  <a:avLst/>
                </a:prstGeom>
                <a:blipFill>
                  <a:blip r:embed="rId6"/>
                  <a:stretch>
                    <a:fillRect t="-6452" r="-2122" b="-24194"/>
                  </a:stretch>
                </a:blipFill>
              </p:spPr>
              <p:txBody>
                <a:bodyPr/>
                <a:lstStyle/>
                <a:p>
                  <a:r>
                    <a:rPr lang="ko-KR" altLang="en-US">
                      <a:noFill/>
                    </a:rPr>
                    <a:t> </a:t>
                  </a:r>
                </a:p>
              </p:txBody>
            </p:sp>
          </mc:Fallback>
        </mc:AlternateContent>
      </p:grpSp>
      <p:graphicFrame>
        <p:nvGraphicFramePr>
          <p:cNvPr id="51" name="표 50"/>
          <p:cNvGraphicFramePr>
            <a:graphicFrameLocks noGrp="1"/>
          </p:cNvGraphicFramePr>
          <p:nvPr>
            <p:extLst>
              <p:ext uri="{D42A27DB-BD31-4B8C-83A1-F6EECF244321}">
                <p14:modId xmlns:p14="http://schemas.microsoft.com/office/powerpoint/2010/main" val="2026707398"/>
              </p:ext>
            </p:extLst>
          </p:nvPr>
        </p:nvGraphicFramePr>
        <p:xfrm>
          <a:off x="3369922" y="4632650"/>
          <a:ext cx="2437336" cy="1307418"/>
        </p:xfrm>
        <a:graphic>
          <a:graphicData uri="http://schemas.openxmlformats.org/drawingml/2006/table">
            <a:tbl>
              <a:tblPr/>
              <a:tblGrid>
                <a:gridCol w="609334">
                  <a:extLst>
                    <a:ext uri="{9D8B030D-6E8A-4147-A177-3AD203B41FA5}">
                      <a16:colId xmlns:a16="http://schemas.microsoft.com/office/drawing/2014/main" val="3029494413"/>
                    </a:ext>
                  </a:extLst>
                </a:gridCol>
                <a:gridCol w="609334">
                  <a:extLst>
                    <a:ext uri="{9D8B030D-6E8A-4147-A177-3AD203B41FA5}">
                      <a16:colId xmlns:a16="http://schemas.microsoft.com/office/drawing/2014/main" val="604546898"/>
                    </a:ext>
                  </a:extLst>
                </a:gridCol>
                <a:gridCol w="609334">
                  <a:extLst>
                    <a:ext uri="{9D8B030D-6E8A-4147-A177-3AD203B41FA5}">
                      <a16:colId xmlns:a16="http://schemas.microsoft.com/office/drawing/2014/main" val="2266442705"/>
                    </a:ext>
                  </a:extLst>
                </a:gridCol>
                <a:gridCol w="609334">
                  <a:extLst>
                    <a:ext uri="{9D8B030D-6E8A-4147-A177-3AD203B41FA5}">
                      <a16:colId xmlns:a16="http://schemas.microsoft.com/office/drawing/2014/main" val="3149047711"/>
                    </a:ext>
                  </a:extLst>
                </a:gridCol>
              </a:tblGrid>
              <a:tr h="435806">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2.12</a:t>
                      </a:r>
                    </a:p>
                  </a:txBody>
                  <a:tcPr marL="9525" marR="9525" marT="9525" marB="0" anchor="ctr">
                    <a:lnL w="28575" cap="flat" cmpd="sng" algn="ctr">
                      <a:solidFill>
                        <a:schemeClr val="tx2"/>
                      </a:solidFill>
                      <a:prstDash val="solid"/>
                      <a:round/>
                      <a:headEnd type="none" w="med" len="med"/>
                      <a:tailEnd type="none" w="med" len="med"/>
                    </a:lnL>
                    <a:lnR w="12700" cmpd="sng">
                      <a:solidFill>
                        <a:srgbClr val="000000"/>
                      </a:solidFill>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0.43</a:t>
                      </a:r>
                    </a:p>
                  </a:txBody>
                  <a:tcPr marL="9525" marR="9525" marT="9525" marB="0" anchor="ctr">
                    <a:lnL w="12700" cmpd="sng">
                      <a:solidFill>
                        <a:srgbClr val="000000"/>
                      </a:solidFill>
                    </a:lnL>
                    <a:lnR w="12700" cmpd="sng">
                      <a:solidFill>
                        <a:srgbClr val="000000"/>
                      </a:solidFill>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12700" cmpd="sng">
                      <a:solidFill>
                        <a:srgbClr val="000000"/>
                      </a:solidFill>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11483548"/>
                  </a:ext>
                </a:extLst>
              </a:tr>
              <a:tr h="435806">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28575" cap="flat" cmpd="sng" algn="ctr">
                      <a:solidFill>
                        <a:schemeClr val="tx2"/>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0.30</a:t>
                      </a:r>
                    </a:p>
                  </a:txBody>
                  <a:tcPr marL="9525" marR="9525" marT="9525"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28575" cap="flat" cmpd="sng" algn="ctr">
                      <a:solidFill>
                        <a:schemeClr val="tx2"/>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94678683"/>
                  </a:ext>
                </a:extLst>
              </a:tr>
              <a:tr h="435806">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28575" cap="flat" cmpd="sng" algn="ctr">
                      <a:solidFill>
                        <a:schemeClr val="tx2"/>
                      </a:solidFill>
                      <a:prstDash val="solid"/>
                      <a:round/>
                      <a:headEnd type="none" w="med" len="med"/>
                      <a:tailEnd type="none" w="med" len="med"/>
                    </a:lnL>
                    <a:lnR w="12700" cmpd="sng">
                      <a:solidFill>
                        <a:srgbClr val="000000"/>
                      </a:solidFill>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12700" cmpd="sng">
                      <a:solidFill>
                        <a:srgbClr val="000000"/>
                      </a:solidFill>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0.00</a:t>
                      </a:r>
                    </a:p>
                  </a:txBody>
                  <a:tcPr marL="9525" marR="9525" marT="9525" marB="0" anchor="ctr">
                    <a:lnL w="12700" cmpd="sng">
                      <a:solidFill>
                        <a:srgbClr val="000000"/>
                      </a:solidFill>
                    </a:lnL>
                    <a:lnR w="12700" cmpd="sng">
                      <a:solidFill>
                        <a:srgbClr val="000000"/>
                      </a:solidFill>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0.40</a:t>
                      </a:r>
                    </a:p>
                  </a:txBody>
                  <a:tcPr marL="9525" marR="9525" marT="9525" marB="0" anchor="ctr">
                    <a:lnL w="12700" cmpd="sng">
                      <a:solidFill>
                        <a:srgbClr val="000000"/>
                      </a:solidFill>
                    </a:lnL>
                    <a:lnR w="28575" cap="flat" cmpd="sng" algn="ctr">
                      <a:solidFill>
                        <a:schemeClr val="tx2"/>
                      </a:solidFill>
                      <a:prstDash val="solid"/>
                      <a:round/>
                      <a:headEnd type="none" w="med" len="med"/>
                      <a:tailEnd type="none" w="med" len="med"/>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371630"/>
                  </a:ext>
                </a:extLst>
              </a:tr>
            </a:tbl>
          </a:graphicData>
        </a:graphic>
      </p:graphicFrame>
      <p:sp>
        <p:nvSpPr>
          <p:cNvPr id="52" name="직사각형 51"/>
          <p:cNvSpPr/>
          <p:nvPr/>
        </p:nvSpPr>
        <p:spPr>
          <a:xfrm>
            <a:off x="3339215" y="6011989"/>
            <a:ext cx="2468043" cy="369332"/>
          </a:xfrm>
          <a:prstGeom prst="rect">
            <a:avLst/>
          </a:prstGeom>
        </p:spPr>
        <p:txBody>
          <a:bodyPr wrap="square">
            <a:spAutoFit/>
          </a:bodyPr>
          <a:lstStyle/>
          <a:p>
            <a:pPr algn="ctr" latinLnBrk="0"/>
            <a:r>
              <a:rPr kumimoji="0" lang="en-US" altLang="ko-KR" dirty="0">
                <a:solidFill>
                  <a:srgbClr val="000000"/>
                </a:solidFill>
                <a:ea typeface="맑은 고딕"/>
              </a:rPr>
              <a:t>Cost matrix</a:t>
            </a:r>
            <a:endParaRPr kumimoji="0" lang="ko-KR" altLang="en-US" dirty="0">
              <a:solidFill>
                <a:srgbClr val="000000"/>
              </a:solidFill>
              <a:ea typeface="맑은 고딕"/>
            </a:endParaRPr>
          </a:p>
        </p:txBody>
      </p:sp>
      <p:graphicFrame>
        <p:nvGraphicFramePr>
          <p:cNvPr id="54" name="표 53"/>
          <p:cNvGraphicFramePr>
            <a:graphicFrameLocks noGrp="1"/>
          </p:cNvGraphicFramePr>
          <p:nvPr>
            <p:extLst>
              <p:ext uri="{D42A27DB-BD31-4B8C-83A1-F6EECF244321}">
                <p14:modId xmlns:p14="http://schemas.microsoft.com/office/powerpoint/2010/main" val="848307287"/>
              </p:ext>
            </p:extLst>
          </p:nvPr>
        </p:nvGraphicFramePr>
        <p:xfrm>
          <a:off x="6444208" y="4612555"/>
          <a:ext cx="2437336" cy="1307418"/>
        </p:xfrm>
        <a:graphic>
          <a:graphicData uri="http://schemas.openxmlformats.org/drawingml/2006/table">
            <a:tbl>
              <a:tblPr/>
              <a:tblGrid>
                <a:gridCol w="609334">
                  <a:extLst>
                    <a:ext uri="{9D8B030D-6E8A-4147-A177-3AD203B41FA5}">
                      <a16:colId xmlns:a16="http://schemas.microsoft.com/office/drawing/2014/main" val="3029494413"/>
                    </a:ext>
                  </a:extLst>
                </a:gridCol>
                <a:gridCol w="609334">
                  <a:extLst>
                    <a:ext uri="{9D8B030D-6E8A-4147-A177-3AD203B41FA5}">
                      <a16:colId xmlns:a16="http://schemas.microsoft.com/office/drawing/2014/main" val="604546898"/>
                    </a:ext>
                  </a:extLst>
                </a:gridCol>
                <a:gridCol w="609334">
                  <a:extLst>
                    <a:ext uri="{9D8B030D-6E8A-4147-A177-3AD203B41FA5}">
                      <a16:colId xmlns:a16="http://schemas.microsoft.com/office/drawing/2014/main" val="2266442705"/>
                    </a:ext>
                  </a:extLst>
                </a:gridCol>
                <a:gridCol w="609334">
                  <a:extLst>
                    <a:ext uri="{9D8B030D-6E8A-4147-A177-3AD203B41FA5}">
                      <a16:colId xmlns:a16="http://schemas.microsoft.com/office/drawing/2014/main" val="3149047711"/>
                    </a:ext>
                  </a:extLst>
                </a:gridCol>
              </a:tblGrid>
              <a:tr h="435806">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a:t>
                      </a:r>
                    </a:p>
                  </a:txBody>
                  <a:tcPr marL="9525" marR="9525" marT="9525" marB="0" anchor="ctr">
                    <a:lnL w="28575" cap="flat" cmpd="sng" algn="ctr">
                      <a:solidFill>
                        <a:schemeClr val="tx2"/>
                      </a:solidFill>
                      <a:prstDash val="solid"/>
                      <a:round/>
                      <a:headEnd type="none" w="med" len="med"/>
                      <a:tailEnd type="none" w="med" len="med"/>
                    </a:lnL>
                    <a:lnR w="12700" cmpd="sng">
                      <a:solidFill>
                        <a:srgbClr val="000000"/>
                      </a:solidFill>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1</a:t>
                      </a:r>
                    </a:p>
                  </a:txBody>
                  <a:tcPr marL="9525" marR="9525" marT="9525" marB="0" anchor="ctr">
                    <a:lnL w="12700" cmpd="sng">
                      <a:solidFill>
                        <a:srgbClr val="000000"/>
                      </a:solidFill>
                    </a:lnL>
                    <a:lnR w="12700" cmpd="sng">
                      <a:solidFill>
                        <a:srgbClr val="000000"/>
                      </a:solidFill>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a:t>
                      </a:r>
                    </a:p>
                  </a:txBody>
                  <a:tcPr marL="9525" marR="9525" marT="9525" marB="0" anchor="ctr">
                    <a:lnL w="12700" cmpd="sng">
                      <a:solidFill>
                        <a:srgbClr val="000000"/>
                      </a:solidFill>
                    </a:lnL>
                    <a:lnR w="12700" cmpd="sng">
                      <a:solidFill>
                        <a:srgbClr val="000000"/>
                      </a:solidFill>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0</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endParaRPr>
                    </a:p>
                  </a:txBody>
                  <a:tcPr marL="9525" marR="9525" marT="9525" marB="0" anchor="ctr">
                    <a:lnL w="12700" cmpd="sng">
                      <a:solidFill>
                        <a:srgbClr val="000000"/>
                      </a:solidFill>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11483548"/>
                  </a:ext>
                </a:extLst>
              </a:tr>
              <a:tr h="435806">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0</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endParaRPr>
                    </a:p>
                  </a:txBody>
                  <a:tcPr marL="9525" marR="9525" marT="9525" marB="0" anchor="ctr">
                    <a:lnL w="28575" cap="flat" cmpd="sng" algn="ctr">
                      <a:solidFill>
                        <a:schemeClr val="tx2"/>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0</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endParaRPr>
                    </a:p>
                  </a:txBody>
                  <a:tcPr marL="9525" marR="9525" marT="9525"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1</a:t>
                      </a:r>
                    </a:p>
                  </a:txBody>
                  <a:tcPr marL="9525" marR="9525" marT="9525"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0</a:t>
                      </a:r>
                    </a:p>
                  </a:txBody>
                  <a:tcPr marL="9525" marR="9525" marT="9525" marB="0" anchor="ctr">
                    <a:lnL w="12700" cmpd="sng">
                      <a:solidFill>
                        <a:srgbClr val="000000"/>
                      </a:solidFill>
                    </a:lnL>
                    <a:lnR w="28575" cap="flat" cmpd="sng" algn="ctr">
                      <a:solidFill>
                        <a:schemeClr val="tx2"/>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94678683"/>
                  </a:ext>
                </a:extLst>
              </a:tr>
              <a:tr h="435806">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srgbClr val="000000"/>
                          </a:solidFill>
                          <a:effectLst/>
                          <a:uLnTx/>
                          <a:uFillTx/>
                          <a:latin typeface="맑은 고딕" panose="020B0503020000020004" pitchFamily="50" charset="-127"/>
                          <a:ea typeface="맑은 고딕" panose="020B0503020000020004" pitchFamily="50" charset="-127"/>
                          <a:cs typeface="+mn-cs"/>
                        </a:rPr>
                        <a:t>0</a:t>
                      </a:r>
                      <a:endPar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endParaRPr>
                    </a:p>
                  </a:txBody>
                  <a:tcPr marL="9525" marR="9525" marT="9525" marB="0" anchor="ctr">
                    <a:lnL w="28575" cap="flat" cmpd="sng" algn="ctr">
                      <a:solidFill>
                        <a:schemeClr val="tx2"/>
                      </a:solidFill>
                      <a:prstDash val="solid"/>
                      <a:round/>
                      <a:headEnd type="none" w="med" len="med"/>
                      <a:tailEnd type="none" w="med" len="med"/>
                    </a:lnL>
                    <a:lnR w="12700" cmpd="sng">
                      <a:solidFill>
                        <a:srgbClr val="000000"/>
                      </a:solidFill>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marR="0" lvl="0" indent="0" algn="ctr" defTabSz="914400" rtl="0" eaLnBrk="1" fontAlgn="ctr"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0</a:t>
                      </a:r>
                    </a:p>
                  </a:txBody>
                  <a:tcPr marL="9525" marR="9525" marT="9525" marB="0" anchor="ctr">
                    <a:lnL w="12700" cmpd="sng">
                      <a:solidFill>
                        <a:srgbClr val="000000"/>
                      </a:solidFill>
                    </a:lnL>
                    <a:lnR w="12700" cmpd="sng">
                      <a:solidFill>
                        <a:srgbClr val="000000"/>
                      </a:solidFill>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0</a:t>
                      </a:r>
                    </a:p>
                  </a:txBody>
                  <a:tcPr marL="9525" marR="9525" marT="9525" marB="0" anchor="ctr">
                    <a:lnL w="12700" cmpd="sng">
                      <a:solidFill>
                        <a:srgbClr val="000000"/>
                      </a:solidFill>
                    </a:lnL>
                    <a:lnR w="12700" cmpd="sng">
                      <a:solidFill>
                        <a:srgbClr val="000000"/>
                      </a:solidFill>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fontAlgn="ctr"/>
                      <a:r>
                        <a:rPr lang="en-US" altLang="ko-KR" sz="1400" b="0" i="0" u="none" strike="noStrike" dirty="0">
                          <a:solidFill>
                            <a:srgbClr val="000000"/>
                          </a:solidFill>
                          <a:effectLst/>
                          <a:latin typeface="맑은 고딕" panose="020B0503020000020004" pitchFamily="50" charset="-127"/>
                          <a:ea typeface="맑은 고딕" panose="020B0503020000020004" pitchFamily="50" charset="-127"/>
                        </a:rPr>
                        <a:t>1</a:t>
                      </a:r>
                    </a:p>
                  </a:txBody>
                  <a:tcPr marL="9525" marR="9525" marT="9525" marB="0" anchor="ctr">
                    <a:lnL w="12700" cmpd="sng">
                      <a:solidFill>
                        <a:srgbClr val="000000"/>
                      </a:solidFill>
                    </a:lnL>
                    <a:lnR w="28575" cap="flat" cmpd="sng" algn="ctr">
                      <a:solidFill>
                        <a:schemeClr val="tx2"/>
                      </a:solidFill>
                      <a:prstDash val="solid"/>
                      <a:round/>
                      <a:headEnd type="none" w="med" len="med"/>
                      <a:tailEnd type="none" w="med" len="med"/>
                    </a:lnR>
                    <a:lnT w="12700" cmpd="sng">
                      <a:solidFill>
                        <a:srgbClr val="000000"/>
                      </a:solid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7371630"/>
                  </a:ext>
                </a:extLst>
              </a:tr>
            </a:tbl>
          </a:graphicData>
        </a:graphic>
      </p:graphicFrame>
      <p:sp>
        <p:nvSpPr>
          <p:cNvPr id="55" name="직사각형 54"/>
          <p:cNvSpPr/>
          <p:nvPr/>
        </p:nvSpPr>
        <p:spPr>
          <a:xfrm>
            <a:off x="6413501" y="5991894"/>
            <a:ext cx="2468043" cy="369332"/>
          </a:xfrm>
          <a:prstGeom prst="rect">
            <a:avLst/>
          </a:prstGeom>
        </p:spPr>
        <p:txBody>
          <a:bodyPr wrap="square">
            <a:spAutoFit/>
          </a:bodyPr>
          <a:lstStyle/>
          <a:p>
            <a:pPr algn="ctr" latinLnBrk="0"/>
            <a:r>
              <a:rPr kumimoji="0" lang="en-US" altLang="ko-KR" dirty="0">
                <a:solidFill>
                  <a:srgbClr val="000000"/>
                </a:solidFill>
                <a:ea typeface="맑은 고딕"/>
              </a:rPr>
              <a:t>Assignment matrix</a:t>
            </a:r>
            <a:endParaRPr kumimoji="0" lang="ko-KR" altLang="en-US" dirty="0">
              <a:solidFill>
                <a:srgbClr val="000000"/>
              </a:solidFill>
              <a:ea typeface="맑은 고딕"/>
            </a:endParaRPr>
          </a:p>
        </p:txBody>
      </p:sp>
      <p:sp>
        <p:nvSpPr>
          <p:cNvPr id="59" name="타원 58"/>
          <p:cNvSpPr/>
          <p:nvPr/>
        </p:nvSpPr>
        <p:spPr>
          <a:xfrm>
            <a:off x="7685835" y="5052555"/>
            <a:ext cx="560911" cy="449282"/>
          </a:xfrm>
          <a:prstGeom prst="ellipse">
            <a:avLst/>
          </a:prstGeom>
          <a:noFill/>
          <a:ln w="25400" cap="flat" cmpd="sng" algn="ctr">
            <a:solidFill>
              <a:srgbClr val="28E22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a:ea typeface="맑은 고딕"/>
              <a:cs typeface="+mn-cs"/>
            </a:endParaRPr>
          </a:p>
        </p:txBody>
      </p:sp>
      <p:sp>
        <p:nvSpPr>
          <p:cNvPr id="60" name="타원 59"/>
          <p:cNvSpPr/>
          <p:nvPr/>
        </p:nvSpPr>
        <p:spPr>
          <a:xfrm>
            <a:off x="8302492" y="5470582"/>
            <a:ext cx="560911" cy="449282"/>
          </a:xfrm>
          <a:prstGeom prst="ellipse">
            <a:avLst/>
          </a:prstGeom>
          <a:noFill/>
          <a:ln w="25400" cap="flat" cmpd="sng" algn="ctr">
            <a:solidFill>
              <a:srgbClr val="1111E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a:ea typeface="맑은 고딕"/>
              <a:cs typeface="+mn-cs"/>
            </a:endParaRPr>
          </a:p>
        </p:txBody>
      </p:sp>
      <p:sp>
        <p:nvSpPr>
          <p:cNvPr id="61" name="타원 60"/>
          <p:cNvSpPr/>
          <p:nvPr/>
        </p:nvSpPr>
        <p:spPr>
          <a:xfrm>
            <a:off x="7086611" y="4603273"/>
            <a:ext cx="560911" cy="449282"/>
          </a:xfrm>
          <a:prstGeom prst="ellipse">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FFFFFF"/>
              </a:solidFill>
              <a:effectLst/>
              <a:uLnTx/>
              <a:uFillTx/>
              <a:latin typeface="Arial"/>
              <a:ea typeface="맑은 고딕"/>
              <a:cs typeface="+mn-cs"/>
            </a:endParaRPr>
          </a:p>
        </p:txBody>
      </p:sp>
      <p:sp>
        <p:nvSpPr>
          <p:cNvPr id="62" name="오른쪽 화살표 61"/>
          <p:cNvSpPr/>
          <p:nvPr/>
        </p:nvSpPr>
        <p:spPr bwMode="auto">
          <a:xfrm>
            <a:off x="2916662" y="4797833"/>
            <a:ext cx="315017" cy="977052"/>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63" name="오른쪽 화살표 62"/>
          <p:cNvSpPr/>
          <p:nvPr/>
        </p:nvSpPr>
        <p:spPr bwMode="auto">
          <a:xfrm>
            <a:off x="5965498" y="4779979"/>
            <a:ext cx="315017" cy="977052"/>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868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P spid="59" grpId="0" animBg="1"/>
      <p:bldP spid="60" grpId="0" animBg="1"/>
      <p:bldP spid="61"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p:txBody>
              <a:bodyPr/>
              <a:lstStyle/>
              <a:p>
                <a:r>
                  <a:rPr lang="en-US" altLang="ko-KR" dirty="0"/>
                  <a:t>Proposed affinity model</a:t>
                </a:r>
              </a:p>
              <a:p>
                <a:pPr lvl="1"/>
                <a:r>
                  <a:rPr lang="en-US" altLang="ko-KR" dirty="0"/>
                  <a:t>We consider only ‘position-size’ and ‘appearance’ cues</a:t>
                </a:r>
              </a:p>
              <a:p>
                <a:pPr lvl="2"/>
                <a:r>
                  <a:rPr lang="en-US" altLang="ko-KR" dirty="0"/>
                  <a:t>So simple yet efficient </a:t>
                </a:r>
              </a:p>
              <a:p>
                <a:pPr lvl="2"/>
                <a:r>
                  <a:rPr lang="en-US" altLang="ko-KR" dirty="0">
                    <a:sym typeface="Wingdings" panose="05000000000000000000" pitchFamily="2" charset="2"/>
                  </a:rPr>
                  <a:t>To highlight the importance and usefulness of our appearance model</a:t>
                </a:r>
              </a:p>
              <a:p>
                <a:pPr lvl="2"/>
                <a:r>
                  <a:rPr lang="en-US" altLang="ko-KR" dirty="0">
                    <a:sym typeface="Wingdings" panose="05000000000000000000" pitchFamily="2" charset="2"/>
                  </a:rPr>
                  <a:t>More general in various scenario (motion cue is not useful in moving camera scenario)</a:t>
                </a:r>
              </a:p>
              <a:p>
                <a:pPr lvl="2"/>
                <a:endParaRPr lang="en-US" altLang="ko-KR" dirty="0">
                  <a:sym typeface="Wingdings" panose="05000000000000000000" pitchFamily="2" charset="2"/>
                </a:endParaRPr>
              </a:p>
              <a:p>
                <a:pPr marL="457200" lvl="1" indent="0">
                  <a:buNone/>
                </a:pPr>
                <a:endParaRPr lang="en-US" altLang="ko-KR" dirty="0"/>
              </a:p>
              <a:p>
                <a:pPr lvl="2"/>
                <a:endParaRPr lang="en-US" altLang="ko-KR" dirty="0"/>
              </a:p>
              <a:p>
                <a:pPr lvl="1"/>
                <a:r>
                  <a:rPr lang="en-US" altLang="ko-KR" dirty="0"/>
                  <a:t>Position-size affinity</a:t>
                </a:r>
              </a:p>
              <a:p>
                <a:pPr lvl="2"/>
                <a:r>
                  <a:rPr lang="en-US" altLang="ko-KR" dirty="0"/>
                  <a:t>Computed by the bounding boxes overlap (intersection-over-union) between target </a:t>
                </a:r>
                <a14:m>
                  <m:oMath xmlns:m="http://schemas.openxmlformats.org/officeDocument/2006/math">
                    <m:sSubSup>
                      <m:sSubSupPr>
                        <m:ctrlPr>
                          <a:rPr lang="en-US" altLang="ko-KR" i="1" smtClean="0">
                            <a:latin typeface="Cambria Math" panose="02040503050406030204" pitchFamily="18" charset="0"/>
                          </a:rPr>
                        </m:ctrlPr>
                      </m:sSubSupPr>
                      <m:e>
                        <m:r>
                          <a:rPr lang="en-US" altLang="ko-KR" b="1">
                            <a:latin typeface="Cambria Math"/>
                          </a:rPr>
                          <m:t>𝐱</m:t>
                        </m:r>
                      </m:e>
                      <m:sub>
                        <m:r>
                          <a:rPr lang="en-US" altLang="ko-KR" i="1">
                            <a:latin typeface="Cambria Math" panose="02040503050406030204" pitchFamily="18" charset="0"/>
                          </a:rPr>
                          <m:t>𝑖</m:t>
                        </m:r>
                      </m:sub>
                      <m:sup>
                        <m:r>
                          <a:rPr lang="en-US" altLang="ko-KR" i="1">
                            <a:latin typeface="Cambria Math" panose="02040503050406030204" pitchFamily="18" charset="0"/>
                          </a:rPr>
                          <m:t>𝑡</m:t>
                        </m:r>
                        <m:r>
                          <a:rPr lang="en-US" altLang="ko-KR" i="1">
                            <a:latin typeface="Cambria Math" panose="02040503050406030204" pitchFamily="18" charset="0"/>
                          </a:rPr>
                          <m:t>−1</m:t>
                        </m:r>
                      </m:sup>
                    </m:sSubSup>
                  </m:oMath>
                </a14:m>
                <a:r>
                  <a:rPr lang="ko-KR" altLang="en-US" dirty="0"/>
                  <a:t> </a:t>
                </a:r>
                <a:r>
                  <a:rPr lang="en-US" altLang="ko-KR" dirty="0"/>
                  <a:t>and detection </a:t>
                </a:r>
                <a14:m>
                  <m:oMath xmlns:m="http://schemas.openxmlformats.org/officeDocument/2006/math">
                    <m:sSubSup>
                      <m:sSubSupPr>
                        <m:ctrlPr>
                          <a:rPr lang="en-US" altLang="ko-KR" i="1">
                            <a:latin typeface="Cambria Math" panose="02040503050406030204" pitchFamily="18" charset="0"/>
                          </a:rPr>
                        </m:ctrlPr>
                      </m:sSubSupPr>
                      <m:e>
                        <m:r>
                          <a:rPr lang="en-US" altLang="ko-KR" b="1">
                            <a:latin typeface="Cambria Math" panose="02040503050406030204" pitchFamily="18" charset="0"/>
                          </a:rPr>
                          <m:t>𝐳</m:t>
                        </m:r>
                      </m:e>
                      <m:sub>
                        <m:r>
                          <a:rPr lang="en-US" altLang="ko-KR" i="1">
                            <a:latin typeface="Cambria Math" panose="02040503050406030204" pitchFamily="18" charset="0"/>
                          </a:rPr>
                          <m:t>𝑗</m:t>
                        </m:r>
                      </m:sub>
                      <m:sup>
                        <m:r>
                          <a:rPr lang="en-US" altLang="ko-KR" i="1">
                            <a:latin typeface="Cambria Math" panose="02040503050406030204" pitchFamily="18" charset="0"/>
                          </a:rPr>
                          <m:t>𝑡</m:t>
                        </m:r>
                      </m:sup>
                    </m:sSubSup>
                  </m:oMath>
                </a14:m>
                <a:endParaRPr lang="en-US" altLang="ko-KR" dirty="0"/>
              </a:p>
              <a:p>
                <a:pPr marL="914400" lvl="2" indent="0">
                  <a:buNone/>
                </a:pPr>
                <a:endParaRPr lang="en-US" altLang="ko-KR" dirty="0"/>
              </a:p>
              <a:p>
                <a:pPr marL="914400" lvl="2" indent="0">
                  <a:buNone/>
                </a:pPr>
                <a:endParaRPr lang="en-US" altLang="ko-KR" dirty="0"/>
              </a:p>
              <a:p>
                <a:pPr marL="914400" lvl="2" indent="0">
                  <a:buNone/>
                </a:pPr>
                <a:endParaRPr lang="en-US" altLang="ko-KR" sz="1400" dirty="0"/>
              </a:p>
              <a:p>
                <a:pPr lvl="3"/>
                <a14:m>
                  <m:oMath xmlns:m="http://schemas.openxmlformats.org/officeDocument/2006/math">
                    <m:r>
                      <a:rPr lang="en-US" altLang="ko-KR" i="1">
                        <a:solidFill>
                          <a:srgbClr val="000000"/>
                        </a:solidFill>
                        <a:latin typeface="Cambria Math" panose="02040503050406030204" pitchFamily="18" charset="0"/>
                      </a:rPr>
                      <m:t>𝐵</m:t>
                    </m:r>
                    <m:r>
                      <a:rPr lang="en-US" altLang="ko-KR" b="0" i="1" smtClean="0">
                        <a:solidFill>
                          <a:srgbClr val="000000"/>
                        </a:solidFill>
                        <a:latin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rPr>
                      <m:t>)</m:t>
                    </m:r>
                  </m:oMath>
                </a14:m>
                <a:r>
                  <a:rPr lang="ko-KR" altLang="en-US" dirty="0"/>
                  <a:t> </a:t>
                </a:r>
                <a:r>
                  <a:rPr lang="en-US" altLang="ko-KR" dirty="0"/>
                  <a:t>: bounding box</a:t>
                </a:r>
                <a:endParaRPr lang="ko-KR" altLang="en-US"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blipFill>
                <a:blip r:embed="rId2"/>
                <a:stretch>
                  <a:fillRect l="-1097" t="-931" b="-3143"/>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23</a:t>
            </a:fld>
            <a:r>
              <a:rPr lang="en-US" altLang="ko-KR"/>
              <a:t>   </a:t>
            </a:r>
            <a:endParaRPr lang="en-US" altLang="ko-KR" dirty="0"/>
          </a:p>
        </p:txBody>
      </p:sp>
      <p:sp>
        <p:nvSpPr>
          <p:cNvPr id="4" name="제목 3"/>
          <p:cNvSpPr>
            <a:spLocks noGrp="1"/>
          </p:cNvSpPr>
          <p:nvPr>
            <p:ph type="title"/>
          </p:nvPr>
        </p:nvSpPr>
        <p:spPr/>
        <p:txBody>
          <a:bodyPr/>
          <a:lstStyle/>
          <a:p>
            <a:r>
              <a:rPr lang="en-US" altLang="ko-KR" dirty="0"/>
              <a:t>Data Association</a:t>
            </a:r>
            <a:endParaRPr lang="ko-KR" altLang="en-US" dirty="0"/>
          </a:p>
        </p:txBody>
      </p:sp>
      <p:grpSp>
        <p:nvGrpSpPr>
          <p:cNvPr id="17" name="그룹 16"/>
          <p:cNvGrpSpPr/>
          <p:nvPr/>
        </p:nvGrpSpPr>
        <p:grpSpPr>
          <a:xfrm>
            <a:off x="2051720" y="3155429"/>
            <a:ext cx="5929004" cy="900983"/>
            <a:chOff x="2116267" y="3259395"/>
            <a:chExt cx="5929004" cy="900983"/>
          </a:xfrm>
        </p:grpSpPr>
        <p:sp>
          <p:nvSpPr>
            <p:cNvPr id="5" name="직사각형 4"/>
            <p:cNvSpPr/>
            <p:nvPr/>
          </p:nvSpPr>
          <p:spPr>
            <a:xfrm>
              <a:off x="2339752" y="3791046"/>
              <a:ext cx="2756212" cy="369332"/>
            </a:xfrm>
            <a:prstGeom prst="rect">
              <a:avLst/>
            </a:prstGeom>
          </p:spPr>
          <p:txBody>
            <a:bodyPr wrap="square">
              <a:spAutoFit/>
            </a:bodyPr>
            <a:lstStyle/>
            <a:p>
              <a:pPr algn="ctr"/>
              <a:r>
                <a:rPr lang="en-US" altLang="ko-KR" dirty="0">
                  <a:solidFill>
                    <a:srgbClr val="C00000"/>
                  </a:solidFill>
                </a:rPr>
                <a:t>Position-size affinity term</a:t>
              </a:r>
              <a:endParaRPr lang="ko-KR" altLang="en-US" dirty="0">
                <a:solidFill>
                  <a:srgbClr val="C00000"/>
                </a:solidFill>
              </a:endParaRPr>
            </a:p>
          </p:txBody>
        </p:sp>
        <p:sp>
          <p:nvSpPr>
            <p:cNvPr id="6" name="직사각형 5"/>
            <p:cNvSpPr/>
            <p:nvPr/>
          </p:nvSpPr>
          <p:spPr>
            <a:xfrm>
              <a:off x="5364088" y="3791046"/>
              <a:ext cx="2681183" cy="369332"/>
            </a:xfrm>
            <a:prstGeom prst="rect">
              <a:avLst/>
            </a:prstGeom>
          </p:spPr>
          <p:txBody>
            <a:bodyPr wrap="none">
              <a:spAutoFit/>
            </a:bodyPr>
            <a:lstStyle/>
            <a:p>
              <a:pPr algn="ctr"/>
              <a:r>
                <a:rPr lang="en-US" altLang="ko-KR" dirty="0">
                  <a:solidFill>
                    <a:srgbClr val="C00000"/>
                  </a:solidFill>
                </a:rPr>
                <a:t>Appearance affinity term</a:t>
              </a:r>
              <a:endParaRPr lang="ko-KR" altLang="en-US" dirty="0">
                <a:solidFill>
                  <a:srgbClr val="C00000"/>
                </a:solidFill>
              </a:endParaRPr>
            </a:p>
          </p:txBody>
        </p:sp>
        <p:cxnSp>
          <p:nvCxnSpPr>
            <p:cNvPr id="8" name="직선 화살표 연결선 7"/>
            <p:cNvCxnSpPr/>
            <p:nvPr/>
          </p:nvCxnSpPr>
          <p:spPr bwMode="auto">
            <a:xfrm flipH="1">
              <a:off x="3563888" y="3717032"/>
              <a:ext cx="360040" cy="144016"/>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cxnSp>
          <p:nvCxnSpPr>
            <p:cNvPr id="9" name="직선 화살표 연결선 8"/>
            <p:cNvCxnSpPr/>
            <p:nvPr/>
          </p:nvCxnSpPr>
          <p:spPr bwMode="auto">
            <a:xfrm>
              <a:off x="5199702" y="3717032"/>
              <a:ext cx="472326" cy="144016"/>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직사각형 15"/>
                <p:cNvSpPr/>
                <p:nvPr/>
              </p:nvSpPr>
              <p:spPr>
                <a:xfrm>
                  <a:off x="2116267" y="3259395"/>
                  <a:ext cx="4572000" cy="45807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kumimoji="0" lang="ko-KR" altLang="en-US" sz="2000" i="1" kern="0" smtClean="0">
                            <a:solidFill>
                              <a:srgbClr val="000000"/>
                            </a:solidFill>
                            <a:latin typeface="Cambria Math" panose="02040503050406030204" pitchFamily="18" charset="0"/>
                            <a:ea typeface="+mn-ea"/>
                          </a:rPr>
                          <m:t>𝜌</m:t>
                        </m:r>
                        <m:d>
                          <m:dPr>
                            <m:ctrlPr>
                              <a:rPr kumimoji="0" lang="en-US" altLang="ko-KR" sz="2000" i="1" kern="0">
                                <a:solidFill>
                                  <a:srgbClr val="000000"/>
                                </a:solidFill>
                                <a:latin typeface="Cambria Math" panose="02040503050406030204" pitchFamily="18" charset="0"/>
                                <a:ea typeface="+mn-ea"/>
                              </a:rPr>
                            </m:ctrlPr>
                          </m:dPr>
                          <m:e>
                            <m:sSubSup>
                              <m:sSubSupPr>
                                <m:ctrlPr>
                                  <a:rPr kumimoji="0" lang="en-US" altLang="ko-KR" sz="2000" i="1" kern="0">
                                    <a:solidFill>
                                      <a:srgbClr val="000000"/>
                                    </a:solidFill>
                                    <a:latin typeface="Cambria Math" panose="02040503050406030204" pitchFamily="18" charset="0"/>
                                    <a:ea typeface="+mn-ea"/>
                                  </a:rPr>
                                </m:ctrlPr>
                              </m:sSubSupPr>
                              <m:e>
                                <m:r>
                                  <a:rPr kumimoji="0" lang="en-US" altLang="ko-KR" sz="2000" b="1" kern="0">
                                    <a:solidFill>
                                      <a:srgbClr val="000000"/>
                                    </a:solidFill>
                                    <a:latin typeface="Cambria Math"/>
                                    <a:ea typeface="+mn-ea"/>
                                  </a:rPr>
                                  <m:t>𝐱</m:t>
                                </m:r>
                              </m:e>
                              <m:sub>
                                <m:r>
                                  <a:rPr kumimoji="0" lang="en-US" altLang="ko-KR" sz="2000" i="1" kern="0">
                                    <a:solidFill>
                                      <a:srgbClr val="000000"/>
                                    </a:solidFill>
                                    <a:latin typeface="Cambria Math" panose="02040503050406030204" pitchFamily="18" charset="0"/>
                                    <a:ea typeface="+mn-ea"/>
                                  </a:rPr>
                                  <m:t>𝑖</m:t>
                                </m:r>
                              </m:sub>
                              <m:sup>
                                <m:r>
                                  <a:rPr kumimoji="0" lang="en-US" altLang="ko-KR" sz="2000" i="1" kern="0">
                                    <a:solidFill>
                                      <a:srgbClr val="000000"/>
                                    </a:solidFill>
                                    <a:latin typeface="Cambria Math" panose="02040503050406030204" pitchFamily="18" charset="0"/>
                                    <a:ea typeface="+mn-ea"/>
                                  </a:rPr>
                                  <m:t>𝑡</m:t>
                                </m:r>
                                <m:r>
                                  <a:rPr kumimoji="0" lang="en-US" altLang="ko-KR" sz="2000" i="1" kern="0">
                                    <a:solidFill>
                                      <a:srgbClr val="000000"/>
                                    </a:solidFill>
                                    <a:latin typeface="Cambria Math" panose="02040503050406030204" pitchFamily="18" charset="0"/>
                                    <a:ea typeface="+mn-ea"/>
                                  </a:rPr>
                                  <m:t>−1</m:t>
                                </m:r>
                              </m:sup>
                            </m:sSubSup>
                            <m:r>
                              <a:rPr kumimoji="0" lang="en-US" altLang="ko-KR" sz="2000" i="1" kern="0">
                                <a:solidFill>
                                  <a:srgbClr val="000000"/>
                                </a:solidFill>
                                <a:latin typeface="Cambria Math" panose="02040503050406030204" pitchFamily="18" charset="0"/>
                                <a:ea typeface="+mn-ea"/>
                              </a:rPr>
                              <m:t>,</m:t>
                            </m:r>
                            <m:sSubSup>
                              <m:sSubSupPr>
                                <m:ctrlPr>
                                  <a:rPr kumimoji="0" lang="en-US" altLang="ko-KR" sz="2000" i="1" kern="0">
                                    <a:solidFill>
                                      <a:srgbClr val="000000"/>
                                    </a:solidFill>
                                    <a:latin typeface="Cambria Math" panose="02040503050406030204" pitchFamily="18" charset="0"/>
                                    <a:ea typeface="+mn-ea"/>
                                  </a:rPr>
                                </m:ctrlPr>
                              </m:sSubSupPr>
                              <m:e>
                                <m:r>
                                  <a:rPr kumimoji="0" lang="en-US" altLang="ko-KR" sz="2000" b="1" kern="0">
                                    <a:solidFill>
                                      <a:srgbClr val="000000"/>
                                    </a:solidFill>
                                    <a:latin typeface="Cambria Math" panose="02040503050406030204" pitchFamily="18" charset="0"/>
                                    <a:ea typeface="+mn-ea"/>
                                  </a:rPr>
                                  <m:t>𝐳</m:t>
                                </m:r>
                              </m:e>
                              <m:sub>
                                <m:r>
                                  <a:rPr kumimoji="0" lang="en-US" altLang="ko-KR" sz="2000" i="1" kern="0">
                                    <a:solidFill>
                                      <a:srgbClr val="000000"/>
                                    </a:solidFill>
                                    <a:latin typeface="Cambria Math" panose="02040503050406030204" pitchFamily="18" charset="0"/>
                                    <a:ea typeface="+mn-ea"/>
                                  </a:rPr>
                                  <m:t>𝑗</m:t>
                                </m:r>
                              </m:sub>
                              <m:sup>
                                <m:r>
                                  <a:rPr kumimoji="0" lang="en-US" altLang="ko-KR" sz="2000" i="1" kern="0">
                                    <a:solidFill>
                                      <a:srgbClr val="000000"/>
                                    </a:solidFill>
                                    <a:latin typeface="Cambria Math" panose="02040503050406030204" pitchFamily="18" charset="0"/>
                                    <a:ea typeface="+mn-ea"/>
                                  </a:rPr>
                                  <m:t>𝑡</m:t>
                                </m:r>
                              </m:sup>
                            </m:sSubSup>
                          </m:e>
                        </m:d>
                        <m:r>
                          <a:rPr kumimoji="0" lang="en-US" altLang="ko-KR" sz="2000" i="1" kern="0">
                            <a:solidFill>
                              <a:srgbClr val="000000"/>
                            </a:solidFill>
                            <a:latin typeface="Cambria Math" panose="02040503050406030204" pitchFamily="18" charset="0"/>
                            <a:ea typeface="+mn-ea"/>
                          </a:rPr>
                          <m:t>=</m:t>
                        </m:r>
                        <m:sSub>
                          <m:sSubPr>
                            <m:ctrlPr>
                              <a:rPr kumimoji="0" lang="en-US" altLang="ko-KR" sz="2000" i="1" kern="0">
                                <a:solidFill>
                                  <a:srgbClr val="000000"/>
                                </a:solidFill>
                                <a:latin typeface="Cambria Math" panose="02040503050406030204" pitchFamily="18" charset="0"/>
                                <a:ea typeface="+mn-ea"/>
                              </a:rPr>
                            </m:ctrlPr>
                          </m:sSubPr>
                          <m:e>
                            <m:r>
                              <a:rPr kumimoji="0" lang="ko-KR" altLang="en-US" sz="2000" i="1" kern="0">
                                <a:solidFill>
                                  <a:srgbClr val="000000"/>
                                </a:solidFill>
                                <a:latin typeface="Cambria Math" panose="02040503050406030204" pitchFamily="18" charset="0"/>
                                <a:ea typeface="+mn-ea"/>
                              </a:rPr>
                              <m:t>𝜌</m:t>
                            </m:r>
                          </m:e>
                          <m:sub>
                            <m:r>
                              <a:rPr kumimoji="0" lang="en-US" altLang="ko-KR" sz="2000" b="0" i="1" kern="0" smtClean="0">
                                <a:solidFill>
                                  <a:srgbClr val="000000"/>
                                </a:solidFill>
                                <a:latin typeface="Cambria Math" panose="02040503050406030204" pitchFamily="18" charset="0"/>
                                <a:ea typeface="+mn-ea"/>
                              </a:rPr>
                              <m:t>𝑃𝑆</m:t>
                            </m:r>
                          </m:sub>
                        </m:sSub>
                        <m:d>
                          <m:dPr>
                            <m:ctrlPr>
                              <a:rPr kumimoji="0" lang="en-US" altLang="ko-KR" sz="2000" i="1" kern="0">
                                <a:solidFill>
                                  <a:srgbClr val="000000"/>
                                </a:solidFill>
                                <a:latin typeface="Cambria Math" panose="02040503050406030204" pitchFamily="18" charset="0"/>
                                <a:ea typeface="+mn-ea"/>
                              </a:rPr>
                            </m:ctrlPr>
                          </m:dPr>
                          <m:e>
                            <m:sSubSup>
                              <m:sSubSupPr>
                                <m:ctrlPr>
                                  <a:rPr kumimoji="0" lang="en-US" altLang="ko-KR" sz="2000" i="1" kern="0">
                                    <a:solidFill>
                                      <a:srgbClr val="000000"/>
                                    </a:solidFill>
                                    <a:latin typeface="Cambria Math" panose="02040503050406030204" pitchFamily="18" charset="0"/>
                                    <a:ea typeface="+mn-ea"/>
                                  </a:rPr>
                                </m:ctrlPr>
                              </m:sSubSupPr>
                              <m:e>
                                <m:r>
                                  <a:rPr kumimoji="0" lang="en-US" altLang="ko-KR" sz="2000" b="1" kern="0">
                                    <a:solidFill>
                                      <a:srgbClr val="000000"/>
                                    </a:solidFill>
                                    <a:latin typeface="Cambria Math"/>
                                    <a:ea typeface="+mn-ea"/>
                                  </a:rPr>
                                  <m:t>𝐱</m:t>
                                </m:r>
                              </m:e>
                              <m:sub>
                                <m:r>
                                  <a:rPr kumimoji="0" lang="en-US" altLang="ko-KR" sz="2000" i="1" kern="0">
                                    <a:solidFill>
                                      <a:srgbClr val="000000"/>
                                    </a:solidFill>
                                    <a:latin typeface="Cambria Math" panose="02040503050406030204" pitchFamily="18" charset="0"/>
                                    <a:ea typeface="+mn-ea"/>
                                  </a:rPr>
                                  <m:t>𝑖</m:t>
                                </m:r>
                              </m:sub>
                              <m:sup>
                                <m:r>
                                  <a:rPr kumimoji="0" lang="en-US" altLang="ko-KR" sz="2000" i="1" kern="0">
                                    <a:solidFill>
                                      <a:srgbClr val="000000"/>
                                    </a:solidFill>
                                    <a:latin typeface="Cambria Math" panose="02040503050406030204" pitchFamily="18" charset="0"/>
                                    <a:ea typeface="+mn-ea"/>
                                  </a:rPr>
                                  <m:t>𝑡</m:t>
                                </m:r>
                                <m:r>
                                  <a:rPr kumimoji="0" lang="en-US" altLang="ko-KR" sz="2000" i="1" kern="0">
                                    <a:solidFill>
                                      <a:srgbClr val="000000"/>
                                    </a:solidFill>
                                    <a:latin typeface="Cambria Math" panose="02040503050406030204" pitchFamily="18" charset="0"/>
                                    <a:ea typeface="+mn-ea"/>
                                  </a:rPr>
                                  <m:t>−1</m:t>
                                </m:r>
                              </m:sup>
                            </m:sSubSup>
                            <m:r>
                              <a:rPr kumimoji="0" lang="en-US" altLang="ko-KR" sz="2000" i="1" kern="0">
                                <a:solidFill>
                                  <a:srgbClr val="000000"/>
                                </a:solidFill>
                                <a:latin typeface="Cambria Math" panose="02040503050406030204" pitchFamily="18" charset="0"/>
                                <a:ea typeface="+mn-ea"/>
                              </a:rPr>
                              <m:t>,</m:t>
                            </m:r>
                            <m:sSubSup>
                              <m:sSubSupPr>
                                <m:ctrlPr>
                                  <a:rPr kumimoji="0" lang="en-US" altLang="ko-KR" sz="2000" i="1" kern="0">
                                    <a:solidFill>
                                      <a:srgbClr val="000000"/>
                                    </a:solidFill>
                                    <a:latin typeface="Cambria Math" panose="02040503050406030204" pitchFamily="18" charset="0"/>
                                    <a:ea typeface="+mn-ea"/>
                                  </a:rPr>
                                </m:ctrlPr>
                              </m:sSubSupPr>
                              <m:e>
                                <m:r>
                                  <a:rPr kumimoji="0" lang="en-US" altLang="ko-KR" sz="2000" b="1" kern="0">
                                    <a:solidFill>
                                      <a:srgbClr val="000000"/>
                                    </a:solidFill>
                                    <a:latin typeface="Cambria Math" panose="02040503050406030204" pitchFamily="18" charset="0"/>
                                    <a:ea typeface="+mn-ea"/>
                                  </a:rPr>
                                  <m:t>𝐳</m:t>
                                </m:r>
                              </m:e>
                              <m:sub>
                                <m:r>
                                  <a:rPr kumimoji="0" lang="en-US" altLang="ko-KR" sz="2000" i="1" kern="0">
                                    <a:solidFill>
                                      <a:srgbClr val="000000"/>
                                    </a:solidFill>
                                    <a:latin typeface="Cambria Math" panose="02040503050406030204" pitchFamily="18" charset="0"/>
                                    <a:ea typeface="+mn-ea"/>
                                  </a:rPr>
                                  <m:t>𝑗</m:t>
                                </m:r>
                              </m:sub>
                              <m:sup>
                                <m:r>
                                  <a:rPr kumimoji="0" lang="en-US" altLang="ko-KR" sz="2000" i="1" kern="0">
                                    <a:solidFill>
                                      <a:srgbClr val="000000"/>
                                    </a:solidFill>
                                    <a:latin typeface="Cambria Math" panose="02040503050406030204" pitchFamily="18" charset="0"/>
                                    <a:ea typeface="+mn-ea"/>
                                  </a:rPr>
                                  <m:t>𝑡</m:t>
                                </m:r>
                              </m:sup>
                            </m:sSubSup>
                          </m:e>
                        </m:d>
                        <m:sSub>
                          <m:sSubPr>
                            <m:ctrlPr>
                              <a:rPr kumimoji="0" lang="en-US" altLang="ko-KR" sz="2000" i="1" kern="0">
                                <a:solidFill>
                                  <a:srgbClr val="000000"/>
                                </a:solidFill>
                                <a:latin typeface="Cambria Math" panose="02040503050406030204" pitchFamily="18" charset="0"/>
                                <a:ea typeface="+mn-ea"/>
                              </a:rPr>
                            </m:ctrlPr>
                          </m:sSubPr>
                          <m:e>
                            <m:r>
                              <a:rPr kumimoji="0" lang="ko-KR" altLang="en-US" sz="2000" i="1" kern="0">
                                <a:solidFill>
                                  <a:srgbClr val="000000"/>
                                </a:solidFill>
                                <a:latin typeface="Cambria Math" panose="02040503050406030204" pitchFamily="18" charset="0"/>
                                <a:ea typeface="+mn-ea"/>
                              </a:rPr>
                              <m:t>𝜌</m:t>
                            </m:r>
                          </m:e>
                          <m:sub>
                            <m:r>
                              <a:rPr kumimoji="0" lang="en-US" altLang="ko-KR" sz="2000" i="1" kern="0">
                                <a:solidFill>
                                  <a:srgbClr val="000000"/>
                                </a:solidFill>
                                <a:latin typeface="Cambria Math" panose="02040503050406030204" pitchFamily="18" charset="0"/>
                                <a:ea typeface="+mn-ea"/>
                              </a:rPr>
                              <m:t>𝐴</m:t>
                            </m:r>
                          </m:sub>
                        </m:sSub>
                        <m:d>
                          <m:dPr>
                            <m:ctrlPr>
                              <a:rPr kumimoji="0" lang="en-US" altLang="ko-KR" sz="2000" i="1" kern="0">
                                <a:solidFill>
                                  <a:srgbClr val="000000"/>
                                </a:solidFill>
                                <a:latin typeface="Cambria Math" panose="02040503050406030204" pitchFamily="18" charset="0"/>
                                <a:ea typeface="+mn-ea"/>
                              </a:rPr>
                            </m:ctrlPr>
                          </m:dPr>
                          <m:e>
                            <m:sSubSup>
                              <m:sSubSupPr>
                                <m:ctrlPr>
                                  <a:rPr kumimoji="0" lang="en-US" altLang="ko-KR" sz="2000" i="1" kern="0">
                                    <a:solidFill>
                                      <a:srgbClr val="000000"/>
                                    </a:solidFill>
                                    <a:latin typeface="Cambria Math" panose="02040503050406030204" pitchFamily="18" charset="0"/>
                                    <a:ea typeface="+mn-ea"/>
                                  </a:rPr>
                                </m:ctrlPr>
                              </m:sSubSupPr>
                              <m:e>
                                <m:r>
                                  <a:rPr kumimoji="0" lang="en-US" altLang="ko-KR" sz="2000" b="1" kern="0">
                                    <a:solidFill>
                                      <a:srgbClr val="000000"/>
                                    </a:solidFill>
                                    <a:latin typeface="Cambria Math"/>
                                    <a:ea typeface="+mn-ea"/>
                                  </a:rPr>
                                  <m:t>𝐱</m:t>
                                </m:r>
                              </m:e>
                              <m:sub>
                                <m:r>
                                  <a:rPr kumimoji="0" lang="en-US" altLang="ko-KR" sz="2000" i="1" kern="0">
                                    <a:solidFill>
                                      <a:srgbClr val="000000"/>
                                    </a:solidFill>
                                    <a:latin typeface="Cambria Math" panose="02040503050406030204" pitchFamily="18" charset="0"/>
                                    <a:ea typeface="+mn-ea"/>
                                  </a:rPr>
                                  <m:t>𝑖</m:t>
                                </m:r>
                              </m:sub>
                              <m:sup>
                                <m:r>
                                  <a:rPr kumimoji="0" lang="en-US" altLang="ko-KR" sz="2000" i="1" kern="0">
                                    <a:solidFill>
                                      <a:srgbClr val="000000"/>
                                    </a:solidFill>
                                    <a:latin typeface="Cambria Math" panose="02040503050406030204" pitchFamily="18" charset="0"/>
                                    <a:ea typeface="+mn-ea"/>
                                  </a:rPr>
                                  <m:t>𝑡</m:t>
                                </m:r>
                                <m:r>
                                  <a:rPr kumimoji="0" lang="en-US" altLang="ko-KR" sz="2000" i="1" kern="0">
                                    <a:solidFill>
                                      <a:srgbClr val="000000"/>
                                    </a:solidFill>
                                    <a:latin typeface="Cambria Math" panose="02040503050406030204" pitchFamily="18" charset="0"/>
                                    <a:ea typeface="+mn-ea"/>
                                  </a:rPr>
                                  <m:t>−1</m:t>
                                </m:r>
                              </m:sup>
                            </m:sSubSup>
                            <m:r>
                              <a:rPr kumimoji="0" lang="en-US" altLang="ko-KR" sz="2000" i="1" kern="0">
                                <a:solidFill>
                                  <a:srgbClr val="000000"/>
                                </a:solidFill>
                                <a:latin typeface="Cambria Math" panose="02040503050406030204" pitchFamily="18" charset="0"/>
                                <a:ea typeface="+mn-ea"/>
                              </a:rPr>
                              <m:t>,</m:t>
                            </m:r>
                            <m:sSubSup>
                              <m:sSubSupPr>
                                <m:ctrlPr>
                                  <a:rPr kumimoji="0" lang="en-US" altLang="ko-KR" sz="2000" i="1" kern="0">
                                    <a:solidFill>
                                      <a:srgbClr val="000000"/>
                                    </a:solidFill>
                                    <a:latin typeface="Cambria Math" panose="02040503050406030204" pitchFamily="18" charset="0"/>
                                    <a:ea typeface="+mn-ea"/>
                                  </a:rPr>
                                </m:ctrlPr>
                              </m:sSubSupPr>
                              <m:e>
                                <m:r>
                                  <a:rPr kumimoji="0" lang="en-US" altLang="ko-KR" sz="2000" b="1" kern="0">
                                    <a:solidFill>
                                      <a:srgbClr val="000000"/>
                                    </a:solidFill>
                                    <a:latin typeface="Cambria Math" panose="02040503050406030204" pitchFamily="18" charset="0"/>
                                    <a:ea typeface="+mn-ea"/>
                                  </a:rPr>
                                  <m:t>𝐳</m:t>
                                </m:r>
                              </m:e>
                              <m:sub>
                                <m:r>
                                  <a:rPr kumimoji="0" lang="en-US" altLang="ko-KR" sz="2000" i="1" kern="0">
                                    <a:solidFill>
                                      <a:srgbClr val="000000"/>
                                    </a:solidFill>
                                    <a:latin typeface="Cambria Math" panose="02040503050406030204" pitchFamily="18" charset="0"/>
                                    <a:ea typeface="+mn-ea"/>
                                  </a:rPr>
                                  <m:t>𝑗</m:t>
                                </m:r>
                              </m:sub>
                              <m:sup>
                                <m:r>
                                  <a:rPr kumimoji="0" lang="en-US" altLang="ko-KR" sz="2000" i="1" kern="0">
                                    <a:solidFill>
                                      <a:srgbClr val="000000"/>
                                    </a:solidFill>
                                    <a:latin typeface="Cambria Math" panose="02040503050406030204" pitchFamily="18" charset="0"/>
                                    <a:ea typeface="+mn-ea"/>
                                  </a:rPr>
                                  <m:t>𝑡</m:t>
                                </m:r>
                              </m:sup>
                            </m:sSubSup>
                          </m:e>
                        </m:d>
                      </m:oMath>
                    </m:oMathPara>
                  </a14:m>
                  <a:endParaRPr lang="ko-KR" altLang="en-US" sz="1600" dirty="0"/>
                </a:p>
              </p:txBody>
            </p:sp>
          </mc:Choice>
          <mc:Fallback xmlns="">
            <p:sp>
              <p:nvSpPr>
                <p:cNvPr id="16" name="직사각형 15"/>
                <p:cNvSpPr>
                  <a:spLocks noRot="1" noChangeAspect="1" noMove="1" noResize="1" noEditPoints="1" noAdjustHandles="1" noChangeArrowheads="1" noChangeShapeType="1" noTextEdit="1"/>
                </p:cNvSpPr>
                <p:nvPr/>
              </p:nvSpPr>
              <p:spPr>
                <a:xfrm>
                  <a:off x="2116267" y="3259395"/>
                  <a:ext cx="4572000" cy="458074"/>
                </a:xfrm>
                <a:prstGeom prst="rect">
                  <a:avLst/>
                </a:prstGeom>
                <a:blipFill>
                  <a:blip r:embed="rId3"/>
                  <a:stretch>
                    <a:fillRect b="-8000"/>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8" name="직사각형 17"/>
              <p:cNvSpPr/>
              <p:nvPr/>
            </p:nvSpPr>
            <p:spPr>
              <a:xfrm>
                <a:off x="2210328" y="5166235"/>
                <a:ext cx="3464666" cy="781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solidFill>
                                <a:srgbClr val="000000"/>
                              </a:solidFill>
                              <a:latin typeface="Cambria Math" panose="02040503050406030204" pitchFamily="18" charset="0"/>
                            </a:rPr>
                          </m:ctrlPr>
                        </m:sSubPr>
                        <m:e>
                          <m:r>
                            <a:rPr lang="ko-KR" altLang="en-US" i="1">
                              <a:solidFill>
                                <a:srgbClr val="000000"/>
                              </a:solidFill>
                              <a:latin typeface="Cambria Math" panose="02040503050406030204" pitchFamily="18" charset="0"/>
                            </a:rPr>
                            <m:t>𝜌</m:t>
                          </m:r>
                        </m:e>
                        <m:sub>
                          <m:r>
                            <a:rPr kumimoji="0" lang="en-US" altLang="ko-KR" i="1" kern="0">
                              <a:solidFill>
                                <a:srgbClr val="000000"/>
                              </a:solidFill>
                              <a:latin typeface="Cambria Math" panose="02040503050406030204" pitchFamily="18" charset="0"/>
                            </a:rPr>
                            <m:t>𝑃𝑆</m:t>
                          </m:r>
                        </m:sub>
                      </m:sSub>
                      <m:d>
                        <m:dPr>
                          <m:ctrlPr>
                            <a:rPr lang="en-US" altLang="ko-KR" i="1">
                              <a:solidFill>
                                <a:srgbClr val="000000"/>
                              </a:solidFill>
                              <a:latin typeface="Cambria Math" panose="02040503050406030204" pitchFamily="18" charset="0"/>
                            </a:rPr>
                          </m:ctrlPr>
                        </m:dPr>
                        <m:e>
                          <m:sSubSup>
                            <m:sSubSupPr>
                              <m:ctrlPr>
                                <a:rPr lang="en-US" altLang="ko-KR" i="1">
                                  <a:solidFill>
                                    <a:srgbClr val="000000"/>
                                  </a:solidFill>
                                  <a:latin typeface="Cambria Math" panose="02040503050406030204" pitchFamily="18" charset="0"/>
                                </a:rPr>
                              </m:ctrlPr>
                            </m:sSubSupPr>
                            <m:e>
                              <m:r>
                                <a:rPr lang="en-US" altLang="ko-KR" b="1">
                                  <a:solidFill>
                                    <a:srgbClr val="000000"/>
                                  </a:solidFill>
                                  <a:latin typeface="Cambria Math"/>
                                </a:rPr>
                                <m:t>𝐱</m:t>
                              </m:r>
                            </m:e>
                            <m:sub>
                              <m:r>
                                <a:rPr lang="en-US" altLang="ko-KR" i="1">
                                  <a:solidFill>
                                    <a:srgbClr val="000000"/>
                                  </a:solidFill>
                                  <a:latin typeface="Cambria Math" panose="02040503050406030204" pitchFamily="18" charset="0"/>
                                </a:rPr>
                                <m:t>𝑖</m:t>
                              </m:r>
                            </m:sub>
                            <m:sup>
                              <m:r>
                                <a:rPr lang="en-US" altLang="ko-KR" i="1">
                                  <a:solidFill>
                                    <a:srgbClr val="000000"/>
                                  </a:solidFill>
                                  <a:latin typeface="Cambria Math" panose="02040503050406030204" pitchFamily="18" charset="0"/>
                                </a:rPr>
                                <m:t>𝑡</m:t>
                              </m:r>
                              <m:r>
                                <a:rPr lang="en-US" altLang="ko-KR" i="1">
                                  <a:solidFill>
                                    <a:srgbClr val="000000"/>
                                  </a:solidFill>
                                  <a:latin typeface="Cambria Math" panose="02040503050406030204" pitchFamily="18" charset="0"/>
                                </a:rPr>
                                <m:t>−1</m:t>
                              </m:r>
                            </m:sup>
                          </m:sSubSup>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b="1">
                                  <a:solidFill>
                                    <a:srgbClr val="000000"/>
                                  </a:solidFill>
                                  <a:latin typeface="Cambria Math" panose="02040503050406030204" pitchFamily="18" charset="0"/>
                                </a:rPr>
                                <m:t>𝐳</m:t>
                              </m:r>
                            </m:e>
                            <m:sub>
                              <m:r>
                                <a:rPr lang="en-US" altLang="ko-KR" i="1">
                                  <a:solidFill>
                                    <a:srgbClr val="000000"/>
                                  </a:solidFill>
                                  <a:latin typeface="Cambria Math" panose="02040503050406030204" pitchFamily="18" charset="0"/>
                                </a:rPr>
                                <m:t>𝑗</m:t>
                              </m:r>
                            </m:sub>
                            <m:sup>
                              <m:r>
                                <a:rPr lang="en-US" altLang="ko-KR" i="1">
                                  <a:solidFill>
                                    <a:srgbClr val="000000"/>
                                  </a:solidFill>
                                  <a:latin typeface="Cambria Math" panose="02040503050406030204" pitchFamily="18" charset="0"/>
                                </a:rPr>
                                <m:t>𝑡</m:t>
                              </m:r>
                            </m:sup>
                          </m:sSubSup>
                        </m:e>
                      </m:d>
                      <m:r>
                        <a:rPr lang="en-US" altLang="ko-KR" i="1">
                          <a:solidFill>
                            <a:srgbClr val="000000"/>
                          </a:solidFill>
                          <a:latin typeface="Cambria Math" panose="02040503050406030204" pitchFamily="18" charset="0"/>
                        </a:rPr>
                        <m:t>=</m:t>
                      </m:r>
                      <m:f>
                        <m:fPr>
                          <m:ctrlPr>
                            <a:rPr lang="en-US" altLang="ko-KR" i="1">
                              <a:solidFill>
                                <a:srgbClr val="000000"/>
                              </a:solidFill>
                              <a:latin typeface="Cambria Math" panose="02040503050406030204" pitchFamily="18" charset="0"/>
                            </a:rPr>
                          </m:ctrlPr>
                        </m:fPr>
                        <m:num>
                          <m:r>
                            <a:rPr lang="en-US" altLang="ko-KR" i="1">
                              <a:solidFill>
                                <a:srgbClr val="000000"/>
                              </a:solidFill>
                              <a:latin typeface="Cambria Math" panose="02040503050406030204" pitchFamily="18" charset="0"/>
                            </a:rPr>
                            <m:t>𝐵</m:t>
                          </m:r>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b="1">
                                  <a:solidFill>
                                    <a:srgbClr val="000000"/>
                                  </a:solidFill>
                                  <a:latin typeface="Cambria Math"/>
                                </a:rPr>
                                <m:t>𝐱</m:t>
                              </m:r>
                            </m:e>
                            <m:sub>
                              <m:r>
                                <a:rPr lang="en-US" altLang="ko-KR" i="1">
                                  <a:solidFill>
                                    <a:srgbClr val="000000"/>
                                  </a:solidFill>
                                  <a:latin typeface="Cambria Math" panose="02040503050406030204" pitchFamily="18" charset="0"/>
                                </a:rPr>
                                <m:t>𝑖</m:t>
                              </m:r>
                            </m:sub>
                            <m:sup>
                              <m:r>
                                <a:rPr lang="en-US" altLang="ko-KR" i="1">
                                  <a:solidFill>
                                    <a:srgbClr val="000000"/>
                                  </a:solidFill>
                                  <a:latin typeface="Cambria Math" panose="02040503050406030204" pitchFamily="18" charset="0"/>
                                </a:rPr>
                                <m:t>𝑡</m:t>
                              </m:r>
                              <m:r>
                                <a:rPr lang="en-US" altLang="ko-KR" i="1">
                                  <a:solidFill>
                                    <a:srgbClr val="000000"/>
                                  </a:solidFill>
                                  <a:latin typeface="Cambria Math" panose="02040503050406030204" pitchFamily="18" charset="0"/>
                                </a:rPr>
                                <m:t>−1</m:t>
                              </m:r>
                            </m:sup>
                          </m:sSub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𝐵</m:t>
                          </m:r>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b="1">
                                  <a:solidFill>
                                    <a:srgbClr val="000000"/>
                                  </a:solidFill>
                                  <a:latin typeface="Cambria Math" panose="02040503050406030204" pitchFamily="18" charset="0"/>
                                </a:rPr>
                                <m:t>𝐳</m:t>
                              </m:r>
                            </m:e>
                            <m:sub>
                              <m:r>
                                <a:rPr lang="en-US" altLang="ko-KR" i="1">
                                  <a:solidFill>
                                    <a:srgbClr val="000000"/>
                                  </a:solidFill>
                                  <a:latin typeface="Cambria Math" panose="02040503050406030204" pitchFamily="18" charset="0"/>
                                </a:rPr>
                                <m:t>𝑗</m:t>
                              </m:r>
                            </m:sub>
                            <m:sup>
                              <m:r>
                                <a:rPr lang="en-US" altLang="ko-KR" i="1">
                                  <a:solidFill>
                                    <a:srgbClr val="000000"/>
                                  </a:solidFill>
                                  <a:latin typeface="Cambria Math" panose="02040503050406030204" pitchFamily="18" charset="0"/>
                                </a:rPr>
                                <m:t>𝑡</m:t>
                              </m:r>
                            </m:sup>
                          </m:sSubSup>
                          <m:r>
                            <a:rPr lang="en-US" altLang="ko-KR" i="1">
                              <a:solidFill>
                                <a:srgbClr val="000000"/>
                              </a:solidFill>
                              <a:latin typeface="Cambria Math" panose="02040503050406030204" pitchFamily="18" charset="0"/>
                            </a:rPr>
                            <m:t>)</m:t>
                          </m:r>
                        </m:num>
                        <m:den>
                          <m:r>
                            <a:rPr lang="en-US" altLang="ko-KR" i="1">
                              <a:solidFill>
                                <a:srgbClr val="000000"/>
                              </a:solidFill>
                              <a:latin typeface="Cambria Math" panose="02040503050406030204" pitchFamily="18" charset="0"/>
                            </a:rPr>
                            <m:t>𝐵</m:t>
                          </m:r>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b="1">
                                  <a:solidFill>
                                    <a:srgbClr val="000000"/>
                                  </a:solidFill>
                                  <a:latin typeface="Cambria Math"/>
                                </a:rPr>
                                <m:t>𝐱</m:t>
                              </m:r>
                            </m:e>
                            <m:sub>
                              <m:r>
                                <a:rPr lang="en-US" altLang="ko-KR" i="1">
                                  <a:solidFill>
                                    <a:srgbClr val="000000"/>
                                  </a:solidFill>
                                  <a:latin typeface="Cambria Math" panose="02040503050406030204" pitchFamily="18" charset="0"/>
                                </a:rPr>
                                <m:t>𝑖</m:t>
                              </m:r>
                            </m:sub>
                            <m:sup>
                              <m:r>
                                <a:rPr lang="en-US" altLang="ko-KR" i="1">
                                  <a:solidFill>
                                    <a:srgbClr val="000000"/>
                                  </a:solidFill>
                                  <a:latin typeface="Cambria Math" panose="02040503050406030204" pitchFamily="18" charset="0"/>
                                </a:rPr>
                                <m:t>𝑡</m:t>
                              </m:r>
                              <m:r>
                                <a:rPr lang="en-US" altLang="ko-KR" i="1">
                                  <a:solidFill>
                                    <a:srgbClr val="000000"/>
                                  </a:solidFill>
                                  <a:latin typeface="Cambria Math" panose="02040503050406030204" pitchFamily="18" charset="0"/>
                                </a:rPr>
                                <m:t>−1</m:t>
                              </m:r>
                            </m:sup>
                          </m:sSubSup>
                          <m:r>
                            <a:rPr lang="en-US" altLang="ko-KR" i="1">
                              <a:solidFill>
                                <a:srgbClr val="000000"/>
                              </a:solidFill>
                              <a:latin typeface="Cambria Math" panose="02040503050406030204" pitchFamily="18" charset="0"/>
                            </a:rPr>
                            <m:t>)</m:t>
                          </m:r>
                          <m:r>
                            <a:rPr lang="en-US" altLang="ko-KR" i="1">
                              <a:solidFill>
                                <a:srgbClr val="000000"/>
                              </a:solidFill>
                              <a:latin typeface="Cambria Math" panose="02040503050406030204" pitchFamily="18" charset="0"/>
                              <a:ea typeface="Cambria Math" panose="02040503050406030204" pitchFamily="18" charset="0"/>
                            </a:rPr>
                            <m:t>∪</m:t>
                          </m:r>
                          <m:r>
                            <a:rPr lang="en-US" altLang="ko-KR" i="1">
                              <a:solidFill>
                                <a:srgbClr val="000000"/>
                              </a:solidFill>
                              <a:latin typeface="Cambria Math" panose="02040503050406030204" pitchFamily="18" charset="0"/>
                            </a:rPr>
                            <m:t>𝐵</m:t>
                          </m:r>
                          <m:r>
                            <a:rPr lang="en-US" altLang="ko-KR" i="1">
                              <a:solidFill>
                                <a:srgbClr val="000000"/>
                              </a:solidFill>
                              <a:latin typeface="Cambria Math" panose="02040503050406030204" pitchFamily="18" charset="0"/>
                            </a:rPr>
                            <m:t>(</m:t>
                          </m:r>
                          <m:sSubSup>
                            <m:sSubSupPr>
                              <m:ctrlPr>
                                <a:rPr lang="en-US" altLang="ko-KR" i="1">
                                  <a:solidFill>
                                    <a:srgbClr val="000000"/>
                                  </a:solidFill>
                                  <a:latin typeface="Cambria Math" panose="02040503050406030204" pitchFamily="18" charset="0"/>
                                </a:rPr>
                              </m:ctrlPr>
                            </m:sSubSupPr>
                            <m:e>
                              <m:r>
                                <a:rPr lang="en-US" altLang="ko-KR" b="1">
                                  <a:solidFill>
                                    <a:srgbClr val="000000"/>
                                  </a:solidFill>
                                  <a:latin typeface="Cambria Math" panose="02040503050406030204" pitchFamily="18" charset="0"/>
                                </a:rPr>
                                <m:t>𝐳</m:t>
                              </m:r>
                            </m:e>
                            <m:sub>
                              <m:r>
                                <a:rPr lang="en-US" altLang="ko-KR" i="1">
                                  <a:solidFill>
                                    <a:srgbClr val="000000"/>
                                  </a:solidFill>
                                  <a:latin typeface="Cambria Math" panose="02040503050406030204" pitchFamily="18" charset="0"/>
                                </a:rPr>
                                <m:t>𝑗</m:t>
                              </m:r>
                            </m:sub>
                            <m:sup>
                              <m:r>
                                <a:rPr lang="en-US" altLang="ko-KR" i="1">
                                  <a:solidFill>
                                    <a:srgbClr val="000000"/>
                                  </a:solidFill>
                                  <a:latin typeface="Cambria Math" panose="02040503050406030204" pitchFamily="18" charset="0"/>
                                </a:rPr>
                                <m:t>𝑡</m:t>
                              </m:r>
                            </m:sup>
                          </m:sSubSup>
                          <m:r>
                            <a:rPr lang="en-US" altLang="ko-KR" i="1">
                              <a:solidFill>
                                <a:srgbClr val="000000"/>
                              </a:solidFill>
                              <a:latin typeface="Cambria Math" panose="02040503050406030204" pitchFamily="18" charset="0"/>
                            </a:rPr>
                            <m:t>)</m:t>
                          </m:r>
                        </m:den>
                      </m:f>
                    </m:oMath>
                  </m:oMathPara>
                </a14:m>
                <a:endParaRPr lang="ko-KR" altLang="en-US" dirty="0"/>
              </a:p>
            </p:txBody>
          </p:sp>
        </mc:Choice>
        <mc:Fallback xmlns="">
          <p:sp>
            <p:nvSpPr>
              <p:cNvPr id="18" name="직사각형 17"/>
              <p:cNvSpPr>
                <a:spLocks noRot="1" noChangeAspect="1" noMove="1" noResize="1" noEditPoints="1" noAdjustHandles="1" noChangeArrowheads="1" noChangeShapeType="1" noTextEdit="1"/>
              </p:cNvSpPr>
              <p:nvPr/>
            </p:nvSpPr>
            <p:spPr>
              <a:xfrm>
                <a:off x="2210328" y="5166235"/>
                <a:ext cx="3464666" cy="781368"/>
              </a:xfrm>
              <a:prstGeom prst="rect">
                <a:avLst/>
              </a:prstGeom>
              <a:blipFill>
                <a:blip r:embed="rId4"/>
                <a:stretch>
                  <a:fillRect/>
                </a:stretch>
              </a:blipFill>
            </p:spPr>
            <p:txBody>
              <a:bodyPr/>
              <a:lstStyle/>
              <a:p>
                <a:r>
                  <a:rPr lang="ko-KR" altLang="en-US">
                    <a:noFill/>
                  </a:rPr>
                  <a:t> </a:t>
                </a:r>
              </a:p>
            </p:txBody>
          </p:sp>
        </mc:Fallback>
      </mc:AlternateContent>
      <p:sp>
        <p:nvSpPr>
          <p:cNvPr id="10" name="왼쪽 화살표 9"/>
          <p:cNvSpPr/>
          <p:nvPr/>
        </p:nvSpPr>
        <p:spPr bwMode="auto">
          <a:xfrm>
            <a:off x="5796136" y="5166235"/>
            <a:ext cx="360040" cy="73715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grpSp>
        <p:nvGrpSpPr>
          <p:cNvPr id="11" name="그룹 10"/>
          <p:cNvGrpSpPr/>
          <p:nvPr/>
        </p:nvGrpSpPr>
        <p:grpSpPr>
          <a:xfrm>
            <a:off x="6292515" y="4765793"/>
            <a:ext cx="1921467" cy="1387214"/>
            <a:chOff x="4340821" y="3251403"/>
            <a:chExt cx="2684455" cy="1938057"/>
          </a:xfrm>
        </p:grpSpPr>
        <p:grpSp>
          <p:nvGrpSpPr>
            <p:cNvPr id="29" name="그룹 28"/>
            <p:cNvGrpSpPr/>
            <p:nvPr/>
          </p:nvGrpSpPr>
          <p:grpSpPr>
            <a:xfrm>
              <a:off x="4340821" y="3251403"/>
              <a:ext cx="1223955" cy="1938057"/>
              <a:chOff x="4315421" y="2149920"/>
              <a:chExt cx="1223955" cy="1938057"/>
            </a:xfrm>
          </p:grpSpPr>
          <mc:AlternateContent xmlns:mc="http://schemas.openxmlformats.org/markup-compatibility/2006" xmlns:a14="http://schemas.microsoft.com/office/drawing/2010/main">
            <mc:Choice Requires="a14">
              <p:sp>
                <p:nvSpPr>
                  <p:cNvPr id="30" name="직사각형 29"/>
                  <p:cNvSpPr/>
                  <p:nvPr/>
                </p:nvSpPr>
                <p:spPr>
                  <a:xfrm>
                    <a:off x="4315421" y="2149920"/>
                    <a:ext cx="934782" cy="4782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400" i="1">
                              <a:solidFill>
                                <a:srgbClr val="000000"/>
                              </a:solidFill>
                              <a:latin typeface="Cambria Math" panose="02040503050406030204" pitchFamily="18" charset="0"/>
                            </a:rPr>
                            <m:t>𝐵</m:t>
                          </m:r>
                          <m:r>
                            <a:rPr lang="en-US" altLang="ko-KR" sz="1400" i="1">
                              <a:solidFill>
                                <a:srgbClr val="000000"/>
                              </a:solidFill>
                              <a:latin typeface="Cambria Math" panose="02040503050406030204" pitchFamily="18" charset="0"/>
                            </a:rPr>
                            <m:t>(</m:t>
                          </m:r>
                          <m:sSubSup>
                            <m:sSubSupPr>
                              <m:ctrlPr>
                                <a:rPr lang="en-US" altLang="ko-KR" sz="1400" i="1">
                                  <a:solidFill>
                                    <a:srgbClr val="000000"/>
                                  </a:solidFill>
                                  <a:latin typeface="Cambria Math" panose="02040503050406030204" pitchFamily="18" charset="0"/>
                                </a:rPr>
                              </m:ctrlPr>
                            </m:sSubSupPr>
                            <m:e>
                              <m:r>
                                <a:rPr lang="en-US" altLang="ko-KR" sz="1400" b="1">
                                  <a:solidFill>
                                    <a:srgbClr val="000000"/>
                                  </a:solidFill>
                                  <a:latin typeface="Cambria Math" panose="02040503050406030204" pitchFamily="18" charset="0"/>
                                </a:rPr>
                                <m:t>𝐳</m:t>
                              </m:r>
                            </m:e>
                            <m:sub>
                              <m:r>
                                <a:rPr lang="en-US" altLang="ko-KR" sz="1400" i="1">
                                  <a:solidFill>
                                    <a:srgbClr val="000000"/>
                                  </a:solidFill>
                                  <a:latin typeface="Cambria Math" panose="02040503050406030204" pitchFamily="18" charset="0"/>
                                </a:rPr>
                                <m:t>𝑗</m:t>
                              </m:r>
                            </m:sub>
                            <m:sup>
                              <m:r>
                                <a:rPr lang="en-US" altLang="ko-KR" sz="1400" i="1">
                                  <a:solidFill>
                                    <a:srgbClr val="000000"/>
                                  </a:solidFill>
                                  <a:latin typeface="Cambria Math" panose="02040503050406030204" pitchFamily="18" charset="0"/>
                                </a:rPr>
                                <m:t>𝑡</m:t>
                              </m:r>
                            </m:sup>
                          </m:sSubSup>
                          <m:r>
                            <a:rPr lang="en-US" altLang="ko-KR" sz="1400" i="1">
                              <a:solidFill>
                                <a:srgbClr val="000000"/>
                              </a:solidFill>
                              <a:latin typeface="Cambria Math" panose="02040503050406030204" pitchFamily="18" charset="0"/>
                            </a:rPr>
                            <m:t>)</m:t>
                          </m:r>
                        </m:oMath>
                      </m:oMathPara>
                    </a14:m>
                    <a:endParaRPr lang="ko-KR" altLang="en-US" sz="1400" dirty="0"/>
                  </a:p>
                </p:txBody>
              </p:sp>
            </mc:Choice>
            <mc:Fallback xmlns="">
              <p:sp>
                <p:nvSpPr>
                  <p:cNvPr id="30" name="직사각형 29"/>
                  <p:cNvSpPr>
                    <a:spLocks noRot="1" noChangeAspect="1" noMove="1" noResize="1" noEditPoints="1" noAdjustHandles="1" noChangeArrowheads="1" noChangeShapeType="1" noTextEdit="1"/>
                  </p:cNvSpPr>
                  <p:nvPr/>
                </p:nvSpPr>
                <p:spPr>
                  <a:xfrm>
                    <a:off x="4315421" y="2149920"/>
                    <a:ext cx="934782" cy="478275"/>
                  </a:xfrm>
                  <a:prstGeom prst="rect">
                    <a:avLst/>
                  </a:prstGeom>
                  <a:blipFill>
                    <a:blip r:embed="rId5"/>
                    <a:stretch>
                      <a:fillRect b="-3571"/>
                    </a:stretch>
                  </a:blipFill>
                </p:spPr>
                <p:txBody>
                  <a:bodyPr/>
                  <a:lstStyle/>
                  <a:p>
                    <a:r>
                      <a:rPr lang="ko-KR" altLang="en-US">
                        <a:noFill/>
                      </a:rPr>
                      <a:t> </a:t>
                    </a:r>
                  </a:p>
                </p:txBody>
              </p:sp>
            </mc:Fallback>
          </mc:AlternateContent>
          <p:sp>
            <p:nvSpPr>
              <p:cNvPr id="31" name="직사각형 30"/>
              <p:cNvSpPr/>
              <p:nvPr/>
            </p:nvSpPr>
            <p:spPr bwMode="auto">
              <a:xfrm>
                <a:off x="4483907" y="2616650"/>
                <a:ext cx="507193" cy="952050"/>
              </a:xfrm>
              <a:prstGeom prst="rect">
                <a:avLst/>
              </a:prstGeom>
              <a:noFill/>
              <a:ln w="19050" cap="flat" cmpd="sng" algn="ctr">
                <a:solidFill>
                  <a:schemeClr val="tx2"/>
                </a:solidFill>
                <a:prstDash val="solid"/>
                <a:round/>
                <a:headEnd type="none" w="med" len="med"/>
                <a:tailEnd type="none" w="med" len="med"/>
              </a:ln>
              <a:effectLst/>
            </p:spPr>
            <p:txBody>
              <a:bodyPr rtlCol="0" anchor="ctr"/>
              <a:lstStyle/>
              <a:p>
                <a:pPr algn="ctr"/>
                <a:endParaRPr lang="ko-KR" altLang="en-US" sz="1400"/>
              </a:p>
            </p:txBody>
          </p:sp>
          <p:sp>
            <p:nvSpPr>
              <p:cNvPr id="32" name="직사각형 31"/>
              <p:cNvSpPr/>
              <p:nvPr/>
            </p:nvSpPr>
            <p:spPr bwMode="auto">
              <a:xfrm>
                <a:off x="4623607" y="2749002"/>
                <a:ext cx="507193" cy="952050"/>
              </a:xfrm>
              <a:prstGeom prst="rect">
                <a:avLst/>
              </a:prstGeom>
              <a:noFill/>
              <a:ln w="19050" cap="flat" cmpd="sng" algn="ctr">
                <a:solidFill>
                  <a:schemeClr val="tx2"/>
                </a:solidFill>
                <a:prstDash val="solid"/>
                <a:round/>
                <a:headEnd type="none" w="med" len="med"/>
                <a:tailEnd type="none" w="med" len="med"/>
              </a:ln>
              <a:effectLst/>
            </p:spPr>
            <p:txBody>
              <a:bodyPr rtlCol="0" anchor="ctr"/>
              <a:lstStyle/>
              <a:p>
                <a:pPr algn="ctr"/>
                <a:endParaRPr lang="ko-KR" altLang="en-US" sz="1400"/>
              </a:p>
            </p:txBody>
          </p:sp>
          <mc:AlternateContent xmlns:mc="http://schemas.openxmlformats.org/markup-compatibility/2006" xmlns:a14="http://schemas.microsoft.com/office/drawing/2010/main">
            <mc:Choice Requires="a14">
              <p:sp>
                <p:nvSpPr>
                  <p:cNvPr id="33" name="직사각형 32"/>
                  <p:cNvSpPr/>
                  <p:nvPr/>
                </p:nvSpPr>
                <p:spPr>
                  <a:xfrm>
                    <a:off x="4358246" y="3640787"/>
                    <a:ext cx="1181130" cy="4471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400" i="1">
                              <a:solidFill>
                                <a:srgbClr val="000000"/>
                              </a:solidFill>
                              <a:latin typeface="Cambria Math" panose="02040503050406030204" pitchFamily="18" charset="0"/>
                            </a:rPr>
                            <m:t>𝐵</m:t>
                          </m:r>
                          <m:r>
                            <a:rPr lang="en-US" altLang="ko-KR" sz="1400" i="1">
                              <a:solidFill>
                                <a:srgbClr val="000000"/>
                              </a:solidFill>
                              <a:latin typeface="Cambria Math" panose="02040503050406030204" pitchFamily="18" charset="0"/>
                            </a:rPr>
                            <m:t>(</m:t>
                          </m:r>
                          <m:sSubSup>
                            <m:sSubSupPr>
                              <m:ctrlPr>
                                <a:rPr lang="en-US" altLang="ko-KR" sz="1400" i="1">
                                  <a:solidFill>
                                    <a:srgbClr val="000000"/>
                                  </a:solidFill>
                                  <a:latin typeface="Cambria Math" panose="02040503050406030204" pitchFamily="18" charset="0"/>
                                </a:rPr>
                              </m:ctrlPr>
                            </m:sSubSupPr>
                            <m:e>
                              <m:r>
                                <a:rPr lang="en-US" altLang="ko-KR" sz="1400" b="1">
                                  <a:solidFill>
                                    <a:srgbClr val="000000"/>
                                  </a:solidFill>
                                  <a:latin typeface="Cambria Math"/>
                                </a:rPr>
                                <m:t>𝐱</m:t>
                              </m:r>
                            </m:e>
                            <m:sub>
                              <m:r>
                                <a:rPr lang="en-US" altLang="ko-KR" sz="1400" i="1">
                                  <a:solidFill>
                                    <a:srgbClr val="000000"/>
                                  </a:solidFill>
                                  <a:latin typeface="Cambria Math" panose="02040503050406030204" pitchFamily="18" charset="0"/>
                                </a:rPr>
                                <m:t>𝑖</m:t>
                              </m:r>
                            </m:sub>
                            <m:sup>
                              <m:r>
                                <a:rPr lang="en-US" altLang="ko-KR" sz="1400" i="1">
                                  <a:solidFill>
                                    <a:srgbClr val="000000"/>
                                  </a:solidFill>
                                  <a:latin typeface="Cambria Math" panose="02040503050406030204" pitchFamily="18" charset="0"/>
                                </a:rPr>
                                <m:t>𝑡</m:t>
                              </m:r>
                              <m:r>
                                <a:rPr lang="en-US" altLang="ko-KR" sz="1400" i="1">
                                  <a:solidFill>
                                    <a:srgbClr val="000000"/>
                                  </a:solidFill>
                                  <a:latin typeface="Cambria Math" panose="02040503050406030204" pitchFamily="18" charset="0"/>
                                </a:rPr>
                                <m:t>−1</m:t>
                              </m:r>
                            </m:sup>
                          </m:sSubSup>
                          <m:r>
                            <a:rPr lang="en-US" altLang="ko-KR" sz="1400" i="1">
                              <a:solidFill>
                                <a:srgbClr val="000000"/>
                              </a:solidFill>
                              <a:latin typeface="Cambria Math" panose="02040503050406030204" pitchFamily="18" charset="0"/>
                            </a:rPr>
                            <m:t>)</m:t>
                          </m:r>
                        </m:oMath>
                      </m:oMathPara>
                    </a14:m>
                    <a:endParaRPr lang="ko-KR" altLang="en-US" sz="1400" dirty="0"/>
                  </a:p>
                </p:txBody>
              </p:sp>
            </mc:Choice>
            <mc:Fallback xmlns="">
              <p:sp>
                <p:nvSpPr>
                  <p:cNvPr id="33" name="직사각형 32"/>
                  <p:cNvSpPr>
                    <a:spLocks noRot="1" noChangeAspect="1" noMove="1" noResize="1" noEditPoints="1" noAdjustHandles="1" noChangeArrowheads="1" noChangeShapeType="1" noTextEdit="1"/>
                  </p:cNvSpPr>
                  <p:nvPr/>
                </p:nvSpPr>
                <p:spPr>
                  <a:xfrm>
                    <a:off x="4358246" y="3640787"/>
                    <a:ext cx="1181130" cy="447190"/>
                  </a:xfrm>
                  <a:prstGeom prst="rect">
                    <a:avLst/>
                  </a:prstGeom>
                  <a:blipFill>
                    <a:blip r:embed="rId6"/>
                    <a:stretch>
                      <a:fillRect b="-9615"/>
                    </a:stretch>
                  </a:blipFill>
                </p:spPr>
                <p:txBody>
                  <a:bodyPr/>
                  <a:lstStyle/>
                  <a:p>
                    <a:r>
                      <a:rPr lang="ko-KR" altLang="en-US">
                        <a:noFill/>
                      </a:rPr>
                      <a:t> </a:t>
                    </a:r>
                  </a:p>
                </p:txBody>
              </p:sp>
            </mc:Fallback>
          </mc:AlternateContent>
        </p:grpSp>
        <p:sp>
          <p:nvSpPr>
            <p:cNvPr id="34" name="직사각형 33"/>
            <p:cNvSpPr/>
            <p:nvPr/>
          </p:nvSpPr>
          <p:spPr>
            <a:xfrm>
              <a:off x="4655356" y="3856835"/>
              <a:ext cx="356776" cy="809960"/>
            </a:xfrm>
            <a:prstGeom prst="rect">
              <a:avLst/>
            </a:prstGeom>
            <a:solidFill>
              <a:srgbClr val="66CCFF"/>
            </a:solidFill>
            <a:ln w="127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cxnSp>
          <p:nvCxnSpPr>
            <p:cNvPr id="35" name="직선 연결선 34"/>
            <p:cNvCxnSpPr/>
            <p:nvPr/>
          </p:nvCxnSpPr>
          <p:spPr bwMode="auto">
            <a:xfrm flipH="1">
              <a:off x="5421559" y="3315700"/>
              <a:ext cx="379762" cy="1811804"/>
            </a:xfrm>
            <a:prstGeom prst="line">
              <a:avLst/>
            </a:prstGeom>
            <a:solidFill>
              <a:schemeClr val="accent1"/>
            </a:solidFill>
            <a:ln w="19050" cap="flat" cmpd="sng" algn="ctr">
              <a:solidFill>
                <a:schemeClr val="tx2"/>
              </a:solidFill>
              <a:prstDash val="solid"/>
              <a:round/>
              <a:headEnd type="none" w="med" len="med"/>
              <a:tailEnd type="none" w="med" len="med"/>
            </a:ln>
            <a:effectLst/>
          </p:spPr>
        </p:cxnSp>
        <p:grpSp>
          <p:nvGrpSpPr>
            <p:cNvPr id="36" name="그룹 35"/>
            <p:cNvGrpSpPr/>
            <p:nvPr/>
          </p:nvGrpSpPr>
          <p:grpSpPr>
            <a:xfrm>
              <a:off x="5801321" y="3251403"/>
              <a:ext cx="1223955" cy="1938057"/>
              <a:chOff x="5801321" y="3251403"/>
              <a:chExt cx="1223955" cy="1938057"/>
            </a:xfrm>
          </p:grpSpPr>
          <p:sp>
            <p:nvSpPr>
              <p:cNvPr id="37" name="직사각형 36"/>
              <p:cNvSpPr/>
              <p:nvPr/>
            </p:nvSpPr>
            <p:spPr bwMode="auto">
              <a:xfrm>
                <a:off x="5969806" y="3729679"/>
                <a:ext cx="507193" cy="952050"/>
              </a:xfrm>
              <a:prstGeom prst="rect">
                <a:avLst/>
              </a:prstGeom>
              <a:solidFill>
                <a:srgbClr val="66CCFF"/>
              </a:solidFill>
              <a:ln w="19050" cap="flat" cmpd="sng" algn="ctr">
                <a:noFill/>
                <a:prstDash val="solid"/>
                <a:round/>
                <a:headEnd type="none" w="med" len="med"/>
                <a:tailEnd type="none" w="med" len="med"/>
              </a:ln>
              <a:effectLst/>
            </p:spPr>
            <p:txBody>
              <a:bodyPr rtlCol="0" anchor="ctr"/>
              <a:lstStyle/>
              <a:p>
                <a:pPr algn="ctr"/>
                <a:endParaRPr lang="ko-KR" altLang="en-US" sz="1400"/>
              </a:p>
            </p:txBody>
          </p:sp>
          <mc:AlternateContent xmlns:mc="http://schemas.openxmlformats.org/markup-compatibility/2006" xmlns:a14="http://schemas.microsoft.com/office/drawing/2010/main">
            <mc:Choice Requires="a14">
              <p:sp>
                <p:nvSpPr>
                  <p:cNvPr id="38" name="직사각형 37"/>
                  <p:cNvSpPr/>
                  <p:nvPr/>
                </p:nvSpPr>
                <p:spPr>
                  <a:xfrm>
                    <a:off x="5801321" y="3251403"/>
                    <a:ext cx="934782" cy="4782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400" i="1">
                              <a:solidFill>
                                <a:srgbClr val="000000"/>
                              </a:solidFill>
                              <a:latin typeface="Cambria Math" panose="02040503050406030204" pitchFamily="18" charset="0"/>
                            </a:rPr>
                            <m:t>𝐵</m:t>
                          </m:r>
                          <m:r>
                            <a:rPr lang="en-US" altLang="ko-KR" sz="1400" i="1">
                              <a:solidFill>
                                <a:srgbClr val="000000"/>
                              </a:solidFill>
                              <a:latin typeface="Cambria Math" panose="02040503050406030204" pitchFamily="18" charset="0"/>
                            </a:rPr>
                            <m:t>(</m:t>
                          </m:r>
                          <m:sSubSup>
                            <m:sSubSupPr>
                              <m:ctrlPr>
                                <a:rPr lang="en-US" altLang="ko-KR" sz="1400" i="1">
                                  <a:solidFill>
                                    <a:srgbClr val="000000"/>
                                  </a:solidFill>
                                  <a:latin typeface="Cambria Math" panose="02040503050406030204" pitchFamily="18" charset="0"/>
                                </a:rPr>
                              </m:ctrlPr>
                            </m:sSubSupPr>
                            <m:e>
                              <m:r>
                                <a:rPr lang="en-US" altLang="ko-KR" sz="1400" b="1">
                                  <a:solidFill>
                                    <a:srgbClr val="000000"/>
                                  </a:solidFill>
                                  <a:latin typeface="Cambria Math" panose="02040503050406030204" pitchFamily="18" charset="0"/>
                                </a:rPr>
                                <m:t>𝐳</m:t>
                              </m:r>
                            </m:e>
                            <m:sub>
                              <m:r>
                                <a:rPr lang="en-US" altLang="ko-KR" sz="1400" i="1">
                                  <a:solidFill>
                                    <a:srgbClr val="000000"/>
                                  </a:solidFill>
                                  <a:latin typeface="Cambria Math" panose="02040503050406030204" pitchFamily="18" charset="0"/>
                                </a:rPr>
                                <m:t>𝑗</m:t>
                              </m:r>
                            </m:sub>
                            <m:sup>
                              <m:r>
                                <a:rPr lang="en-US" altLang="ko-KR" sz="1400" i="1">
                                  <a:solidFill>
                                    <a:srgbClr val="000000"/>
                                  </a:solidFill>
                                  <a:latin typeface="Cambria Math" panose="02040503050406030204" pitchFamily="18" charset="0"/>
                                </a:rPr>
                                <m:t>𝑡</m:t>
                              </m:r>
                            </m:sup>
                          </m:sSubSup>
                          <m:r>
                            <a:rPr lang="en-US" altLang="ko-KR" sz="1400" i="1">
                              <a:solidFill>
                                <a:srgbClr val="000000"/>
                              </a:solidFill>
                              <a:latin typeface="Cambria Math" panose="02040503050406030204" pitchFamily="18" charset="0"/>
                            </a:rPr>
                            <m:t>)</m:t>
                          </m:r>
                        </m:oMath>
                      </m:oMathPara>
                    </a14:m>
                    <a:endParaRPr lang="ko-KR" altLang="en-US" sz="1400" dirty="0"/>
                  </a:p>
                </p:txBody>
              </p:sp>
            </mc:Choice>
            <mc:Fallback xmlns="">
              <p:sp>
                <p:nvSpPr>
                  <p:cNvPr id="38" name="직사각형 37"/>
                  <p:cNvSpPr>
                    <a:spLocks noRot="1" noChangeAspect="1" noMove="1" noResize="1" noEditPoints="1" noAdjustHandles="1" noChangeArrowheads="1" noChangeShapeType="1" noTextEdit="1"/>
                  </p:cNvSpPr>
                  <p:nvPr/>
                </p:nvSpPr>
                <p:spPr>
                  <a:xfrm>
                    <a:off x="5801321" y="3251403"/>
                    <a:ext cx="934782" cy="478275"/>
                  </a:xfrm>
                  <a:prstGeom prst="rect">
                    <a:avLst/>
                  </a:prstGeom>
                  <a:blipFill>
                    <a:blip r:embed="rId7"/>
                    <a:stretch>
                      <a:fillRect b="-3571"/>
                    </a:stretch>
                  </a:blipFill>
                </p:spPr>
                <p:txBody>
                  <a:bodyPr/>
                  <a:lstStyle/>
                  <a:p>
                    <a:r>
                      <a:rPr lang="ko-KR" altLang="en-US">
                        <a:noFill/>
                      </a:rPr>
                      <a:t> </a:t>
                    </a:r>
                  </a:p>
                </p:txBody>
              </p:sp>
            </mc:Fallback>
          </mc:AlternateContent>
          <p:sp>
            <p:nvSpPr>
              <p:cNvPr id="39" name="직사각형 38"/>
              <p:cNvSpPr/>
              <p:nvPr/>
            </p:nvSpPr>
            <p:spPr bwMode="auto">
              <a:xfrm>
                <a:off x="6109507" y="3850485"/>
                <a:ext cx="507193" cy="952050"/>
              </a:xfrm>
              <a:prstGeom prst="rect">
                <a:avLst/>
              </a:prstGeom>
              <a:solidFill>
                <a:srgbClr val="66CCFF"/>
              </a:solidFill>
              <a:ln w="19050" cap="flat" cmpd="sng" algn="ctr">
                <a:solidFill>
                  <a:schemeClr val="tx2"/>
                </a:solidFill>
                <a:prstDash val="solid"/>
                <a:round/>
                <a:headEnd type="none" w="med" len="med"/>
                <a:tailEnd type="none" w="med" len="med"/>
              </a:ln>
              <a:effectLst/>
            </p:spPr>
            <p:txBody>
              <a:bodyPr rtlCol="0" anchor="ctr"/>
              <a:lstStyle/>
              <a:p>
                <a:pPr algn="ctr"/>
                <a:endParaRPr lang="ko-KR" altLang="en-US" sz="1400"/>
              </a:p>
            </p:txBody>
          </p:sp>
          <mc:AlternateContent xmlns:mc="http://schemas.openxmlformats.org/markup-compatibility/2006" xmlns:a14="http://schemas.microsoft.com/office/drawing/2010/main">
            <mc:Choice Requires="a14">
              <p:sp>
                <p:nvSpPr>
                  <p:cNvPr id="40" name="직사각형 39"/>
                  <p:cNvSpPr/>
                  <p:nvPr/>
                </p:nvSpPr>
                <p:spPr>
                  <a:xfrm>
                    <a:off x="5844146" y="4742270"/>
                    <a:ext cx="1181130" cy="4471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400" i="1">
                              <a:solidFill>
                                <a:srgbClr val="000000"/>
                              </a:solidFill>
                              <a:latin typeface="Cambria Math" panose="02040503050406030204" pitchFamily="18" charset="0"/>
                            </a:rPr>
                            <m:t>𝐵</m:t>
                          </m:r>
                          <m:r>
                            <a:rPr lang="en-US" altLang="ko-KR" sz="1400" i="1">
                              <a:solidFill>
                                <a:srgbClr val="000000"/>
                              </a:solidFill>
                              <a:latin typeface="Cambria Math" panose="02040503050406030204" pitchFamily="18" charset="0"/>
                            </a:rPr>
                            <m:t>(</m:t>
                          </m:r>
                          <m:sSubSup>
                            <m:sSubSupPr>
                              <m:ctrlPr>
                                <a:rPr lang="en-US" altLang="ko-KR" sz="1400" i="1">
                                  <a:solidFill>
                                    <a:srgbClr val="000000"/>
                                  </a:solidFill>
                                  <a:latin typeface="Cambria Math" panose="02040503050406030204" pitchFamily="18" charset="0"/>
                                </a:rPr>
                              </m:ctrlPr>
                            </m:sSubSupPr>
                            <m:e>
                              <m:r>
                                <a:rPr lang="en-US" altLang="ko-KR" sz="1400" b="1">
                                  <a:solidFill>
                                    <a:srgbClr val="000000"/>
                                  </a:solidFill>
                                  <a:latin typeface="Cambria Math"/>
                                </a:rPr>
                                <m:t>𝐱</m:t>
                              </m:r>
                            </m:e>
                            <m:sub>
                              <m:r>
                                <a:rPr lang="en-US" altLang="ko-KR" sz="1400" i="1">
                                  <a:solidFill>
                                    <a:srgbClr val="000000"/>
                                  </a:solidFill>
                                  <a:latin typeface="Cambria Math" panose="02040503050406030204" pitchFamily="18" charset="0"/>
                                </a:rPr>
                                <m:t>𝑖</m:t>
                              </m:r>
                            </m:sub>
                            <m:sup>
                              <m:r>
                                <a:rPr lang="en-US" altLang="ko-KR" sz="1400" i="1">
                                  <a:solidFill>
                                    <a:srgbClr val="000000"/>
                                  </a:solidFill>
                                  <a:latin typeface="Cambria Math" panose="02040503050406030204" pitchFamily="18" charset="0"/>
                                </a:rPr>
                                <m:t>𝑡</m:t>
                              </m:r>
                              <m:r>
                                <a:rPr lang="en-US" altLang="ko-KR" sz="1400" i="1">
                                  <a:solidFill>
                                    <a:srgbClr val="000000"/>
                                  </a:solidFill>
                                  <a:latin typeface="Cambria Math" panose="02040503050406030204" pitchFamily="18" charset="0"/>
                                </a:rPr>
                                <m:t>−1</m:t>
                              </m:r>
                            </m:sup>
                          </m:sSubSup>
                          <m:r>
                            <a:rPr lang="en-US" altLang="ko-KR" sz="1400" i="1">
                              <a:solidFill>
                                <a:srgbClr val="000000"/>
                              </a:solidFill>
                              <a:latin typeface="Cambria Math" panose="02040503050406030204" pitchFamily="18" charset="0"/>
                            </a:rPr>
                            <m:t>)</m:t>
                          </m:r>
                        </m:oMath>
                      </m:oMathPara>
                    </a14:m>
                    <a:endParaRPr lang="ko-KR" altLang="en-US" sz="1400" dirty="0"/>
                  </a:p>
                </p:txBody>
              </p:sp>
            </mc:Choice>
            <mc:Fallback xmlns="">
              <p:sp>
                <p:nvSpPr>
                  <p:cNvPr id="40" name="직사각형 39"/>
                  <p:cNvSpPr>
                    <a:spLocks noRot="1" noChangeAspect="1" noMove="1" noResize="1" noEditPoints="1" noAdjustHandles="1" noChangeArrowheads="1" noChangeShapeType="1" noTextEdit="1"/>
                  </p:cNvSpPr>
                  <p:nvPr/>
                </p:nvSpPr>
                <p:spPr>
                  <a:xfrm>
                    <a:off x="5844146" y="4742270"/>
                    <a:ext cx="1181130" cy="447190"/>
                  </a:xfrm>
                  <a:prstGeom prst="rect">
                    <a:avLst/>
                  </a:prstGeom>
                  <a:blipFill>
                    <a:blip r:embed="rId8"/>
                    <a:stretch>
                      <a:fillRect b="-9615"/>
                    </a:stretch>
                  </a:blipFill>
                </p:spPr>
                <p:txBody>
                  <a:bodyPr/>
                  <a:lstStyle/>
                  <a:p>
                    <a:r>
                      <a:rPr lang="ko-KR" altLang="en-US">
                        <a:noFill/>
                      </a:rPr>
                      <a:t> </a:t>
                    </a:r>
                  </a:p>
                </p:txBody>
              </p:sp>
            </mc:Fallback>
          </mc:AlternateContent>
          <p:sp>
            <p:nvSpPr>
              <p:cNvPr id="41" name="직사각형 40"/>
              <p:cNvSpPr/>
              <p:nvPr/>
            </p:nvSpPr>
            <p:spPr bwMode="auto">
              <a:xfrm>
                <a:off x="5969807" y="3718133"/>
                <a:ext cx="507193" cy="952050"/>
              </a:xfrm>
              <a:prstGeom prst="rect">
                <a:avLst/>
              </a:prstGeom>
              <a:noFill/>
              <a:ln w="19050" cap="flat" cmpd="sng" algn="ctr">
                <a:solidFill>
                  <a:schemeClr val="tx2"/>
                </a:solidFill>
                <a:prstDash val="solid"/>
                <a:round/>
                <a:headEnd type="none" w="med" len="med"/>
                <a:tailEnd type="none" w="med" len="med"/>
              </a:ln>
              <a:effectLst/>
            </p:spPr>
            <p:txBody>
              <a:bodyPr rtlCol="0" anchor="ctr"/>
              <a:lstStyle/>
              <a:p>
                <a:pPr algn="ctr"/>
                <a:endParaRPr lang="ko-KR" altLang="en-US" sz="1400"/>
              </a:p>
            </p:txBody>
          </p:sp>
        </p:grpSp>
      </p:grpSp>
    </p:spTree>
    <p:extLst>
      <p:ext uri="{BB962C8B-B14F-4D97-AF65-F5344CB8AC3E}">
        <p14:creationId xmlns:p14="http://schemas.microsoft.com/office/powerpoint/2010/main" val="4211688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Proposed affinity model</a:t>
            </a:r>
          </a:p>
          <a:p>
            <a:pPr lvl="1"/>
            <a:r>
              <a:rPr lang="en-US" altLang="ko-KR" dirty="0"/>
              <a:t>Appearance affinity</a:t>
            </a:r>
          </a:p>
          <a:p>
            <a:pPr lvl="2"/>
            <a:r>
              <a:rPr lang="en-US" altLang="ko-KR" dirty="0"/>
              <a:t>Computed by the positive output of the proposed target-specific network (CNN)</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24</a:t>
            </a:fld>
            <a:r>
              <a:rPr lang="en-US" altLang="ko-KR"/>
              <a:t>   </a:t>
            </a:r>
            <a:endParaRPr lang="en-US" altLang="ko-KR" dirty="0"/>
          </a:p>
        </p:txBody>
      </p:sp>
      <p:sp>
        <p:nvSpPr>
          <p:cNvPr id="4" name="제목 3"/>
          <p:cNvSpPr>
            <a:spLocks noGrp="1"/>
          </p:cNvSpPr>
          <p:nvPr>
            <p:ph type="title"/>
          </p:nvPr>
        </p:nvSpPr>
        <p:spPr/>
        <p:txBody>
          <a:bodyPr/>
          <a:lstStyle/>
          <a:p>
            <a:r>
              <a:rPr lang="en-US" altLang="ko-KR" dirty="0"/>
              <a:t>Data Association</a:t>
            </a:r>
            <a:endParaRPr lang="ko-KR" altLang="en-US" dirty="0"/>
          </a:p>
        </p:txBody>
      </p:sp>
      <p:grpSp>
        <p:nvGrpSpPr>
          <p:cNvPr id="5" name="그룹 4"/>
          <p:cNvGrpSpPr/>
          <p:nvPr/>
        </p:nvGrpSpPr>
        <p:grpSpPr>
          <a:xfrm>
            <a:off x="1187624" y="2780928"/>
            <a:ext cx="5597334" cy="2779191"/>
            <a:chOff x="685671" y="1827826"/>
            <a:chExt cx="7179187" cy="3564613"/>
          </a:xfrm>
        </p:grpSpPr>
        <mc:AlternateContent xmlns:mc="http://schemas.openxmlformats.org/markup-compatibility/2006" xmlns:a14="http://schemas.microsoft.com/office/drawing/2010/main">
          <mc:Choice Requires="a14">
            <p:sp>
              <p:nvSpPr>
                <p:cNvPr id="6" name="TextBox 5"/>
                <p:cNvSpPr txBox="1"/>
                <p:nvPr/>
              </p:nvSpPr>
              <p:spPr>
                <a:xfrm>
                  <a:off x="685671" y="4918731"/>
                  <a:ext cx="1291760" cy="4737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𝑖𝑛𝑝𝑢𝑡</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107×107×3</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85671" y="4918731"/>
                  <a:ext cx="1291760" cy="473708"/>
                </a:xfrm>
                <a:prstGeom prst="rect">
                  <a:avLst/>
                </a:prstGeom>
                <a:blipFill>
                  <a:blip r:embed="rId3"/>
                  <a:stretch>
                    <a:fillRect l="-2424" r="-2424" b="-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26593" y="4918729"/>
                  <a:ext cx="1182791" cy="4737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a:ln>
                              <a:noFill/>
                            </a:ln>
                            <a:solidFill>
                              <a:prstClr val="black"/>
                            </a:solidFill>
                            <a:effectLst/>
                            <a:uLnTx/>
                            <a:uFillTx/>
                            <a:latin typeface="Cambria Math" panose="02040503050406030204" pitchFamily="18" charset="0"/>
                            <a:cs typeface="+mn-cs"/>
                          </a:rPr>
                          <m:t>𝑐𝑜𝑛𝑣</m:t>
                        </m:r>
                        <m:r>
                          <a:rPr kumimoji="0" lang="en-US" altLang="ko-KR" sz="1200" b="0" i="1" u="none" strike="noStrike" kern="0" cap="none" spc="0" normalizeH="0" baseline="0" noProof="0">
                            <a:ln>
                              <a:noFill/>
                            </a:ln>
                            <a:solidFill>
                              <a:prstClr val="black"/>
                            </a:solidFill>
                            <a:effectLst/>
                            <a:uLnTx/>
                            <a:uFillTx/>
                            <a:latin typeface="Cambria Math" panose="02040503050406030204" pitchFamily="18" charset="0"/>
                            <a:cs typeface="+mn-cs"/>
                          </a:rPr>
                          <m:t>1</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51</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×51×96</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26593" y="4918729"/>
                  <a:ext cx="1182791" cy="473708"/>
                </a:xfrm>
                <a:prstGeom prst="rect">
                  <a:avLst/>
                </a:prstGeom>
                <a:blipFill>
                  <a:blip r:embed="rId4"/>
                  <a:stretch>
                    <a:fillRect l="-3311" r="-2649" b="-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455711" y="4918729"/>
                  <a:ext cx="1291760" cy="4737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11</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×11×256</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55711" y="4918729"/>
                  <a:ext cx="1291760" cy="473708"/>
                </a:xfrm>
                <a:prstGeom prst="rect">
                  <a:avLst/>
                </a:prstGeom>
                <a:blipFill>
                  <a:blip r:embed="rId5"/>
                  <a:stretch>
                    <a:fillRect l="-2424" r="-3636" b="-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906268" y="4918729"/>
                  <a:ext cx="1073822" cy="4737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a:ln>
                              <a:noFill/>
                            </a:ln>
                            <a:solidFill>
                              <a:prstClr val="black"/>
                            </a:solidFill>
                            <a:effectLst/>
                            <a:uLnTx/>
                            <a:uFillTx/>
                            <a:latin typeface="Cambria Math" panose="02040503050406030204" pitchFamily="18" charset="0"/>
                            <a:cs typeface="+mn-cs"/>
                          </a:rPr>
                          <m:t>3</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×3×512</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906268" y="4918729"/>
                  <a:ext cx="1073822" cy="473708"/>
                </a:xfrm>
                <a:prstGeom prst="rect">
                  <a:avLst/>
                </a:prstGeom>
                <a:blipFill>
                  <a:blip r:embed="rId6"/>
                  <a:stretch>
                    <a:fillRect l="-2920" r="-3650" b="-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199280" y="4918729"/>
                  <a:ext cx="396812" cy="4737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4</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199280" y="4918729"/>
                  <a:ext cx="396812" cy="473708"/>
                </a:xfrm>
                <a:prstGeom prst="rect">
                  <a:avLst/>
                </a:prstGeom>
                <a:blipFill>
                  <a:blip r:embed="rId7"/>
                  <a:stretch>
                    <a:fillRect l="-11765" t="-1667" r="-13725" b="-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790562" y="4918728"/>
                  <a:ext cx="396812" cy="4737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5</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90562" y="4918728"/>
                  <a:ext cx="396812" cy="473708"/>
                </a:xfrm>
                <a:prstGeom prst="rect">
                  <a:avLst/>
                </a:prstGeom>
                <a:blipFill>
                  <a:blip r:embed="rId8"/>
                  <a:stretch>
                    <a:fillRect l="-12000" t="-1667" r="-16000" b="-5000"/>
                  </a:stretch>
                </a:blipFill>
              </p:spPr>
              <p:txBody>
                <a:bodyPr/>
                <a:lstStyle/>
                <a:p>
                  <a:r>
                    <a:rPr lang="ko-KR" altLang="en-US">
                      <a:noFill/>
                    </a:rPr>
                    <a:t> </a:t>
                  </a:r>
                </a:p>
              </p:txBody>
            </p:sp>
          </mc:Fallback>
        </mc:AlternateContent>
        <p:grpSp>
          <p:nvGrpSpPr>
            <p:cNvPr id="12" name="그룹 11"/>
            <p:cNvGrpSpPr/>
            <p:nvPr/>
          </p:nvGrpSpPr>
          <p:grpSpPr>
            <a:xfrm>
              <a:off x="1285019" y="1827826"/>
              <a:ext cx="6579839" cy="2980433"/>
              <a:chOff x="1285019" y="1827826"/>
              <a:chExt cx="6579839" cy="2980433"/>
            </a:xfrm>
          </p:grpSpPr>
          <p:sp>
            <p:nvSpPr>
              <p:cNvPr id="20" name="정육면체 19"/>
              <p:cNvSpPr/>
              <p:nvPr/>
            </p:nvSpPr>
            <p:spPr>
              <a:xfrm>
                <a:off x="1285019" y="1827826"/>
                <a:ext cx="1097984" cy="2980433"/>
              </a:xfrm>
              <a:prstGeom prst="cube">
                <a:avLst>
                  <a:gd name="adj" fmla="val 8751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1" name="정육면체 20"/>
              <p:cNvSpPr/>
              <p:nvPr/>
            </p:nvSpPr>
            <p:spPr>
              <a:xfrm>
                <a:off x="5183093" y="3245952"/>
                <a:ext cx="791928" cy="152665"/>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2" name="정육면체 21"/>
              <p:cNvSpPr/>
              <p:nvPr/>
            </p:nvSpPr>
            <p:spPr>
              <a:xfrm>
                <a:off x="2042252" y="2593653"/>
                <a:ext cx="833620" cy="1561380"/>
              </a:xfrm>
              <a:prstGeom prst="cube">
                <a:avLst>
                  <a:gd name="adj" fmla="val 4574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3" name="정육면체 22"/>
              <p:cNvSpPr/>
              <p:nvPr/>
            </p:nvSpPr>
            <p:spPr>
              <a:xfrm>
                <a:off x="3047172" y="2835084"/>
                <a:ext cx="934521" cy="1001847"/>
              </a:xfrm>
              <a:prstGeom prst="cube">
                <a:avLst>
                  <a:gd name="adj" fmla="val 34790"/>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4" name="정육면체 23"/>
              <p:cNvSpPr/>
              <p:nvPr/>
            </p:nvSpPr>
            <p:spPr>
              <a:xfrm>
                <a:off x="4152993" y="3159800"/>
                <a:ext cx="799698" cy="349363"/>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5" name="정육면체 24"/>
              <p:cNvSpPr/>
              <p:nvPr/>
            </p:nvSpPr>
            <p:spPr>
              <a:xfrm>
                <a:off x="6205423" y="3225247"/>
                <a:ext cx="791928" cy="152665"/>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26" name="그룹 25"/>
              <p:cNvGrpSpPr/>
              <p:nvPr/>
            </p:nvGrpSpPr>
            <p:grpSpPr>
              <a:xfrm>
                <a:off x="7609265" y="3113125"/>
                <a:ext cx="131371" cy="261716"/>
                <a:chOff x="3504112" y="4509120"/>
                <a:chExt cx="105115" cy="184765"/>
              </a:xfrm>
            </p:grpSpPr>
            <p:sp>
              <p:nvSpPr>
                <p:cNvPr id="42" name="정육면체 41"/>
                <p:cNvSpPr/>
                <p:nvPr/>
              </p:nvSpPr>
              <p:spPr>
                <a:xfrm>
                  <a:off x="3504112" y="4588771"/>
                  <a:ext cx="105113" cy="105114"/>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3" name="정육면체 42"/>
                <p:cNvSpPr/>
                <p:nvPr/>
              </p:nvSpPr>
              <p:spPr>
                <a:xfrm>
                  <a:off x="3504114" y="4509120"/>
                  <a:ext cx="105113" cy="105113"/>
                </a:xfrm>
                <a:prstGeom prst="cube">
                  <a:avLst/>
                </a:prstGeom>
                <a:solidFill>
                  <a:srgbClr val="0000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mc:AlternateContent xmlns:mc="http://schemas.openxmlformats.org/markup-compatibility/2006" xmlns:a14="http://schemas.microsoft.com/office/drawing/2010/main">
            <mc:Choice Requires="a14">
              <p:sp>
                <p:nvSpPr>
                  <p:cNvPr id="27" name="TextBox 26"/>
                  <p:cNvSpPr txBox="1"/>
                  <p:nvPr/>
                </p:nvSpPr>
                <p:spPr>
                  <a:xfrm>
                    <a:off x="7513277" y="3351638"/>
                    <a:ext cx="351581" cy="473708"/>
                  </a:xfrm>
                  <a:prstGeom prst="rect">
                    <a:avLst/>
                  </a:prstGeom>
                  <a:noFill/>
                </p:spPr>
                <p:txBody>
                  <a:bodyPr wrap="none" lIns="0" tIns="0" rIns="0" bIns="0" rtlCol="0">
                    <a:spAutoFit/>
                  </a:bodyPr>
                  <a:lstStyle/>
                  <a:p>
                    <a:pPr lvl="0" defTabSz="914400"/>
                    <a14:m>
                      <m:oMathPara xmlns:m="http://schemas.openxmlformats.org/officeDocument/2006/math">
                        <m:oMathParaPr>
                          <m:jc m:val="centerGroup"/>
                        </m:oMathParaPr>
                        <m:oMath xmlns:m="http://schemas.openxmlformats.org/officeDocument/2006/math">
                          <m:r>
                            <a:rPr lang="en-US" altLang="ko-KR" sz="1200" i="1" kern="0" smtClean="0">
                              <a:solidFill>
                                <a:prstClr val="black"/>
                              </a:solidFill>
                              <a:latin typeface="Cambria Math" panose="02040503050406030204" pitchFamily="18" charset="0"/>
                            </a:rPr>
                            <m:t>𝑓𝑐</m:t>
                          </m:r>
                          <m:r>
                            <a:rPr lang="en-US" altLang="ko-KR" sz="1200" i="1" kern="0" smtClean="0">
                              <a:solidFill>
                                <a:prstClr val="black"/>
                              </a:solidFill>
                              <a:latin typeface="Cambria Math" panose="02040503050406030204" pitchFamily="18" charset="0"/>
                            </a:rPr>
                            <m:t>6</m:t>
                          </m:r>
                        </m:oMath>
                      </m:oMathPara>
                    </a14:m>
                    <a:endParaRPr lang="en-US" altLang="ko-KR" sz="1200" i="1" kern="0" dirty="0">
                      <a:solidFill>
                        <a:prstClr val="black"/>
                      </a:solidFill>
                      <a:latin typeface="Cambria Math" panose="02040503050406030204" pitchFamily="18" charset="0"/>
                    </a:endParaRPr>
                  </a:p>
                  <a:p>
                    <a:pPr lvl="0" defTabSz="914400"/>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맑은 고딕" panose="020B0503020000020004" pitchFamily="50" charset="-127"/>
                            </a:rPr>
                            <m:t>2</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513277" y="3351638"/>
                    <a:ext cx="351581" cy="473708"/>
                  </a:xfrm>
                  <a:prstGeom prst="rect">
                    <a:avLst/>
                  </a:prstGeom>
                  <a:blipFill>
                    <a:blip r:embed="rId9"/>
                    <a:stretch>
                      <a:fillRect l="-20000" r="-22222" b="-3279"/>
                    </a:stretch>
                  </a:blipFill>
                </p:spPr>
                <p:txBody>
                  <a:bodyPr/>
                  <a:lstStyle/>
                  <a:p>
                    <a:r>
                      <a:rPr lang="ko-KR" altLang="en-US">
                        <a:noFill/>
                      </a:rPr>
                      <a:t> </a:t>
                    </a:r>
                  </a:p>
                </p:txBody>
              </p:sp>
            </mc:Fallback>
          </mc:AlternateContent>
          <p:cxnSp>
            <p:nvCxnSpPr>
              <p:cNvPr id="28" name="직선 연결선 27"/>
              <p:cNvCxnSpPr>
                <a:stCxn id="25" idx="5"/>
                <a:endCxn id="43" idx="3"/>
              </p:cNvCxnSpPr>
              <p:nvPr/>
            </p:nvCxnSpPr>
            <p:spPr>
              <a:xfrm flipV="1">
                <a:off x="6997351" y="3262016"/>
                <a:ext cx="661179" cy="12546"/>
              </a:xfrm>
              <a:prstGeom prst="line">
                <a:avLst/>
              </a:prstGeom>
              <a:noFill/>
              <a:ln w="12700" cap="flat" cmpd="sng" algn="ctr">
                <a:solidFill>
                  <a:schemeClr val="accent1"/>
                </a:solidFill>
                <a:prstDash val="sysDash"/>
                <a:miter lim="800000"/>
              </a:ln>
              <a:effectLst/>
            </p:spPr>
          </p:cxnSp>
          <p:cxnSp>
            <p:nvCxnSpPr>
              <p:cNvPr id="29" name="직선 연결선 28"/>
              <p:cNvCxnSpPr/>
              <p:nvPr/>
            </p:nvCxnSpPr>
            <p:spPr>
              <a:xfrm>
                <a:off x="2398325" y="1827826"/>
                <a:ext cx="31779" cy="765827"/>
              </a:xfrm>
              <a:prstGeom prst="line">
                <a:avLst/>
              </a:prstGeom>
              <a:noFill/>
              <a:ln w="12700" cap="flat" cmpd="sng" algn="ctr">
                <a:solidFill>
                  <a:schemeClr val="accent1"/>
                </a:solidFill>
                <a:prstDash val="sysDash"/>
                <a:miter lim="800000"/>
              </a:ln>
              <a:effectLst/>
            </p:spPr>
          </p:cxnSp>
          <p:cxnSp>
            <p:nvCxnSpPr>
              <p:cNvPr id="30" name="직선 연결선 29"/>
              <p:cNvCxnSpPr/>
              <p:nvPr/>
            </p:nvCxnSpPr>
            <p:spPr>
              <a:xfrm>
                <a:off x="1438082" y="2803009"/>
                <a:ext cx="612238" cy="178316"/>
              </a:xfrm>
              <a:prstGeom prst="line">
                <a:avLst/>
              </a:prstGeom>
              <a:noFill/>
              <a:ln w="12700" cap="flat" cmpd="sng" algn="ctr">
                <a:solidFill>
                  <a:schemeClr val="accent1"/>
                </a:solidFill>
                <a:prstDash val="sysDash"/>
                <a:miter lim="800000"/>
              </a:ln>
              <a:effectLst/>
            </p:spPr>
          </p:cxnSp>
          <p:cxnSp>
            <p:nvCxnSpPr>
              <p:cNvPr id="31" name="직선 연결선 30"/>
              <p:cNvCxnSpPr/>
              <p:nvPr/>
            </p:nvCxnSpPr>
            <p:spPr>
              <a:xfrm flipV="1">
                <a:off x="1438082" y="4155032"/>
                <a:ext cx="612238" cy="653227"/>
              </a:xfrm>
              <a:prstGeom prst="line">
                <a:avLst/>
              </a:prstGeom>
              <a:noFill/>
              <a:ln w="12700" cap="flat" cmpd="sng" algn="ctr">
                <a:solidFill>
                  <a:schemeClr val="accent1"/>
                </a:solidFill>
                <a:prstDash val="sysDash"/>
                <a:miter lim="800000"/>
              </a:ln>
              <a:effectLst/>
            </p:spPr>
          </p:cxnSp>
          <p:cxnSp>
            <p:nvCxnSpPr>
              <p:cNvPr id="32" name="직선 연결선 31"/>
              <p:cNvCxnSpPr/>
              <p:nvPr/>
            </p:nvCxnSpPr>
            <p:spPr>
              <a:xfrm flipV="1">
                <a:off x="2501434" y="3836931"/>
                <a:ext cx="545738" cy="318102"/>
              </a:xfrm>
              <a:prstGeom prst="line">
                <a:avLst/>
              </a:prstGeom>
              <a:noFill/>
              <a:ln w="12700" cap="flat" cmpd="sng" algn="ctr">
                <a:solidFill>
                  <a:schemeClr val="accent1"/>
                </a:solidFill>
                <a:prstDash val="sysDash"/>
                <a:miter lim="800000"/>
              </a:ln>
              <a:effectLst/>
            </p:spPr>
          </p:cxnSp>
          <p:cxnSp>
            <p:nvCxnSpPr>
              <p:cNvPr id="33" name="직선 연결선 32"/>
              <p:cNvCxnSpPr/>
              <p:nvPr/>
            </p:nvCxnSpPr>
            <p:spPr>
              <a:xfrm flipV="1">
                <a:off x="3649722" y="3509163"/>
                <a:ext cx="503271" cy="318102"/>
              </a:xfrm>
              <a:prstGeom prst="line">
                <a:avLst/>
              </a:prstGeom>
              <a:noFill/>
              <a:ln w="12700" cap="flat" cmpd="sng" algn="ctr">
                <a:solidFill>
                  <a:schemeClr val="accent1"/>
                </a:solidFill>
                <a:prstDash val="sysDash"/>
                <a:miter lim="800000"/>
              </a:ln>
              <a:effectLst/>
            </p:spPr>
          </p:cxnSp>
          <p:cxnSp>
            <p:nvCxnSpPr>
              <p:cNvPr id="34" name="직선 연결선 33"/>
              <p:cNvCxnSpPr>
                <a:endCxn id="21" idx="2"/>
              </p:cNvCxnSpPr>
              <p:nvPr/>
            </p:nvCxnSpPr>
            <p:spPr>
              <a:xfrm flipV="1">
                <a:off x="4829290" y="3349302"/>
                <a:ext cx="353803" cy="159861"/>
              </a:xfrm>
              <a:prstGeom prst="line">
                <a:avLst/>
              </a:prstGeom>
              <a:noFill/>
              <a:ln w="12700" cap="flat" cmpd="sng" algn="ctr">
                <a:solidFill>
                  <a:schemeClr val="accent1"/>
                </a:solidFill>
                <a:prstDash val="sysDash"/>
                <a:miter lim="800000"/>
              </a:ln>
              <a:effectLst/>
            </p:spPr>
          </p:cxnSp>
          <p:cxnSp>
            <p:nvCxnSpPr>
              <p:cNvPr id="35" name="직선 연결선 34"/>
              <p:cNvCxnSpPr>
                <a:endCxn id="25" idx="2"/>
              </p:cNvCxnSpPr>
              <p:nvPr/>
            </p:nvCxnSpPr>
            <p:spPr>
              <a:xfrm flipV="1">
                <a:off x="5945149" y="3328597"/>
                <a:ext cx="260274" cy="1278"/>
              </a:xfrm>
              <a:prstGeom prst="line">
                <a:avLst/>
              </a:prstGeom>
              <a:noFill/>
              <a:ln w="12700" cap="flat" cmpd="sng" algn="ctr">
                <a:solidFill>
                  <a:schemeClr val="accent1"/>
                </a:solidFill>
                <a:prstDash val="sysDash"/>
                <a:miter lim="800000"/>
              </a:ln>
              <a:effectLst/>
            </p:spPr>
          </p:cxnSp>
          <p:cxnSp>
            <p:nvCxnSpPr>
              <p:cNvPr id="36" name="직선 연결선 35"/>
              <p:cNvCxnSpPr/>
              <p:nvPr/>
            </p:nvCxnSpPr>
            <p:spPr>
              <a:xfrm>
                <a:off x="2487686" y="2981325"/>
                <a:ext cx="559486" cy="178475"/>
              </a:xfrm>
              <a:prstGeom prst="line">
                <a:avLst/>
              </a:prstGeom>
              <a:noFill/>
              <a:ln w="12700" cap="flat" cmpd="sng" algn="ctr">
                <a:solidFill>
                  <a:schemeClr val="accent1"/>
                </a:solidFill>
                <a:prstDash val="sysDash"/>
                <a:miter lim="800000"/>
              </a:ln>
              <a:effectLst/>
            </p:spPr>
          </p:cxnSp>
          <p:cxnSp>
            <p:nvCxnSpPr>
              <p:cNvPr id="37" name="직선 연결선 36"/>
              <p:cNvCxnSpPr/>
              <p:nvPr/>
            </p:nvCxnSpPr>
            <p:spPr>
              <a:xfrm>
                <a:off x="2875872" y="2593653"/>
                <a:ext cx="472516" cy="238214"/>
              </a:xfrm>
              <a:prstGeom prst="line">
                <a:avLst/>
              </a:prstGeom>
              <a:noFill/>
              <a:ln w="12700" cap="flat" cmpd="sng" algn="ctr">
                <a:solidFill>
                  <a:schemeClr val="accent1"/>
                </a:solidFill>
                <a:prstDash val="sysDash"/>
                <a:miter lim="800000"/>
              </a:ln>
              <a:effectLst/>
            </p:spPr>
          </p:cxnSp>
          <p:cxnSp>
            <p:nvCxnSpPr>
              <p:cNvPr id="38" name="직선 연결선 37"/>
              <p:cNvCxnSpPr/>
              <p:nvPr/>
            </p:nvCxnSpPr>
            <p:spPr>
              <a:xfrm>
                <a:off x="3981403" y="2834977"/>
                <a:ext cx="279447" cy="324823"/>
              </a:xfrm>
              <a:prstGeom prst="line">
                <a:avLst/>
              </a:prstGeom>
              <a:noFill/>
              <a:ln w="12700" cap="flat" cmpd="sng" algn="ctr">
                <a:solidFill>
                  <a:schemeClr val="accent1"/>
                </a:solidFill>
                <a:prstDash val="sysDash"/>
                <a:miter lim="800000"/>
              </a:ln>
              <a:effectLst/>
            </p:spPr>
          </p:cxnSp>
          <p:cxnSp>
            <p:nvCxnSpPr>
              <p:cNvPr id="39" name="직선 연결선 38"/>
              <p:cNvCxnSpPr/>
              <p:nvPr/>
            </p:nvCxnSpPr>
            <p:spPr>
              <a:xfrm>
                <a:off x="3667236" y="3159800"/>
                <a:ext cx="510508" cy="114762"/>
              </a:xfrm>
              <a:prstGeom prst="line">
                <a:avLst/>
              </a:prstGeom>
              <a:noFill/>
              <a:ln w="12700" cap="flat" cmpd="sng" algn="ctr">
                <a:solidFill>
                  <a:schemeClr val="accent1"/>
                </a:solidFill>
                <a:prstDash val="sysDash"/>
                <a:miter lim="800000"/>
              </a:ln>
              <a:effectLst/>
            </p:spPr>
          </p:cxnSp>
          <p:cxnSp>
            <p:nvCxnSpPr>
              <p:cNvPr id="40" name="직선 연결선 39"/>
              <p:cNvCxnSpPr>
                <a:endCxn id="21" idx="2"/>
              </p:cNvCxnSpPr>
              <p:nvPr/>
            </p:nvCxnSpPr>
            <p:spPr>
              <a:xfrm>
                <a:off x="4822725" y="3296143"/>
                <a:ext cx="360368" cy="53159"/>
              </a:xfrm>
              <a:prstGeom prst="line">
                <a:avLst/>
              </a:prstGeom>
              <a:noFill/>
              <a:ln w="12700" cap="flat" cmpd="sng" algn="ctr">
                <a:solidFill>
                  <a:schemeClr val="accent1"/>
                </a:solidFill>
                <a:prstDash val="sysDash"/>
                <a:miter lim="800000"/>
              </a:ln>
              <a:effectLst/>
            </p:spPr>
          </p:cxnSp>
          <p:cxnSp>
            <p:nvCxnSpPr>
              <p:cNvPr id="41" name="직선 연결선 40"/>
              <p:cNvCxnSpPr>
                <a:endCxn id="21" idx="2"/>
              </p:cNvCxnSpPr>
              <p:nvPr/>
            </p:nvCxnSpPr>
            <p:spPr>
              <a:xfrm>
                <a:off x="4952691" y="3172389"/>
                <a:ext cx="230402" cy="176913"/>
              </a:xfrm>
              <a:prstGeom prst="line">
                <a:avLst/>
              </a:prstGeom>
              <a:noFill/>
              <a:ln w="12700" cap="flat" cmpd="sng" algn="ctr">
                <a:solidFill>
                  <a:schemeClr val="accent1"/>
                </a:solidFill>
                <a:prstDash val="sysDash"/>
                <a:miter lim="800000"/>
              </a:ln>
              <a:effectLst/>
            </p:spPr>
          </p:cxnSp>
        </p:grpSp>
        <p:cxnSp>
          <p:nvCxnSpPr>
            <p:cNvPr id="13" name="직선 연결선 12"/>
            <p:cNvCxnSpPr>
              <a:stCxn id="20" idx="3"/>
              <a:endCxn id="6" idx="0"/>
            </p:cNvCxnSpPr>
            <p:nvPr/>
          </p:nvCxnSpPr>
          <p:spPr bwMode="auto">
            <a:xfrm flipH="1">
              <a:off x="1331552" y="4808258"/>
              <a:ext cx="22020" cy="110472"/>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4" name="직선 연결선 13"/>
            <p:cNvCxnSpPr>
              <a:stCxn id="22" idx="3"/>
              <a:endCxn id="7" idx="0"/>
            </p:cNvCxnSpPr>
            <p:nvPr/>
          </p:nvCxnSpPr>
          <p:spPr bwMode="auto">
            <a:xfrm>
              <a:off x="2268399" y="4155033"/>
              <a:ext cx="549589" cy="763697"/>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5" name="직선 연결선 14"/>
            <p:cNvCxnSpPr>
              <a:stCxn id="23" idx="3"/>
              <a:endCxn id="8" idx="0"/>
            </p:cNvCxnSpPr>
            <p:nvPr/>
          </p:nvCxnSpPr>
          <p:spPr bwMode="auto">
            <a:xfrm>
              <a:off x="3351871" y="3836930"/>
              <a:ext cx="749721" cy="1081799"/>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6" name="직선 연결선 15"/>
            <p:cNvCxnSpPr>
              <a:stCxn id="24" idx="3"/>
              <a:endCxn id="9" idx="0"/>
            </p:cNvCxnSpPr>
            <p:nvPr/>
          </p:nvCxnSpPr>
          <p:spPr bwMode="auto">
            <a:xfrm>
              <a:off x="4491015" y="3509162"/>
              <a:ext cx="952165" cy="1409567"/>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7" name="직선 연결선 16"/>
            <p:cNvCxnSpPr>
              <a:stCxn id="21" idx="3"/>
              <a:endCxn id="10" idx="0"/>
            </p:cNvCxnSpPr>
            <p:nvPr/>
          </p:nvCxnSpPr>
          <p:spPr bwMode="auto">
            <a:xfrm>
              <a:off x="5552040" y="3398617"/>
              <a:ext cx="845647" cy="1520113"/>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8" name="직선 연결선 17"/>
            <p:cNvCxnSpPr>
              <a:stCxn id="25" idx="3"/>
              <a:endCxn id="11" idx="0"/>
            </p:cNvCxnSpPr>
            <p:nvPr/>
          </p:nvCxnSpPr>
          <p:spPr bwMode="auto">
            <a:xfrm>
              <a:off x="6574370" y="3377912"/>
              <a:ext cx="414599" cy="1540816"/>
            </a:xfrm>
            <a:prstGeom prst="line">
              <a:avLst/>
            </a:prstGeom>
            <a:solidFill>
              <a:schemeClr val="accent1"/>
            </a:solidFill>
            <a:ln w="12700" cap="flat" cmpd="sng" algn="ctr">
              <a:solidFill>
                <a:schemeClr val="tx2"/>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44" name="직사각형 43"/>
              <p:cNvSpPr/>
              <p:nvPr/>
            </p:nvSpPr>
            <p:spPr>
              <a:xfrm>
                <a:off x="2428705" y="2264856"/>
                <a:ext cx="2656946" cy="4580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0" lang="en-US" altLang="ko-KR" sz="2000" i="1" kern="0" smtClean="0">
                              <a:solidFill>
                                <a:srgbClr val="000000"/>
                              </a:solidFill>
                              <a:latin typeface="Cambria Math" panose="02040503050406030204" pitchFamily="18" charset="0"/>
                            </a:rPr>
                          </m:ctrlPr>
                        </m:sSubPr>
                        <m:e>
                          <m:r>
                            <a:rPr kumimoji="0" lang="ko-KR" altLang="en-US" sz="2000" i="1" kern="0">
                              <a:solidFill>
                                <a:srgbClr val="000000"/>
                              </a:solidFill>
                              <a:latin typeface="Cambria Math" panose="02040503050406030204" pitchFamily="18" charset="0"/>
                            </a:rPr>
                            <m:t>𝜌</m:t>
                          </m:r>
                        </m:e>
                        <m:sub>
                          <m:r>
                            <a:rPr kumimoji="0" lang="en-US" altLang="ko-KR" sz="2000" i="1" kern="0">
                              <a:solidFill>
                                <a:srgbClr val="000000"/>
                              </a:solidFill>
                              <a:latin typeface="Cambria Math" panose="02040503050406030204" pitchFamily="18" charset="0"/>
                            </a:rPr>
                            <m:t>𝐴</m:t>
                          </m:r>
                        </m:sub>
                      </m:sSub>
                      <m:d>
                        <m:dPr>
                          <m:ctrlPr>
                            <a:rPr kumimoji="0" lang="en-US" altLang="ko-KR" sz="2000" i="1" kern="0">
                              <a:solidFill>
                                <a:srgbClr val="000000"/>
                              </a:solidFill>
                              <a:latin typeface="Cambria Math" panose="02040503050406030204" pitchFamily="18" charset="0"/>
                            </a:rPr>
                          </m:ctrlPr>
                        </m:dPr>
                        <m:e>
                          <m:sSubSup>
                            <m:sSubSupPr>
                              <m:ctrlPr>
                                <a:rPr kumimoji="0" lang="en-US" altLang="ko-KR" sz="2000" i="1" kern="0">
                                  <a:solidFill>
                                    <a:srgbClr val="000000"/>
                                  </a:solidFill>
                                  <a:latin typeface="Cambria Math" panose="02040503050406030204" pitchFamily="18" charset="0"/>
                                </a:rPr>
                              </m:ctrlPr>
                            </m:sSubSupPr>
                            <m:e>
                              <m:r>
                                <a:rPr kumimoji="0" lang="en-US" altLang="ko-KR" sz="2000" b="1" kern="0">
                                  <a:solidFill>
                                    <a:srgbClr val="000000"/>
                                  </a:solidFill>
                                  <a:latin typeface="Cambria Math"/>
                                </a:rPr>
                                <m:t>𝐱</m:t>
                              </m:r>
                            </m:e>
                            <m:sub>
                              <m:r>
                                <a:rPr kumimoji="0" lang="en-US" altLang="ko-KR" sz="2000" i="1" kern="0">
                                  <a:solidFill>
                                    <a:srgbClr val="000000"/>
                                  </a:solidFill>
                                  <a:latin typeface="Cambria Math" panose="02040503050406030204" pitchFamily="18" charset="0"/>
                                </a:rPr>
                                <m:t>𝑖</m:t>
                              </m:r>
                            </m:sub>
                            <m:sup>
                              <m:r>
                                <a:rPr kumimoji="0" lang="en-US" altLang="ko-KR" sz="2000" i="1" kern="0">
                                  <a:solidFill>
                                    <a:srgbClr val="000000"/>
                                  </a:solidFill>
                                  <a:latin typeface="Cambria Math" panose="02040503050406030204" pitchFamily="18" charset="0"/>
                                </a:rPr>
                                <m:t>𝑡</m:t>
                              </m:r>
                              <m:r>
                                <a:rPr kumimoji="0" lang="en-US" altLang="ko-KR" sz="2000" i="1" kern="0">
                                  <a:solidFill>
                                    <a:srgbClr val="000000"/>
                                  </a:solidFill>
                                  <a:latin typeface="Cambria Math" panose="02040503050406030204" pitchFamily="18" charset="0"/>
                                </a:rPr>
                                <m:t>−1</m:t>
                              </m:r>
                            </m:sup>
                          </m:sSubSup>
                          <m:r>
                            <a:rPr kumimoji="0" lang="en-US" altLang="ko-KR" sz="2000" i="1" kern="0">
                              <a:solidFill>
                                <a:srgbClr val="000000"/>
                              </a:solidFill>
                              <a:latin typeface="Cambria Math" panose="02040503050406030204" pitchFamily="18" charset="0"/>
                            </a:rPr>
                            <m:t>,</m:t>
                          </m:r>
                          <m:sSubSup>
                            <m:sSubSupPr>
                              <m:ctrlPr>
                                <a:rPr kumimoji="0" lang="en-US" altLang="ko-KR" sz="2000" i="1" kern="0">
                                  <a:solidFill>
                                    <a:srgbClr val="000000"/>
                                  </a:solidFill>
                                  <a:latin typeface="Cambria Math" panose="02040503050406030204" pitchFamily="18" charset="0"/>
                                </a:rPr>
                              </m:ctrlPr>
                            </m:sSubSupPr>
                            <m:e>
                              <m:r>
                                <a:rPr kumimoji="0" lang="en-US" altLang="ko-KR" sz="2000" b="1" kern="0">
                                  <a:solidFill>
                                    <a:srgbClr val="000000"/>
                                  </a:solidFill>
                                  <a:latin typeface="Cambria Math" panose="02040503050406030204" pitchFamily="18" charset="0"/>
                                </a:rPr>
                                <m:t>𝐳</m:t>
                              </m:r>
                            </m:e>
                            <m:sub>
                              <m:r>
                                <a:rPr kumimoji="0" lang="en-US" altLang="ko-KR" sz="2000" i="1" kern="0">
                                  <a:solidFill>
                                    <a:srgbClr val="000000"/>
                                  </a:solidFill>
                                  <a:latin typeface="Cambria Math" panose="02040503050406030204" pitchFamily="18" charset="0"/>
                                </a:rPr>
                                <m:t>𝑗</m:t>
                              </m:r>
                            </m:sub>
                            <m:sup>
                              <m:r>
                                <a:rPr kumimoji="0" lang="en-US" altLang="ko-KR" sz="2000" i="1" kern="0">
                                  <a:solidFill>
                                    <a:srgbClr val="000000"/>
                                  </a:solidFill>
                                  <a:latin typeface="Cambria Math" panose="02040503050406030204" pitchFamily="18" charset="0"/>
                                </a:rPr>
                                <m:t>𝑡</m:t>
                              </m:r>
                            </m:sup>
                          </m:sSubSup>
                        </m:e>
                      </m:d>
                      <m:r>
                        <a:rPr kumimoji="0" lang="en-US" altLang="ko-KR" sz="2000" b="0" i="1" kern="0" smtClean="0">
                          <a:solidFill>
                            <a:srgbClr val="000000"/>
                          </a:solidFill>
                          <a:latin typeface="Cambria Math" panose="02040503050406030204" pitchFamily="18" charset="0"/>
                        </a:rPr>
                        <m:t>=</m:t>
                      </m:r>
                      <m:sSubSup>
                        <m:sSubSupPr>
                          <m:ctrlPr>
                            <a:rPr kumimoji="0" lang="en-US" altLang="ko-KR" sz="2000" b="0" i="1" kern="0" smtClean="0">
                              <a:solidFill>
                                <a:srgbClr val="000000"/>
                              </a:solidFill>
                              <a:latin typeface="Cambria Math" panose="02040503050406030204" pitchFamily="18" charset="0"/>
                            </a:rPr>
                          </m:ctrlPr>
                        </m:sSubSupPr>
                        <m:e>
                          <m:r>
                            <a:rPr kumimoji="0" lang="en-US" altLang="ko-KR" sz="2000" b="0" i="1" kern="0" smtClean="0">
                              <a:solidFill>
                                <a:srgbClr val="000000"/>
                              </a:solidFill>
                              <a:latin typeface="Cambria Math" panose="02040503050406030204" pitchFamily="18" charset="0"/>
                            </a:rPr>
                            <m:t>𝑓</m:t>
                          </m:r>
                        </m:e>
                        <m:sub>
                          <m:r>
                            <a:rPr kumimoji="0" lang="en-US" altLang="ko-KR" sz="2000" b="0" i="1" kern="0" smtClean="0">
                              <a:solidFill>
                                <a:srgbClr val="000000"/>
                              </a:solidFill>
                              <a:latin typeface="Cambria Math" panose="02040503050406030204" pitchFamily="18" charset="0"/>
                            </a:rPr>
                            <m:t>𝑖</m:t>
                          </m:r>
                        </m:sub>
                        <m:sup>
                          <m:r>
                            <a:rPr kumimoji="0" lang="en-US" altLang="ko-KR" sz="2000" b="0" i="1" kern="0" smtClean="0">
                              <a:solidFill>
                                <a:srgbClr val="000000"/>
                              </a:solidFill>
                              <a:latin typeface="Cambria Math" panose="02040503050406030204" pitchFamily="18" charset="0"/>
                            </a:rPr>
                            <m:t>+</m:t>
                          </m:r>
                        </m:sup>
                      </m:sSubSup>
                      <m:r>
                        <a:rPr kumimoji="0" lang="en-US" altLang="ko-KR" sz="2000" b="0" i="1" kern="0" smtClean="0">
                          <a:solidFill>
                            <a:srgbClr val="000000"/>
                          </a:solidFill>
                          <a:latin typeface="Cambria Math" panose="02040503050406030204" pitchFamily="18" charset="0"/>
                        </a:rPr>
                        <m:t>(</m:t>
                      </m:r>
                      <m:sSubSup>
                        <m:sSubSupPr>
                          <m:ctrlPr>
                            <a:rPr kumimoji="0" lang="en-US" altLang="ko-KR" sz="2000" i="1" kern="0">
                              <a:solidFill>
                                <a:srgbClr val="000000"/>
                              </a:solidFill>
                              <a:latin typeface="Cambria Math" panose="02040503050406030204" pitchFamily="18" charset="0"/>
                            </a:rPr>
                          </m:ctrlPr>
                        </m:sSubSupPr>
                        <m:e>
                          <m:r>
                            <a:rPr kumimoji="0" lang="en-US" altLang="ko-KR" sz="2000" b="1" kern="0">
                              <a:solidFill>
                                <a:srgbClr val="000000"/>
                              </a:solidFill>
                              <a:latin typeface="Cambria Math" panose="02040503050406030204" pitchFamily="18" charset="0"/>
                            </a:rPr>
                            <m:t>𝐳</m:t>
                          </m:r>
                        </m:e>
                        <m:sub>
                          <m:r>
                            <a:rPr kumimoji="0" lang="en-US" altLang="ko-KR" sz="2000" i="1" kern="0">
                              <a:solidFill>
                                <a:srgbClr val="000000"/>
                              </a:solidFill>
                              <a:latin typeface="Cambria Math" panose="02040503050406030204" pitchFamily="18" charset="0"/>
                            </a:rPr>
                            <m:t>𝑗</m:t>
                          </m:r>
                        </m:sub>
                        <m:sup>
                          <m:r>
                            <a:rPr kumimoji="0" lang="en-US" altLang="ko-KR" sz="2000" i="1" kern="0">
                              <a:solidFill>
                                <a:srgbClr val="000000"/>
                              </a:solidFill>
                              <a:latin typeface="Cambria Math" panose="02040503050406030204" pitchFamily="18" charset="0"/>
                            </a:rPr>
                            <m:t>𝑡</m:t>
                          </m:r>
                        </m:sup>
                      </m:sSubSup>
                      <m:r>
                        <a:rPr kumimoji="0" lang="en-US" altLang="ko-KR" sz="2000" b="0" i="1" kern="0" smtClean="0">
                          <a:solidFill>
                            <a:srgbClr val="000000"/>
                          </a:solidFill>
                          <a:latin typeface="Cambria Math" panose="02040503050406030204" pitchFamily="18" charset="0"/>
                        </a:rPr>
                        <m:t>)</m:t>
                      </m:r>
                    </m:oMath>
                  </m:oMathPara>
                </a14:m>
                <a:endParaRPr lang="ko-KR" altLang="en-US" sz="2000" dirty="0"/>
              </a:p>
            </p:txBody>
          </p:sp>
        </mc:Choice>
        <mc:Fallback xmlns="">
          <p:sp>
            <p:nvSpPr>
              <p:cNvPr id="44" name="직사각형 43"/>
              <p:cNvSpPr>
                <a:spLocks noRot="1" noChangeAspect="1" noMove="1" noResize="1" noEditPoints="1" noAdjustHandles="1" noChangeArrowheads="1" noChangeShapeType="1" noTextEdit="1"/>
              </p:cNvSpPr>
              <p:nvPr/>
            </p:nvSpPr>
            <p:spPr>
              <a:xfrm>
                <a:off x="2428705" y="2264856"/>
                <a:ext cx="2656946" cy="458074"/>
              </a:xfrm>
              <a:prstGeom prst="rect">
                <a:avLst/>
              </a:prstGeom>
              <a:blipFill>
                <a:blip r:embed="rId10"/>
                <a:stretch>
                  <a:fillRect b="-8000"/>
                </a:stretch>
              </a:blipFill>
            </p:spPr>
            <p:txBody>
              <a:bodyPr/>
              <a:lstStyle/>
              <a:p>
                <a:r>
                  <a:rPr lang="ko-KR" altLang="en-US">
                    <a:noFill/>
                  </a:rPr>
                  <a:t> </a:t>
                </a:r>
              </a:p>
            </p:txBody>
          </p:sp>
        </mc:Fallback>
      </mc:AlternateContent>
      <p:cxnSp>
        <p:nvCxnSpPr>
          <p:cNvPr id="46" name="직선 화살표 연결선 45"/>
          <p:cNvCxnSpPr>
            <a:stCxn id="43" idx="1"/>
          </p:cNvCxnSpPr>
          <p:nvPr/>
        </p:nvCxnSpPr>
        <p:spPr bwMode="auto">
          <a:xfrm flipH="1" flipV="1">
            <a:off x="4249036" y="2694616"/>
            <a:ext cx="2375057" cy="1114016"/>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9" name="직사각형 48"/>
              <p:cNvSpPr/>
              <p:nvPr/>
            </p:nvSpPr>
            <p:spPr>
              <a:xfrm>
                <a:off x="5288235" y="2306820"/>
                <a:ext cx="3793657" cy="376898"/>
              </a:xfrm>
              <a:prstGeom prst="rect">
                <a:avLst/>
              </a:prstGeom>
            </p:spPr>
            <p:txBody>
              <a:bodyPr wrap="square">
                <a:spAutoFit/>
              </a:bodyPr>
              <a:lstStyle/>
              <a:p>
                <a:r>
                  <a:rPr kumimoji="0" lang="en-US" altLang="ko-KR" kern="0" dirty="0">
                    <a:solidFill>
                      <a:schemeClr val="tx2"/>
                    </a:solidFill>
                  </a:rPr>
                  <a:t>where </a:t>
                </a:r>
                <a14:m>
                  <m:oMath xmlns:m="http://schemas.openxmlformats.org/officeDocument/2006/math">
                    <m:sSubSup>
                      <m:sSubSupPr>
                        <m:ctrlPr>
                          <a:rPr kumimoji="0" lang="en-US" altLang="ko-KR" i="1" kern="0" smtClean="0">
                            <a:solidFill>
                              <a:schemeClr val="tx2"/>
                            </a:solidFill>
                            <a:latin typeface="Cambria Math" panose="02040503050406030204" pitchFamily="18" charset="0"/>
                          </a:rPr>
                        </m:ctrlPr>
                      </m:sSubSupPr>
                      <m:e>
                        <m:r>
                          <a:rPr kumimoji="0" lang="en-US" altLang="ko-KR" i="1" kern="0">
                            <a:solidFill>
                              <a:schemeClr val="tx2"/>
                            </a:solidFill>
                            <a:latin typeface="Cambria Math" panose="02040503050406030204" pitchFamily="18" charset="0"/>
                          </a:rPr>
                          <m:t>𝑓</m:t>
                        </m:r>
                      </m:e>
                      <m:sub>
                        <m:r>
                          <a:rPr kumimoji="0" lang="en-US" altLang="ko-KR" i="1" kern="0">
                            <a:solidFill>
                              <a:schemeClr val="tx2"/>
                            </a:solidFill>
                            <a:latin typeface="Cambria Math" panose="02040503050406030204" pitchFamily="18" charset="0"/>
                          </a:rPr>
                          <m:t>𝑖</m:t>
                        </m:r>
                      </m:sub>
                      <m:sup>
                        <m:r>
                          <a:rPr kumimoji="0" lang="en-US" altLang="ko-KR" i="1" kern="0">
                            <a:solidFill>
                              <a:schemeClr val="tx2"/>
                            </a:solidFill>
                            <a:latin typeface="Cambria Math" panose="02040503050406030204" pitchFamily="18" charset="0"/>
                          </a:rPr>
                          <m:t>+</m:t>
                        </m:r>
                      </m:sup>
                    </m:sSubSup>
                    <m:d>
                      <m:dPr>
                        <m:ctrlPr>
                          <a:rPr kumimoji="0" lang="en-US" altLang="ko-KR" i="1" kern="0">
                            <a:solidFill>
                              <a:schemeClr val="tx2"/>
                            </a:solidFill>
                            <a:latin typeface="Cambria Math" panose="02040503050406030204" pitchFamily="18" charset="0"/>
                          </a:rPr>
                        </m:ctrlPr>
                      </m:dPr>
                      <m:e>
                        <m:r>
                          <a:rPr kumimoji="0" lang="en-US" altLang="ko-KR" i="1" kern="0" smtClean="0">
                            <a:solidFill>
                              <a:schemeClr val="tx2"/>
                            </a:solidFill>
                            <a:latin typeface="Cambria Math" panose="02040503050406030204" pitchFamily="18" charset="0"/>
                            <a:ea typeface="Cambria Math" panose="02040503050406030204" pitchFamily="18" charset="0"/>
                          </a:rPr>
                          <m:t>∙</m:t>
                        </m:r>
                      </m:e>
                    </m:d>
                    <m:r>
                      <a:rPr kumimoji="0" lang="en-US" altLang="ko-KR" i="1" kern="0" smtClean="0">
                        <a:solidFill>
                          <a:schemeClr val="tx2"/>
                        </a:solidFill>
                        <a:latin typeface="Cambria Math" panose="02040503050406030204" pitchFamily="18" charset="0"/>
                        <a:ea typeface="Cambria Math" panose="02040503050406030204" pitchFamily="18" charset="0"/>
                      </a:rPr>
                      <m:t>∈</m:t>
                    </m:r>
                    <m:r>
                      <a:rPr kumimoji="0" lang="en-US" altLang="ko-KR" b="0" i="1" kern="0" smtClean="0">
                        <a:solidFill>
                          <a:schemeClr val="tx2"/>
                        </a:solidFill>
                        <a:latin typeface="Cambria Math" panose="02040503050406030204" pitchFamily="18" charset="0"/>
                        <a:ea typeface="Cambria Math" panose="02040503050406030204" pitchFamily="18" charset="0"/>
                      </a:rPr>
                      <m:t>[0,1]</m:t>
                    </m:r>
                  </m:oMath>
                </a14:m>
                <a:r>
                  <a:rPr lang="ko-KR" altLang="en-US" dirty="0">
                    <a:solidFill>
                      <a:schemeClr val="tx2"/>
                    </a:solidFill>
                  </a:rPr>
                  <a:t> </a:t>
                </a:r>
                <a:r>
                  <a:rPr lang="en-US" altLang="ko-KR" dirty="0">
                    <a:solidFill>
                      <a:schemeClr val="tx2"/>
                    </a:solidFill>
                  </a:rPr>
                  <a:t>: positive score</a:t>
                </a:r>
                <a:endParaRPr lang="ko-KR" altLang="en-US" dirty="0">
                  <a:solidFill>
                    <a:schemeClr val="tx2"/>
                  </a:solidFill>
                </a:endParaRPr>
              </a:p>
            </p:txBody>
          </p:sp>
        </mc:Choice>
        <mc:Fallback xmlns="">
          <p:sp>
            <p:nvSpPr>
              <p:cNvPr id="49" name="직사각형 48"/>
              <p:cNvSpPr>
                <a:spLocks noRot="1" noChangeAspect="1" noMove="1" noResize="1" noEditPoints="1" noAdjustHandles="1" noChangeArrowheads="1" noChangeShapeType="1" noTextEdit="1"/>
              </p:cNvSpPr>
              <p:nvPr/>
            </p:nvSpPr>
            <p:spPr>
              <a:xfrm>
                <a:off x="5288235" y="2306820"/>
                <a:ext cx="3793657" cy="376898"/>
              </a:xfrm>
              <a:prstGeom prst="rect">
                <a:avLst/>
              </a:prstGeom>
              <a:blipFill>
                <a:blip r:embed="rId11"/>
                <a:stretch>
                  <a:fillRect l="-1284" t="-6452" b="-24194"/>
                </a:stretch>
              </a:blipFill>
            </p:spPr>
            <p:txBody>
              <a:bodyPr/>
              <a:lstStyle/>
              <a:p>
                <a:r>
                  <a:rPr lang="ko-KR" altLang="en-US">
                    <a:noFill/>
                  </a:rPr>
                  <a:t> </a:t>
                </a:r>
              </a:p>
            </p:txBody>
          </p:sp>
        </mc:Fallback>
      </mc:AlternateContent>
      <p:sp>
        <p:nvSpPr>
          <p:cNvPr id="51" name="직사각형 50"/>
          <p:cNvSpPr/>
          <p:nvPr/>
        </p:nvSpPr>
        <p:spPr>
          <a:xfrm>
            <a:off x="2425332" y="5659679"/>
            <a:ext cx="3839577" cy="369332"/>
          </a:xfrm>
          <a:prstGeom prst="rect">
            <a:avLst/>
          </a:prstGeom>
        </p:spPr>
        <p:txBody>
          <a:bodyPr wrap="none">
            <a:spAutoFit/>
          </a:bodyPr>
          <a:lstStyle/>
          <a:p>
            <a:r>
              <a:rPr lang="en-US" altLang="ko-KR" dirty="0"/>
              <a:t>Target-specific network of </a:t>
            </a:r>
            <a:r>
              <a:rPr lang="en-US" altLang="ko-KR" i="1" dirty="0" err="1"/>
              <a:t>i</a:t>
            </a:r>
            <a:r>
              <a:rPr lang="en-US" altLang="ko-KR" dirty="0" err="1"/>
              <a:t>-th</a:t>
            </a:r>
            <a:r>
              <a:rPr lang="en-US" altLang="ko-KR" dirty="0"/>
              <a:t> target</a:t>
            </a:r>
            <a:endParaRPr lang="ko-KR" altLang="en-US" dirty="0"/>
          </a:p>
        </p:txBody>
      </p:sp>
      <p:sp>
        <p:nvSpPr>
          <p:cNvPr id="52" name="직사각형 51"/>
          <p:cNvSpPr/>
          <p:nvPr/>
        </p:nvSpPr>
        <p:spPr bwMode="auto">
          <a:xfrm>
            <a:off x="6364435" y="3642681"/>
            <a:ext cx="544915" cy="794431"/>
          </a:xfrm>
          <a:prstGeom prst="rect">
            <a:avLst/>
          </a:prstGeom>
          <a:noFill/>
          <a:ln w="19050" cap="flat" cmpd="sng" algn="ctr">
            <a:solidFill>
              <a:srgbClr val="C00000"/>
            </a:solidFill>
            <a:prstDash val="solid"/>
            <a:round/>
            <a:headEnd type="none" w="med" len="med"/>
            <a:tailEnd type="none" w="med" len="med"/>
          </a:ln>
          <a:effectLst/>
        </p:spPr>
        <p:txBody>
          <a:bodyPr rtlCol="0" anchor="ctr"/>
          <a:lstStyle/>
          <a:p>
            <a:pPr algn="ctr"/>
            <a:endParaRPr lang="ko-KR" altLang="en-US" sz="1600"/>
          </a:p>
        </p:txBody>
      </p:sp>
      <p:sp>
        <p:nvSpPr>
          <p:cNvPr id="53" name="직사각형 52"/>
          <p:cNvSpPr/>
          <p:nvPr/>
        </p:nvSpPr>
        <p:spPr>
          <a:xfrm>
            <a:off x="6364435" y="4416339"/>
            <a:ext cx="2807750" cy="1323439"/>
          </a:xfrm>
          <a:prstGeom prst="rect">
            <a:avLst/>
          </a:prstGeom>
        </p:spPr>
        <p:txBody>
          <a:bodyPr wrap="square">
            <a:spAutoFit/>
          </a:bodyPr>
          <a:lstStyle/>
          <a:p>
            <a:r>
              <a:rPr lang="en-US" altLang="ko-KR" sz="1600" dirty="0">
                <a:solidFill>
                  <a:srgbClr val="C00000"/>
                </a:solidFill>
              </a:rPr>
              <a:t>Binary classification layer</a:t>
            </a:r>
          </a:p>
          <a:p>
            <a:pPr marL="285750" indent="-285750">
              <a:buFont typeface="Arial" panose="020B0604020202020204" pitchFamily="34" charset="0"/>
              <a:buChar char="•"/>
            </a:pPr>
            <a:r>
              <a:rPr lang="en-US" altLang="ko-KR" sz="1600" dirty="0">
                <a:solidFill>
                  <a:srgbClr val="C00000"/>
                </a:solidFill>
              </a:rPr>
              <a:t>(+) : the corresponding target</a:t>
            </a:r>
          </a:p>
          <a:p>
            <a:pPr marL="285750" indent="-285750">
              <a:buFont typeface="Arial" panose="020B0604020202020204" pitchFamily="34" charset="0"/>
              <a:buChar char="•"/>
            </a:pPr>
            <a:r>
              <a:rPr lang="en-US" altLang="ko-KR" sz="1600" dirty="0">
                <a:solidFill>
                  <a:srgbClr val="C00000"/>
                </a:solidFill>
              </a:rPr>
              <a:t>(-) : other targets or background</a:t>
            </a:r>
            <a:endParaRPr lang="ko-KR" altLang="en-US" sz="1600" dirty="0">
              <a:solidFill>
                <a:srgbClr val="C00000"/>
              </a:solidFill>
            </a:endParaRPr>
          </a:p>
        </p:txBody>
      </p:sp>
      <p:pic>
        <p:nvPicPr>
          <p:cNvPr id="54" name="Picture 7" descr="D:\연구실 자료\논문 관련 자료\TCE2015_jyju\TCE_demo_jyju\Tr_Results(PETS-S2L1)\Result_Tr(TCE)_v5.1 - p2\Train_samples 0-794\F#0665_id#21_Nob15.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0997" y="3330015"/>
            <a:ext cx="517441" cy="1293604"/>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55" name="오른쪽 화살표 54"/>
          <p:cNvSpPr/>
          <p:nvPr/>
        </p:nvSpPr>
        <p:spPr bwMode="auto">
          <a:xfrm>
            <a:off x="1117804" y="3412244"/>
            <a:ext cx="377741" cy="1077553"/>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6" name="직사각형 55"/>
              <p:cNvSpPr/>
              <p:nvPr/>
            </p:nvSpPr>
            <p:spPr>
              <a:xfrm>
                <a:off x="461308" y="2916312"/>
                <a:ext cx="459420" cy="4137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0" lang="en-US" altLang="ko-KR" i="1" kern="0">
                              <a:solidFill>
                                <a:srgbClr val="000000"/>
                              </a:solidFill>
                              <a:latin typeface="Cambria Math" panose="02040503050406030204" pitchFamily="18" charset="0"/>
                            </a:rPr>
                          </m:ctrlPr>
                        </m:sSubSupPr>
                        <m:e>
                          <m:r>
                            <a:rPr kumimoji="0" lang="en-US" altLang="ko-KR" b="1" kern="0">
                              <a:solidFill>
                                <a:srgbClr val="000000"/>
                              </a:solidFill>
                              <a:latin typeface="Cambria Math" panose="02040503050406030204" pitchFamily="18" charset="0"/>
                            </a:rPr>
                            <m:t>𝐳</m:t>
                          </m:r>
                        </m:e>
                        <m:sub>
                          <m:r>
                            <a:rPr kumimoji="0" lang="en-US" altLang="ko-KR" i="1" kern="0">
                              <a:solidFill>
                                <a:srgbClr val="000000"/>
                              </a:solidFill>
                              <a:latin typeface="Cambria Math" panose="02040503050406030204" pitchFamily="18" charset="0"/>
                            </a:rPr>
                            <m:t>𝑗</m:t>
                          </m:r>
                        </m:sub>
                        <m:sup>
                          <m:r>
                            <a:rPr kumimoji="0" lang="en-US" altLang="ko-KR" i="1" kern="0">
                              <a:solidFill>
                                <a:srgbClr val="000000"/>
                              </a:solidFill>
                              <a:latin typeface="Cambria Math" panose="02040503050406030204" pitchFamily="18" charset="0"/>
                            </a:rPr>
                            <m:t>𝑡</m:t>
                          </m:r>
                        </m:sup>
                      </m:sSubSup>
                    </m:oMath>
                  </m:oMathPara>
                </a14:m>
                <a:endParaRPr lang="ko-KR" altLang="en-US" dirty="0"/>
              </a:p>
            </p:txBody>
          </p:sp>
        </mc:Choice>
        <mc:Fallback xmlns="">
          <p:sp>
            <p:nvSpPr>
              <p:cNvPr id="56" name="직사각형 55"/>
              <p:cNvSpPr>
                <a:spLocks noRot="1" noChangeAspect="1" noMove="1" noResize="1" noEditPoints="1" noAdjustHandles="1" noChangeArrowheads="1" noChangeShapeType="1" noTextEdit="1"/>
              </p:cNvSpPr>
              <p:nvPr/>
            </p:nvSpPr>
            <p:spPr>
              <a:xfrm>
                <a:off x="461308" y="2916312"/>
                <a:ext cx="459420" cy="413703"/>
              </a:xfrm>
              <a:prstGeom prst="rect">
                <a:avLst/>
              </a:prstGeom>
              <a:blipFill>
                <a:blip r:embed="rId13"/>
                <a:stretch>
                  <a:fillRect b="-8824"/>
                </a:stretch>
              </a:blipFill>
            </p:spPr>
            <p:txBody>
              <a:bodyPr/>
              <a:lstStyle/>
              <a:p>
                <a:r>
                  <a:rPr lang="ko-KR" altLang="en-US">
                    <a:noFill/>
                  </a:rPr>
                  <a:t> </a:t>
                </a:r>
              </a:p>
            </p:txBody>
          </p:sp>
        </mc:Fallback>
      </mc:AlternateContent>
      <p:sp>
        <p:nvSpPr>
          <p:cNvPr id="57" name="직사각형 56"/>
          <p:cNvSpPr/>
          <p:nvPr/>
        </p:nvSpPr>
        <p:spPr>
          <a:xfrm>
            <a:off x="60585" y="4667990"/>
            <a:ext cx="1505540" cy="369332"/>
          </a:xfrm>
          <a:prstGeom prst="rect">
            <a:avLst/>
          </a:prstGeom>
        </p:spPr>
        <p:txBody>
          <a:bodyPr wrap="none">
            <a:spAutoFit/>
          </a:bodyPr>
          <a:lstStyle/>
          <a:p>
            <a:r>
              <a:rPr lang="en-US" altLang="ko-KR" i="1" dirty="0"/>
              <a:t>j</a:t>
            </a:r>
            <a:r>
              <a:rPr lang="en-US" altLang="ko-KR" dirty="0"/>
              <a:t>-</a:t>
            </a:r>
            <a:r>
              <a:rPr lang="en-US" altLang="ko-KR" dirty="0" err="1"/>
              <a:t>th</a:t>
            </a:r>
            <a:r>
              <a:rPr lang="en-US" altLang="ko-KR" dirty="0"/>
              <a:t> detection</a:t>
            </a:r>
            <a:endParaRPr lang="ko-KR" altLang="en-US" dirty="0"/>
          </a:p>
        </p:txBody>
      </p:sp>
      <p:sp>
        <p:nvSpPr>
          <p:cNvPr id="59" name="직사각형 58"/>
          <p:cNvSpPr/>
          <p:nvPr/>
        </p:nvSpPr>
        <p:spPr>
          <a:xfrm>
            <a:off x="928124" y="3756441"/>
            <a:ext cx="814197" cy="338554"/>
          </a:xfrm>
          <a:prstGeom prst="rect">
            <a:avLst/>
          </a:prstGeom>
        </p:spPr>
        <p:txBody>
          <a:bodyPr wrap="none">
            <a:spAutoFit/>
          </a:bodyPr>
          <a:lstStyle/>
          <a:p>
            <a:r>
              <a:rPr lang="en-US" altLang="ko-KR" sz="1600" dirty="0">
                <a:solidFill>
                  <a:schemeClr val="tx2"/>
                </a:solidFill>
                <a:latin typeface="Tahoma" pitchFamily="34" charset="0"/>
                <a:cs typeface="Tahoma" pitchFamily="34" charset="0"/>
              </a:rPr>
              <a:t>resized</a:t>
            </a:r>
            <a:endParaRPr lang="ko-KR" altLang="en-US" sz="1600" dirty="0">
              <a:solidFill>
                <a:schemeClr val="tx2"/>
              </a:solidFill>
              <a:latin typeface="Tahoma" pitchFamily="34" charset="0"/>
              <a:cs typeface="Tahoma" pitchFamily="34" charset="0"/>
            </a:endParaRPr>
          </a:p>
        </p:txBody>
      </p:sp>
      <mc:AlternateContent xmlns:mc="http://schemas.openxmlformats.org/markup-compatibility/2006" xmlns:a14="http://schemas.microsoft.com/office/drawing/2010/main">
        <mc:Choice Requires="a14">
          <p:sp>
            <p:nvSpPr>
              <p:cNvPr id="61" name="직사각형 60"/>
              <p:cNvSpPr/>
              <p:nvPr/>
            </p:nvSpPr>
            <p:spPr>
              <a:xfrm>
                <a:off x="5755180" y="2831694"/>
                <a:ext cx="3267120" cy="608052"/>
              </a:xfrm>
              <a:prstGeom prst="rect">
                <a:avLst/>
              </a:prstGeom>
            </p:spPr>
            <p:txBody>
              <a:bodyPr wrap="square">
                <a:spAutoFit/>
              </a:bodyPr>
              <a:lstStyle/>
              <a:p>
                <a:r>
                  <a:rPr lang="en-US" altLang="ko-KR" sz="1600" dirty="0">
                    <a:solidFill>
                      <a:srgbClr val="0000FF"/>
                    </a:solidFill>
                  </a:rPr>
                  <a:t>positive output of target </a:t>
                </a:r>
                <a14:m>
                  <m:oMath xmlns:m="http://schemas.openxmlformats.org/officeDocument/2006/math">
                    <m:sSub>
                      <m:sSubPr>
                        <m:ctrlPr>
                          <a:rPr lang="en-US" altLang="ko-KR" sz="1600" i="1" smtClean="0">
                            <a:solidFill>
                              <a:srgbClr val="0000FF"/>
                            </a:solidFill>
                            <a:latin typeface="Cambria Math" panose="02040503050406030204" pitchFamily="18" charset="0"/>
                          </a:rPr>
                        </m:ctrlPr>
                      </m:sSubPr>
                      <m:e>
                        <m:r>
                          <a:rPr lang="en-US" altLang="ko-KR" sz="1600" b="1" i="0" smtClean="0">
                            <a:solidFill>
                              <a:srgbClr val="0000FF"/>
                            </a:solidFill>
                            <a:latin typeface="Cambria Math" panose="02040503050406030204" pitchFamily="18" charset="0"/>
                          </a:rPr>
                          <m:t>𝐱</m:t>
                        </m:r>
                      </m:e>
                      <m:sub>
                        <m:r>
                          <a:rPr lang="en-US" altLang="ko-KR" sz="1600" b="0" i="1" smtClean="0">
                            <a:solidFill>
                              <a:srgbClr val="0000FF"/>
                            </a:solidFill>
                            <a:latin typeface="Cambria Math" panose="02040503050406030204" pitchFamily="18" charset="0"/>
                          </a:rPr>
                          <m:t>𝑖</m:t>
                        </m:r>
                      </m:sub>
                    </m:sSub>
                  </m:oMath>
                </a14:m>
                <a:r>
                  <a:rPr lang="en-US" altLang="ko-KR" sz="1600" dirty="0">
                    <a:solidFill>
                      <a:srgbClr val="0000FF"/>
                    </a:solidFill>
                  </a:rPr>
                  <a:t>’s CNN for an input patch of </a:t>
                </a:r>
                <a14:m>
                  <m:oMath xmlns:m="http://schemas.openxmlformats.org/officeDocument/2006/math">
                    <m:sSub>
                      <m:sSubPr>
                        <m:ctrlPr>
                          <a:rPr lang="en-US" altLang="ko-KR" sz="1600" i="1">
                            <a:solidFill>
                              <a:srgbClr val="0000FF"/>
                            </a:solidFill>
                            <a:latin typeface="Cambria Math" panose="02040503050406030204" pitchFamily="18" charset="0"/>
                          </a:rPr>
                        </m:ctrlPr>
                      </m:sSubPr>
                      <m:e>
                        <m:r>
                          <a:rPr lang="en-US" altLang="ko-KR" sz="1600" b="1">
                            <a:solidFill>
                              <a:srgbClr val="0000FF"/>
                            </a:solidFill>
                            <a:latin typeface="Cambria Math" panose="02040503050406030204" pitchFamily="18" charset="0"/>
                          </a:rPr>
                          <m:t>𝐳</m:t>
                        </m:r>
                      </m:e>
                      <m:sub>
                        <m:r>
                          <a:rPr lang="en-US" altLang="ko-KR" sz="1600" b="1" i="1" smtClean="0">
                            <a:solidFill>
                              <a:srgbClr val="0000FF"/>
                            </a:solidFill>
                            <a:latin typeface="Cambria Math" panose="02040503050406030204" pitchFamily="18" charset="0"/>
                          </a:rPr>
                          <m:t>𝒋</m:t>
                        </m:r>
                      </m:sub>
                    </m:sSub>
                  </m:oMath>
                </a14:m>
                <a:r>
                  <a:rPr lang="en-US" altLang="ko-KR" sz="1600" dirty="0">
                    <a:solidFill>
                      <a:srgbClr val="0000FF"/>
                    </a:solidFill>
                  </a:rPr>
                  <a:t> at time </a:t>
                </a:r>
                <a:r>
                  <a:rPr lang="en-US" altLang="ko-KR" sz="1600" i="1" dirty="0">
                    <a:solidFill>
                      <a:srgbClr val="0000FF"/>
                    </a:solidFill>
                  </a:rPr>
                  <a:t>t</a:t>
                </a:r>
                <a:r>
                  <a:rPr lang="en-US" altLang="ko-KR" sz="1600" dirty="0">
                    <a:solidFill>
                      <a:srgbClr val="0000FF"/>
                    </a:solidFill>
                  </a:rPr>
                  <a:t> </a:t>
                </a:r>
                <a:endParaRPr lang="ko-KR" altLang="en-US" sz="1600" dirty="0">
                  <a:solidFill>
                    <a:srgbClr val="0000FF"/>
                  </a:solidFill>
                </a:endParaRPr>
              </a:p>
            </p:txBody>
          </p:sp>
        </mc:Choice>
        <mc:Fallback xmlns="">
          <p:sp>
            <p:nvSpPr>
              <p:cNvPr id="61" name="직사각형 60"/>
              <p:cNvSpPr>
                <a:spLocks noRot="1" noChangeAspect="1" noMove="1" noResize="1" noEditPoints="1" noAdjustHandles="1" noChangeArrowheads="1" noChangeShapeType="1" noTextEdit="1"/>
              </p:cNvSpPr>
              <p:nvPr/>
            </p:nvSpPr>
            <p:spPr>
              <a:xfrm>
                <a:off x="5755180" y="2831694"/>
                <a:ext cx="3267120" cy="608052"/>
              </a:xfrm>
              <a:prstGeom prst="rect">
                <a:avLst/>
              </a:prstGeom>
              <a:blipFill>
                <a:blip r:embed="rId14"/>
                <a:stretch>
                  <a:fillRect l="-933" t="-3030" b="-909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782194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Goal : To represent target appearances by fully exploiting the representation power of CNNs </a:t>
            </a:r>
          </a:p>
          <a:p>
            <a:r>
              <a:rPr lang="en-US" altLang="ko-KR" dirty="0"/>
              <a:t>Main idea : Training </a:t>
            </a:r>
            <a:r>
              <a:rPr lang="en-US" altLang="ko-KR" b="1" dirty="0"/>
              <a:t>shared features </a:t>
            </a:r>
            <a:r>
              <a:rPr lang="en-US" altLang="ko-KR" dirty="0"/>
              <a:t>and </a:t>
            </a:r>
            <a:r>
              <a:rPr lang="en-US" altLang="ko-KR" b="1" dirty="0"/>
              <a:t>target‐specific classifiers </a:t>
            </a:r>
            <a:r>
              <a:rPr lang="en-US" altLang="ko-KR" dirty="0"/>
              <a:t>jointly</a:t>
            </a:r>
            <a:br>
              <a:rPr lang="en-US" altLang="ko-KR" dirty="0"/>
            </a:br>
            <a:endParaRPr lang="ko-KR" altLang="en-US" dirty="0"/>
          </a:p>
          <a:p>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25</a:t>
            </a:fld>
            <a:r>
              <a:rPr lang="en-US" altLang="ko-KR"/>
              <a:t>   </a:t>
            </a:r>
            <a:endParaRPr lang="en-US" altLang="ko-KR" dirty="0"/>
          </a:p>
        </p:txBody>
      </p:sp>
      <p:sp>
        <p:nvSpPr>
          <p:cNvPr id="4" name="제목 3"/>
          <p:cNvSpPr>
            <a:spLocks noGrp="1"/>
          </p:cNvSpPr>
          <p:nvPr>
            <p:ph type="title"/>
          </p:nvPr>
        </p:nvSpPr>
        <p:spPr/>
        <p:txBody>
          <a:bodyPr/>
          <a:lstStyle/>
          <a:p>
            <a:r>
              <a:rPr lang="en-US" altLang="ko-KR" dirty="0"/>
              <a:t>Proposed Appearance Modeling</a:t>
            </a:r>
            <a:endParaRPr lang="ko-KR" altLang="en-US" dirty="0"/>
          </a:p>
        </p:txBody>
      </p:sp>
      <p:grpSp>
        <p:nvGrpSpPr>
          <p:cNvPr id="60" name="그룹 59"/>
          <p:cNvGrpSpPr/>
          <p:nvPr/>
        </p:nvGrpSpPr>
        <p:grpSpPr>
          <a:xfrm>
            <a:off x="555324" y="2593319"/>
            <a:ext cx="8207676" cy="3894634"/>
            <a:chOff x="333838" y="2039218"/>
            <a:chExt cx="8788201" cy="4170099"/>
          </a:xfrm>
        </p:grpSpPr>
        <p:grpSp>
          <p:nvGrpSpPr>
            <p:cNvPr id="5" name="그룹 4"/>
            <p:cNvGrpSpPr/>
            <p:nvPr/>
          </p:nvGrpSpPr>
          <p:grpSpPr>
            <a:xfrm>
              <a:off x="333838" y="2124277"/>
              <a:ext cx="1598211" cy="1257026"/>
              <a:chOff x="467544" y="2386976"/>
              <a:chExt cx="1800200" cy="1415895"/>
            </a:xfrm>
          </p:grpSpPr>
          <p:pic>
            <p:nvPicPr>
              <p:cNvPr id="6" name="Picture 6" descr="D:\연구실 자료\논문 관련 자료\TCE2015_jyju\TCE_demo_jyju\Tr_Results(PETS-S2L1)\Result_Tr(TCE)_v5.1 - p2\Train_samples 0-794\F#0665_id#21_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56" y="2760504"/>
                <a:ext cx="381000" cy="952500"/>
              </a:xfrm>
              <a:prstGeom prst="rect">
                <a:avLst/>
              </a:prstGeom>
              <a:noFill/>
              <a:ln w="19050">
                <a:solidFill>
                  <a:srgbClr val="0000FF"/>
                </a:solidFill>
              </a:ln>
              <a:extLst>
                <a:ext uri="{909E8E84-426E-40DD-AFC4-6F175D3DCCD1}">
                  <a14:hiddenFill xmlns:a14="http://schemas.microsoft.com/office/drawing/2010/main">
                    <a:solidFill>
                      <a:srgbClr val="FFFFFF"/>
                    </a:solidFill>
                  </a14:hiddenFill>
                </a:ext>
              </a:extLst>
            </p:spPr>
          </p:pic>
          <p:pic>
            <p:nvPicPr>
              <p:cNvPr id="7" name="Picture 7" descr="D:\연구실 자료\논문 관련 자료\TCE2015_jyju\TCE_demo_jyju\Tr_Results(PETS-S2L1)\Result_Tr(TCE)_v5.1 - p2\Train_samples 0-794\F#0665_id#21_Nob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760504"/>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pic>
            <p:nvPicPr>
              <p:cNvPr id="8" name="Picture 8" descr="D:\연구실 자료\논문 관련 자료\TCE2015_jyju\TCE_demo_jyju\Tr_Results(PETS-S2L1)\Result_Tr(TCE)_v5.1 - p2\Train_samples 0-794\F#0665_id#21_Nob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3108" y="2760504"/>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9" name="직사각형 8"/>
              <p:cNvSpPr/>
              <p:nvPr/>
            </p:nvSpPr>
            <p:spPr>
              <a:xfrm>
                <a:off x="904377" y="2386976"/>
                <a:ext cx="1001067" cy="371196"/>
              </a:xfrm>
              <a:prstGeom prst="rect">
                <a:avLst/>
              </a:prstGeom>
            </p:spPr>
            <p:txBody>
              <a:bodyPr wrap="none">
                <a:spAutoFit/>
              </a:bodyPr>
              <a:lstStyle/>
              <a:p>
                <a:r>
                  <a:rPr lang="en-US" altLang="ko-KR" sz="1400" dirty="0">
                    <a:solidFill>
                      <a:schemeClr val="tx2"/>
                    </a:solidFill>
                  </a:rPr>
                  <a:t>Target 1</a:t>
                </a:r>
                <a:endParaRPr lang="ko-KR" altLang="en-US" sz="1400" dirty="0">
                  <a:solidFill>
                    <a:schemeClr val="tx2"/>
                  </a:solidFill>
                </a:endParaRPr>
              </a:p>
            </p:txBody>
          </p:sp>
          <p:sp>
            <p:nvSpPr>
              <p:cNvPr id="10" name="모서리가 둥근 직사각형 9"/>
              <p:cNvSpPr/>
              <p:nvPr/>
            </p:nvSpPr>
            <p:spPr bwMode="auto">
              <a:xfrm>
                <a:off x="467544" y="2434719"/>
                <a:ext cx="1800200" cy="1368152"/>
              </a:xfrm>
              <a:prstGeom prst="roundRect">
                <a:avLst/>
              </a:prstGeom>
              <a:noFill/>
              <a:ln w="19050" cap="flat" cmpd="sng" algn="ctr">
                <a:solidFill>
                  <a:schemeClr val="tx2"/>
                </a:solidFill>
                <a:prstDash val="solid"/>
                <a:round/>
                <a:headEnd type="none" w="med" len="med"/>
                <a:tailEnd type="none" w="med" len="med"/>
              </a:ln>
              <a:effectLst/>
            </p:spPr>
            <p:txBody>
              <a:bodyPr rtlCol="0" anchor="ctr"/>
              <a:lstStyle/>
              <a:p>
                <a:pPr algn="ctr"/>
                <a:endParaRPr lang="ko-KR" altLang="en-US" sz="1400"/>
              </a:p>
            </p:txBody>
          </p:sp>
        </p:grpSp>
        <p:grpSp>
          <p:nvGrpSpPr>
            <p:cNvPr id="11" name="그룹 10"/>
            <p:cNvGrpSpPr/>
            <p:nvPr/>
          </p:nvGrpSpPr>
          <p:grpSpPr>
            <a:xfrm>
              <a:off x="333838" y="3421194"/>
              <a:ext cx="1598211" cy="1246907"/>
              <a:chOff x="467544" y="2398374"/>
              <a:chExt cx="1800200" cy="1404497"/>
            </a:xfrm>
          </p:grpSpPr>
          <p:pic>
            <p:nvPicPr>
              <p:cNvPr id="12" name="Picture 6" descr="D:\연구실 자료\논문 관련 자료\TCE2015_jyju\TCE_demo_jyju\Tr_Results(PETS-S2L1)\Result_Tr(TCE)_v5.1 - p2\Train_samples 0-794\F#0665_id#21_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749364"/>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pic>
            <p:nvPicPr>
              <p:cNvPr id="13" name="Picture 7" descr="D:\연구실 자료\논문 관련 자료\TCE2015_jyju\TCE_demo_jyju\Tr_Results(PETS-S2L1)\Result_Tr(TCE)_v5.1 - p2\Train_samples 0-794\F#0665_id#21_Nob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56" y="2744564"/>
                <a:ext cx="381000" cy="952500"/>
              </a:xfrm>
              <a:prstGeom prst="rect">
                <a:avLst/>
              </a:prstGeom>
              <a:noFill/>
              <a:ln w="19050">
                <a:solidFill>
                  <a:srgbClr val="0000FF"/>
                </a:solidFill>
              </a:ln>
              <a:extLst>
                <a:ext uri="{909E8E84-426E-40DD-AFC4-6F175D3DCCD1}">
                  <a14:hiddenFill xmlns:a14="http://schemas.microsoft.com/office/drawing/2010/main">
                    <a:solidFill>
                      <a:srgbClr val="FFFFFF"/>
                    </a:solidFill>
                  </a14:hiddenFill>
                </a:ext>
              </a:extLst>
            </p:spPr>
          </p:pic>
          <p:pic>
            <p:nvPicPr>
              <p:cNvPr id="14" name="Picture 8" descr="D:\연구실 자료\논문 관련 자료\TCE2015_jyju\TCE_demo_jyju\Tr_Results(PETS-S2L1)\Result_Tr(TCE)_v5.1 - p2\Train_samples 0-794\F#0665_id#21_Nob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3108" y="2760504"/>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sp>
            <p:nvSpPr>
              <p:cNvPr id="15" name="직사각형 14"/>
              <p:cNvSpPr/>
              <p:nvPr/>
            </p:nvSpPr>
            <p:spPr>
              <a:xfrm>
                <a:off x="904377" y="2398374"/>
                <a:ext cx="1001067" cy="371195"/>
              </a:xfrm>
              <a:prstGeom prst="rect">
                <a:avLst/>
              </a:prstGeom>
            </p:spPr>
            <p:txBody>
              <a:bodyPr wrap="none">
                <a:spAutoFit/>
              </a:bodyPr>
              <a:lstStyle/>
              <a:p>
                <a:r>
                  <a:rPr lang="en-US" altLang="ko-KR" sz="1400" dirty="0">
                    <a:solidFill>
                      <a:schemeClr val="tx2"/>
                    </a:solidFill>
                  </a:rPr>
                  <a:t>Target 2</a:t>
                </a:r>
                <a:endParaRPr lang="ko-KR" altLang="en-US" sz="1400" dirty="0">
                  <a:solidFill>
                    <a:schemeClr val="tx2"/>
                  </a:solidFill>
                </a:endParaRPr>
              </a:p>
            </p:txBody>
          </p:sp>
          <p:sp>
            <p:nvSpPr>
              <p:cNvPr id="16" name="모서리가 둥근 직사각형 15"/>
              <p:cNvSpPr/>
              <p:nvPr/>
            </p:nvSpPr>
            <p:spPr bwMode="auto">
              <a:xfrm>
                <a:off x="467544" y="2434719"/>
                <a:ext cx="1800200" cy="1368152"/>
              </a:xfrm>
              <a:prstGeom prst="roundRect">
                <a:avLst/>
              </a:prstGeom>
              <a:noFill/>
              <a:ln w="19050" cap="flat" cmpd="sng" algn="ctr">
                <a:solidFill>
                  <a:schemeClr val="tx2"/>
                </a:solidFill>
                <a:prstDash val="solid"/>
                <a:round/>
                <a:headEnd type="none" w="med" len="med"/>
                <a:tailEnd type="none" w="med" len="med"/>
              </a:ln>
              <a:effectLst/>
            </p:spPr>
            <p:txBody>
              <a:bodyPr rtlCol="0" anchor="ctr"/>
              <a:lstStyle/>
              <a:p>
                <a:pPr algn="ctr"/>
                <a:endParaRPr lang="ko-KR" altLang="en-US" sz="1400"/>
              </a:p>
            </p:txBody>
          </p:sp>
        </p:grpSp>
        <p:grpSp>
          <p:nvGrpSpPr>
            <p:cNvPr id="17" name="그룹 16"/>
            <p:cNvGrpSpPr/>
            <p:nvPr/>
          </p:nvGrpSpPr>
          <p:grpSpPr>
            <a:xfrm>
              <a:off x="333838" y="4668101"/>
              <a:ext cx="1598211" cy="1268363"/>
              <a:chOff x="467544" y="2374207"/>
              <a:chExt cx="1800200" cy="1428664"/>
            </a:xfrm>
          </p:grpSpPr>
          <p:pic>
            <p:nvPicPr>
              <p:cNvPr id="18" name="Picture 6" descr="D:\연구실 자료\논문 관련 자료\TCE2015_jyju\TCE_demo_jyju\Tr_Results(PETS-S2L1)\Result_Tr(TCE)_v5.1 - p2\Train_samples 0-794\F#0665_id#21_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108" y="2750711"/>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pic>
            <p:nvPicPr>
              <p:cNvPr id="19" name="Picture 7" descr="D:\연구실 자료\논문 관련 자료\TCE2015_jyju\TCE_demo_jyju\Tr_Results(PETS-S2L1)\Result_Tr(TCE)_v5.1 - p2\Train_samples 0-794\F#0665_id#21_Nob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760504"/>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pic>
            <p:nvPicPr>
              <p:cNvPr id="20" name="Picture 8" descr="D:\연구실 자료\논문 관련 자료\TCE2015_jyju\TCE_demo_jyju\Tr_Results(PETS-S2L1)\Result_Tr(TCE)_v5.1 - p2\Train_samples 0-794\F#0665_id#21_Nob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656" y="2739026"/>
                <a:ext cx="381000" cy="952500"/>
              </a:xfrm>
              <a:prstGeom prst="rect">
                <a:avLst/>
              </a:prstGeom>
              <a:noFill/>
              <a:ln w="19050">
                <a:solidFill>
                  <a:srgbClr val="0000FF"/>
                </a:solidFill>
              </a:ln>
              <a:extLst>
                <a:ext uri="{909E8E84-426E-40DD-AFC4-6F175D3DCCD1}">
                  <a14:hiddenFill xmlns:a14="http://schemas.microsoft.com/office/drawing/2010/main">
                    <a:solidFill>
                      <a:srgbClr val="FFFFFF"/>
                    </a:solidFill>
                  </a14:hiddenFill>
                </a:ext>
              </a:extLst>
            </p:spPr>
          </p:pic>
          <p:sp>
            <p:nvSpPr>
              <p:cNvPr id="21" name="직사각형 20"/>
              <p:cNvSpPr/>
              <p:nvPr/>
            </p:nvSpPr>
            <p:spPr>
              <a:xfrm>
                <a:off x="904377" y="2374207"/>
                <a:ext cx="1001067" cy="371195"/>
              </a:xfrm>
              <a:prstGeom prst="rect">
                <a:avLst/>
              </a:prstGeom>
            </p:spPr>
            <p:txBody>
              <a:bodyPr wrap="none">
                <a:spAutoFit/>
              </a:bodyPr>
              <a:lstStyle/>
              <a:p>
                <a:r>
                  <a:rPr lang="en-US" altLang="ko-KR" sz="1400" dirty="0">
                    <a:solidFill>
                      <a:schemeClr val="tx2"/>
                    </a:solidFill>
                  </a:rPr>
                  <a:t>Target 3</a:t>
                </a:r>
                <a:endParaRPr lang="ko-KR" altLang="en-US" sz="1400" dirty="0">
                  <a:solidFill>
                    <a:schemeClr val="tx2"/>
                  </a:solidFill>
                </a:endParaRPr>
              </a:p>
            </p:txBody>
          </p:sp>
          <p:sp>
            <p:nvSpPr>
              <p:cNvPr id="22" name="모서리가 둥근 직사각형 21"/>
              <p:cNvSpPr/>
              <p:nvPr/>
            </p:nvSpPr>
            <p:spPr bwMode="auto">
              <a:xfrm>
                <a:off x="467544" y="2434719"/>
                <a:ext cx="1800200" cy="1368152"/>
              </a:xfrm>
              <a:prstGeom prst="roundRect">
                <a:avLst/>
              </a:prstGeom>
              <a:noFill/>
              <a:ln w="19050" cap="flat" cmpd="sng" algn="ctr">
                <a:solidFill>
                  <a:schemeClr val="tx2"/>
                </a:solidFill>
                <a:prstDash val="solid"/>
                <a:round/>
                <a:headEnd type="none" w="med" len="med"/>
                <a:tailEnd type="none" w="med" len="med"/>
              </a:ln>
              <a:effectLst/>
            </p:spPr>
            <p:txBody>
              <a:bodyPr rtlCol="0" anchor="ctr"/>
              <a:lstStyle/>
              <a:p>
                <a:pPr algn="ctr"/>
                <a:endParaRPr lang="ko-KR" altLang="en-US" sz="1400"/>
              </a:p>
            </p:txBody>
          </p:sp>
        </p:grpSp>
        <p:grpSp>
          <p:nvGrpSpPr>
            <p:cNvPr id="23" name="그룹 22"/>
            <p:cNvGrpSpPr/>
            <p:nvPr/>
          </p:nvGrpSpPr>
          <p:grpSpPr>
            <a:xfrm>
              <a:off x="2737905" y="2497284"/>
              <a:ext cx="2945246" cy="2855689"/>
              <a:chOff x="3079488" y="2417202"/>
              <a:chExt cx="2945246" cy="2855689"/>
            </a:xfrm>
          </p:grpSpPr>
          <p:pic>
            <p:nvPicPr>
              <p:cNvPr id="24" name="Picture 6" descr="D:\연구실 자료\논문 관련 자료\TCE2015_jyju\TCE_demo_jyju\Tr_Results(PETS-S2L1)\Result_Tr(TCE)_v5.1 - p2\Train_samples 0-794\F#0665_id#21_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8732" y="3408090"/>
                <a:ext cx="381000" cy="952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25" name="Picture 7" descr="D:\연구실 자료\논문 관련 자료\TCE2015_jyju\TCE_demo_jyju\Tr_Results(PETS-S2L1)\Result_Tr(TCE)_v5.1 - p2\Train_samples 0-794\F#0665_id#21_Nob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078" y="2723645"/>
                <a:ext cx="381000" cy="952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26" name="Picture 8" descr="D:\연구실 자료\논문 관련 자료\TCE2015_jyju\TCE_demo_jyju\Tr_Results(PETS-S2L1)\Result_Tr(TCE)_v5.1 - p2\Train_samples 0-794\F#0665_id#21_Nob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1140" y="3993992"/>
                <a:ext cx="381000" cy="952500"/>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cxnSp>
            <p:nvCxnSpPr>
              <p:cNvPr id="27" name="직선 화살표 연결선 26"/>
              <p:cNvCxnSpPr/>
              <p:nvPr/>
            </p:nvCxnSpPr>
            <p:spPr bwMode="auto">
              <a:xfrm>
                <a:off x="3216422" y="2417202"/>
                <a:ext cx="0" cy="2855689"/>
              </a:xfrm>
              <a:prstGeom prst="straightConnector1">
                <a:avLst/>
              </a:prstGeom>
              <a:solidFill>
                <a:schemeClr val="accent1"/>
              </a:solidFill>
              <a:ln w="19050" cap="flat" cmpd="sng" algn="ctr">
                <a:solidFill>
                  <a:schemeClr val="tx2"/>
                </a:solidFill>
                <a:prstDash val="dash"/>
                <a:round/>
                <a:headEnd type="triangle" w="med" len="med"/>
                <a:tailEnd type="none" w="med" len="med"/>
              </a:ln>
              <a:effectLst/>
            </p:spPr>
          </p:cxnSp>
          <p:cxnSp>
            <p:nvCxnSpPr>
              <p:cNvPr id="28" name="직선 화살표 연결선 27"/>
              <p:cNvCxnSpPr/>
              <p:nvPr/>
            </p:nvCxnSpPr>
            <p:spPr bwMode="auto">
              <a:xfrm flipH="1">
                <a:off x="3079488" y="5175092"/>
                <a:ext cx="2945246" cy="14019"/>
              </a:xfrm>
              <a:prstGeom prst="straightConnector1">
                <a:avLst/>
              </a:prstGeom>
              <a:solidFill>
                <a:schemeClr val="accent1"/>
              </a:solidFill>
              <a:ln w="19050" cap="flat" cmpd="sng" algn="ctr">
                <a:solidFill>
                  <a:schemeClr val="tx2"/>
                </a:solidFill>
                <a:prstDash val="dash"/>
                <a:round/>
                <a:headEnd type="triangle" w="med" len="med"/>
                <a:tailEnd type="none" w="med" len="med"/>
              </a:ln>
              <a:effectLst/>
            </p:spPr>
          </p:cxnSp>
        </p:grpSp>
        <p:sp>
          <p:nvSpPr>
            <p:cNvPr id="29" name="직사각형 28"/>
            <p:cNvSpPr/>
            <p:nvPr/>
          </p:nvSpPr>
          <p:spPr>
            <a:xfrm>
              <a:off x="2491464" y="2044172"/>
              <a:ext cx="3438128" cy="361331"/>
            </a:xfrm>
            <a:prstGeom prst="rect">
              <a:avLst/>
            </a:prstGeom>
          </p:spPr>
          <p:txBody>
            <a:bodyPr wrap="square">
              <a:spAutoFit/>
            </a:bodyPr>
            <a:lstStyle/>
            <a:p>
              <a:r>
                <a:rPr lang="en-US" altLang="ko-KR" sz="1600" b="1" dirty="0">
                  <a:latin typeface="Calibri-Bold"/>
                </a:rPr>
                <a:t>Shared feature representation</a:t>
              </a:r>
              <a:endParaRPr lang="ko-KR" altLang="en-US" sz="1600" dirty="0"/>
            </a:p>
          </p:txBody>
        </p:sp>
        <p:sp>
          <p:nvSpPr>
            <p:cNvPr id="30" name="오른쪽 화살표 29"/>
            <p:cNvSpPr/>
            <p:nvPr/>
          </p:nvSpPr>
          <p:spPr bwMode="auto">
            <a:xfrm>
              <a:off x="2255299" y="3299155"/>
              <a:ext cx="360040" cy="1330534"/>
            </a:xfrm>
            <a:prstGeom prst="rightArrow">
              <a:avLst/>
            </a:prstGeom>
            <a:solidFill>
              <a:schemeClr val="tx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ko-KR" altLang="en-US" sz="1600"/>
            </a:p>
          </p:txBody>
        </p:sp>
        <p:grpSp>
          <p:nvGrpSpPr>
            <p:cNvPr id="31" name="그룹 30"/>
            <p:cNvGrpSpPr/>
            <p:nvPr/>
          </p:nvGrpSpPr>
          <p:grpSpPr>
            <a:xfrm>
              <a:off x="6372200" y="2497284"/>
              <a:ext cx="1267288" cy="1414661"/>
              <a:chOff x="6894224" y="1884494"/>
              <a:chExt cx="1267288" cy="1414661"/>
            </a:xfrm>
          </p:grpSpPr>
          <p:grpSp>
            <p:nvGrpSpPr>
              <p:cNvPr id="32" name="그룹 31"/>
              <p:cNvGrpSpPr/>
              <p:nvPr/>
            </p:nvGrpSpPr>
            <p:grpSpPr>
              <a:xfrm>
                <a:off x="6894224" y="1884494"/>
                <a:ext cx="1267288" cy="1414661"/>
                <a:chOff x="7000405" y="2283796"/>
                <a:chExt cx="1532035" cy="1710195"/>
              </a:xfrm>
            </p:grpSpPr>
            <p:grpSp>
              <p:nvGrpSpPr>
                <p:cNvPr id="34" name="그룹 33"/>
                <p:cNvGrpSpPr/>
                <p:nvPr/>
              </p:nvGrpSpPr>
              <p:grpSpPr>
                <a:xfrm>
                  <a:off x="7218353" y="2412623"/>
                  <a:ext cx="1110580" cy="1432423"/>
                  <a:chOff x="6594844" y="2140593"/>
                  <a:chExt cx="1723408" cy="2222847"/>
                </a:xfrm>
              </p:grpSpPr>
              <p:pic>
                <p:nvPicPr>
                  <p:cNvPr id="36" name="Picture 6" descr="D:\연구실 자료\논문 관련 자료\TCE2015_jyju\TCE_demo_jyju\Tr_Results(PETS-S2L1)\Result_Tr(TCE)_v5.1 - p2\Train_samples 0-794\F#0665_id#21_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4844" y="2825038"/>
                    <a:ext cx="381000" cy="952500"/>
                  </a:xfrm>
                  <a:prstGeom prst="rect">
                    <a:avLst/>
                  </a:prstGeom>
                  <a:noFill/>
                  <a:ln w="19050">
                    <a:solidFill>
                      <a:srgbClr val="0000FF"/>
                    </a:solidFill>
                  </a:ln>
                  <a:extLst>
                    <a:ext uri="{909E8E84-426E-40DD-AFC4-6F175D3DCCD1}">
                      <a14:hiddenFill xmlns:a14="http://schemas.microsoft.com/office/drawing/2010/main">
                        <a:solidFill>
                          <a:srgbClr val="FFFFFF"/>
                        </a:solidFill>
                      </a14:hiddenFill>
                    </a:ext>
                  </a:extLst>
                </p:spPr>
              </p:pic>
              <p:pic>
                <p:nvPicPr>
                  <p:cNvPr id="37" name="Picture 7" descr="D:\연구실 자료\논문 관련 자료\TCE2015_jyju\TCE_demo_jyju\Tr_Results(PETS-S2L1)\Result_Tr(TCE)_v5.1 - p2\Train_samples 0-794\F#0665_id#21_Nob15.jpg"/>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06190" y="2140593"/>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pic>
                <p:nvPicPr>
                  <p:cNvPr id="38" name="Picture 8" descr="D:\연구실 자료\논문 관련 자료\TCE2015_jyju\TCE_demo_jyju\Tr_Results(PETS-S2L1)\Result_Tr(TCE)_v5.1 - p2\Train_samples 0-794\F#0665_id#21_Nob22.jpg"/>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37252" y="3410940"/>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grpSp>
            <p:sp>
              <p:nvSpPr>
                <p:cNvPr id="35" name="모서리가 둥근 직사각형 34"/>
                <p:cNvSpPr/>
                <p:nvPr/>
              </p:nvSpPr>
              <p:spPr bwMode="auto">
                <a:xfrm>
                  <a:off x="7000405" y="2283796"/>
                  <a:ext cx="1532035" cy="1710195"/>
                </a:xfrm>
                <a:prstGeom prst="roundRect">
                  <a:avLst/>
                </a:prstGeom>
                <a:noFill/>
                <a:ln w="19050" cap="flat" cmpd="sng" algn="ctr">
                  <a:solidFill>
                    <a:schemeClr val="accent2"/>
                  </a:solidFill>
                  <a:prstDash val="solid"/>
                  <a:round/>
                  <a:headEnd type="none" w="med" len="med"/>
                  <a:tailEnd type="none" w="med" len="med"/>
                </a:ln>
                <a:effectLst/>
              </p:spPr>
              <p:txBody>
                <a:bodyPr rtlCol="0" anchor="ctr"/>
                <a:lstStyle/>
                <a:p>
                  <a:pPr algn="ctr"/>
                  <a:endParaRPr lang="ko-KR" altLang="en-US" sz="1400"/>
                </a:p>
              </p:txBody>
            </p:sp>
          </p:grpSp>
          <p:cxnSp>
            <p:nvCxnSpPr>
              <p:cNvPr id="33" name="직선 연결선 32"/>
              <p:cNvCxnSpPr/>
              <p:nvPr/>
            </p:nvCxnSpPr>
            <p:spPr bwMode="auto">
              <a:xfrm>
                <a:off x="7145368" y="1965703"/>
                <a:ext cx="691647" cy="1265330"/>
              </a:xfrm>
              <a:prstGeom prst="line">
                <a:avLst/>
              </a:prstGeom>
              <a:ln w="19050">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39" name="그룹 38"/>
            <p:cNvGrpSpPr/>
            <p:nvPr/>
          </p:nvGrpSpPr>
          <p:grpSpPr>
            <a:xfrm>
              <a:off x="7766724" y="3353450"/>
              <a:ext cx="1267288" cy="1414661"/>
              <a:chOff x="6894224" y="1884494"/>
              <a:chExt cx="1267288" cy="1414661"/>
            </a:xfrm>
          </p:grpSpPr>
          <p:grpSp>
            <p:nvGrpSpPr>
              <p:cNvPr id="40" name="그룹 39"/>
              <p:cNvGrpSpPr/>
              <p:nvPr/>
            </p:nvGrpSpPr>
            <p:grpSpPr>
              <a:xfrm>
                <a:off x="6894224" y="1884494"/>
                <a:ext cx="1267288" cy="1414661"/>
                <a:chOff x="7000405" y="2283796"/>
                <a:chExt cx="1532035" cy="1710195"/>
              </a:xfrm>
            </p:grpSpPr>
            <p:grpSp>
              <p:nvGrpSpPr>
                <p:cNvPr id="42" name="그룹 41"/>
                <p:cNvGrpSpPr/>
                <p:nvPr/>
              </p:nvGrpSpPr>
              <p:grpSpPr>
                <a:xfrm>
                  <a:off x="7218353" y="2412623"/>
                  <a:ext cx="1110580" cy="1432423"/>
                  <a:chOff x="6594844" y="2140593"/>
                  <a:chExt cx="1723408" cy="2222847"/>
                </a:xfrm>
              </p:grpSpPr>
              <p:pic>
                <p:nvPicPr>
                  <p:cNvPr id="44" name="Picture 6" descr="D:\연구실 자료\논문 관련 자료\TCE2015_jyju\TCE_demo_jyju\Tr_Results(PETS-S2L1)\Result_Tr(TCE)_v5.1 - p2\Train_samples 0-794\F#0665_id#21_P.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94844" y="2825038"/>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pic>
                <p:nvPicPr>
                  <p:cNvPr id="45" name="Picture 7" descr="D:\연구실 자료\논문 관련 자료\TCE2015_jyju\TCE_demo_jyju\Tr_Results(PETS-S2L1)\Result_Tr(TCE)_v5.1 - p2\Train_samples 0-794\F#0665_id#21_Nob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190" y="2140593"/>
                    <a:ext cx="381000" cy="952500"/>
                  </a:xfrm>
                  <a:prstGeom prst="rect">
                    <a:avLst/>
                  </a:prstGeom>
                  <a:noFill/>
                  <a:ln w="19050">
                    <a:solidFill>
                      <a:srgbClr val="0000FF"/>
                    </a:solidFill>
                  </a:ln>
                  <a:extLst>
                    <a:ext uri="{909E8E84-426E-40DD-AFC4-6F175D3DCCD1}">
                      <a14:hiddenFill xmlns:a14="http://schemas.microsoft.com/office/drawing/2010/main">
                        <a:solidFill>
                          <a:srgbClr val="FFFFFF"/>
                        </a:solidFill>
                      </a14:hiddenFill>
                    </a:ext>
                  </a:extLst>
                </p:spPr>
              </p:pic>
              <p:pic>
                <p:nvPicPr>
                  <p:cNvPr id="46" name="Picture 8" descr="D:\연구실 자료\논문 관련 자료\TCE2015_jyju\TCE_demo_jyju\Tr_Results(PETS-S2L1)\Result_Tr(TCE)_v5.1 - p2\Train_samples 0-794\F#0665_id#21_Nob22.jpg"/>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37252" y="3410940"/>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grpSp>
            <p:sp>
              <p:nvSpPr>
                <p:cNvPr id="43" name="모서리가 둥근 직사각형 42"/>
                <p:cNvSpPr/>
                <p:nvPr/>
              </p:nvSpPr>
              <p:spPr bwMode="auto">
                <a:xfrm>
                  <a:off x="7000405" y="2283796"/>
                  <a:ext cx="1532035" cy="1710195"/>
                </a:xfrm>
                <a:prstGeom prst="roundRect">
                  <a:avLst/>
                </a:prstGeom>
                <a:noFill/>
                <a:ln w="19050" cap="flat" cmpd="sng" algn="ctr">
                  <a:solidFill>
                    <a:schemeClr val="accent2"/>
                  </a:solidFill>
                  <a:prstDash val="solid"/>
                  <a:round/>
                  <a:headEnd type="none" w="med" len="med"/>
                  <a:tailEnd type="none" w="med" len="med"/>
                </a:ln>
                <a:effectLst/>
              </p:spPr>
              <p:txBody>
                <a:bodyPr rtlCol="0" anchor="ctr"/>
                <a:lstStyle/>
                <a:p>
                  <a:pPr algn="ctr"/>
                  <a:endParaRPr lang="ko-KR" altLang="en-US" sz="1400"/>
                </a:p>
              </p:txBody>
            </p:sp>
          </p:grpSp>
          <p:cxnSp>
            <p:nvCxnSpPr>
              <p:cNvPr id="41" name="직선 연결선 40"/>
              <p:cNvCxnSpPr/>
              <p:nvPr/>
            </p:nvCxnSpPr>
            <p:spPr bwMode="auto">
              <a:xfrm>
                <a:off x="6894224" y="2141813"/>
                <a:ext cx="1267288" cy="640990"/>
              </a:xfrm>
              <a:prstGeom prst="line">
                <a:avLst/>
              </a:prstGeom>
              <a:ln w="19050">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47" name="그룹 46"/>
            <p:cNvGrpSpPr/>
            <p:nvPr/>
          </p:nvGrpSpPr>
          <p:grpSpPr>
            <a:xfrm>
              <a:off x="6361088" y="4170550"/>
              <a:ext cx="1267288" cy="1414661"/>
              <a:chOff x="6894224" y="1884494"/>
              <a:chExt cx="1267288" cy="1414661"/>
            </a:xfrm>
          </p:grpSpPr>
          <p:grpSp>
            <p:nvGrpSpPr>
              <p:cNvPr id="48" name="그룹 47"/>
              <p:cNvGrpSpPr/>
              <p:nvPr/>
            </p:nvGrpSpPr>
            <p:grpSpPr>
              <a:xfrm>
                <a:off x="6894224" y="1884494"/>
                <a:ext cx="1267288" cy="1414661"/>
                <a:chOff x="7000405" y="2283796"/>
                <a:chExt cx="1532035" cy="1710195"/>
              </a:xfrm>
            </p:grpSpPr>
            <p:grpSp>
              <p:nvGrpSpPr>
                <p:cNvPr id="50" name="그룹 49"/>
                <p:cNvGrpSpPr/>
                <p:nvPr/>
              </p:nvGrpSpPr>
              <p:grpSpPr>
                <a:xfrm>
                  <a:off x="7218353" y="2412623"/>
                  <a:ext cx="1110580" cy="1432423"/>
                  <a:chOff x="6594844" y="2140593"/>
                  <a:chExt cx="1723408" cy="2222847"/>
                </a:xfrm>
              </p:grpSpPr>
              <p:pic>
                <p:nvPicPr>
                  <p:cNvPr id="52" name="Picture 6" descr="D:\연구실 자료\논문 관련 자료\TCE2015_jyju\TCE_demo_jyju\Tr_Results(PETS-S2L1)\Result_Tr(TCE)_v5.1 - p2\Train_samples 0-794\F#0665_id#21_P.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94844" y="2825038"/>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pic>
                <p:nvPicPr>
                  <p:cNvPr id="53" name="Picture 7" descr="D:\연구실 자료\논문 관련 자료\TCE2015_jyju\TCE_demo_jyju\Tr_Results(PETS-S2L1)\Result_Tr(TCE)_v5.1 - p2\Train_samples 0-794\F#0665_id#21_Nob15.jp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306190" y="2140593"/>
                    <a:ext cx="381000" cy="952500"/>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pic>
                <p:nvPicPr>
                  <p:cNvPr id="54" name="Picture 8" descr="D:\연구실 자료\논문 관련 자료\TCE2015_jyju\TCE_demo_jyju\Tr_Results(PETS-S2L1)\Result_Tr(TCE)_v5.1 - p2\Train_samples 0-794\F#0665_id#21_Nob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252" y="3410940"/>
                    <a:ext cx="381000" cy="952500"/>
                  </a:xfrm>
                  <a:prstGeom prst="rect">
                    <a:avLst/>
                  </a:prstGeom>
                  <a:noFill/>
                  <a:ln w="19050">
                    <a:solidFill>
                      <a:srgbClr val="0000FF"/>
                    </a:solidFill>
                  </a:ln>
                  <a:extLst>
                    <a:ext uri="{909E8E84-426E-40DD-AFC4-6F175D3DCCD1}">
                      <a14:hiddenFill xmlns:a14="http://schemas.microsoft.com/office/drawing/2010/main">
                        <a:solidFill>
                          <a:srgbClr val="FFFFFF"/>
                        </a:solidFill>
                      </a14:hiddenFill>
                    </a:ext>
                  </a:extLst>
                </p:spPr>
              </p:pic>
            </p:grpSp>
            <p:sp>
              <p:nvSpPr>
                <p:cNvPr id="51" name="모서리가 둥근 직사각형 50"/>
                <p:cNvSpPr/>
                <p:nvPr/>
              </p:nvSpPr>
              <p:spPr bwMode="auto">
                <a:xfrm>
                  <a:off x="7000405" y="2283796"/>
                  <a:ext cx="1532035" cy="1710195"/>
                </a:xfrm>
                <a:prstGeom prst="roundRect">
                  <a:avLst/>
                </a:prstGeom>
                <a:noFill/>
                <a:ln w="19050" cap="flat" cmpd="sng" algn="ctr">
                  <a:solidFill>
                    <a:schemeClr val="accent2"/>
                  </a:solidFill>
                  <a:prstDash val="solid"/>
                  <a:round/>
                  <a:headEnd type="none" w="med" len="med"/>
                  <a:tailEnd type="none" w="med" len="med"/>
                </a:ln>
                <a:effectLst/>
              </p:spPr>
              <p:txBody>
                <a:bodyPr rtlCol="0" anchor="ctr"/>
                <a:lstStyle/>
                <a:p>
                  <a:pPr algn="ctr"/>
                  <a:endParaRPr lang="ko-KR" altLang="en-US" sz="1400"/>
                </a:p>
              </p:txBody>
            </p:sp>
          </p:grpSp>
          <p:cxnSp>
            <p:nvCxnSpPr>
              <p:cNvPr id="49" name="직선 연결선 48"/>
              <p:cNvCxnSpPr/>
              <p:nvPr/>
            </p:nvCxnSpPr>
            <p:spPr bwMode="auto">
              <a:xfrm flipH="1">
                <a:off x="7156480" y="2244924"/>
                <a:ext cx="887699" cy="931025"/>
              </a:xfrm>
              <a:prstGeom prst="line">
                <a:avLst/>
              </a:prstGeom>
              <a:ln w="19050">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sp>
          <p:nvSpPr>
            <p:cNvPr id="55" name="직사각형 54"/>
            <p:cNvSpPr/>
            <p:nvPr/>
          </p:nvSpPr>
          <p:spPr>
            <a:xfrm>
              <a:off x="6156936" y="2039218"/>
              <a:ext cx="2965103" cy="361331"/>
            </a:xfrm>
            <a:prstGeom prst="rect">
              <a:avLst/>
            </a:prstGeom>
          </p:spPr>
          <p:txBody>
            <a:bodyPr wrap="square">
              <a:spAutoFit/>
            </a:bodyPr>
            <a:lstStyle/>
            <a:p>
              <a:r>
                <a:rPr lang="en-US" altLang="ko-KR" sz="1600" b="1" dirty="0">
                  <a:solidFill>
                    <a:schemeClr val="accent2">
                      <a:lumMod val="75000"/>
                    </a:schemeClr>
                  </a:solidFill>
                  <a:latin typeface="Calibri-Bold"/>
                </a:rPr>
                <a:t>Target-specific classifiers</a:t>
              </a:r>
              <a:endParaRPr lang="ko-KR" altLang="en-US" sz="1600" dirty="0">
                <a:solidFill>
                  <a:schemeClr val="accent2">
                    <a:lumMod val="75000"/>
                  </a:schemeClr>
                </a:solidFill>
              </a:endParaRPr>
            </a:p>
          </p:txBody>
        </p:sp>
        <p:sp>
          <p:nvSpPr>
            <p:cNvPr id="56" name="오른쪽 화살표 55"/>
            <p:cNvSpPr/>
            <p:nvPr/>
          </p:nvSpPr>
          <p:spPr bwMode="auto">
            <a:xfrm>
              <a:off x="5530701" y="3386176"/>
              <a:ext cx="545480" cy="607444"/>
            </a:xfrm>
            <a:prstGeom prst="rightArrow">
              <a:avLst/>
            </a:prstGeom>
            <a:solidFill>
              <a:schemeClr val="accent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ko-KR" altLang="en-US" sz="1600"/>
            </a:p>
          </p:txBody>
        </p:sp>
        <p:sp>
          <p:nvSpPr>
            <p:cNvPr id="57" name="오른쪽 화살표 56"/>
            <p:cNvSpPr/>
            <p:nvPr/>
          </p:nvSpPr>
          <p:spPr bwMode="auto">
            <a:xfrm rot="10800000">
              <a:off x="5478879" y="3973393"/>
              <a:ext cx="545480" cy="607444"/>
            </a:xfrm>
            <a:prstGeom prst="rightArrow">
              <a:avLst/>
            </a:prstGeom>
            <a:solidFill>
              <a:schemeClr val="accent2"/>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ko-KR" altLang="en-US" sz="1600"/>
            </a:p>
          </p:txBody>
        </p:sp>
        <p:sp>
          <p:nvSpPr>
            <p:cNvPr id="58" name="오른쪽 화살표 57"/>
            <p:cNvSpPr/>
            <p:nvPr/>
          </p:nvSpPr>
          <p:spPr bwMode="auto">
            <a:xfrm rot="5400000">
              <a:off x="4149992" y="4939926"/>
              <a:ext cx="360040" cy="1330534"/>
            </a:xfrm>
            <a:prstGeom prst="rightArrow">
              <a:avLst/>
            </a:prstGeom>
            <a:solidFill>
              <a:srgbClr val="C00000"/>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ko-KR" altLang="en-US" sz="1600"/>
            </a:p>
          </p:txBody>
        </p:sp>
        <p:sp>
          <p:nvSpPr>
            <p:cNvPr id="59" name="직사각형 58"/>
            <p:cNvSpPr/>
            <p:nvPr/>
          </p:nvSpPr>
          <p:spPr>
            <a:xfrm>
              <a:off x="1748509" y="5847986"/>
              <a:ext cx="5163006" cy="361331"/>
            </a:xfrm>
            <a:prstGeom prst="rect">
              <a:avLst/>
            </a:prstGeom>
          </p:spPr>
          <p:txBody>
            <a:bodyPr wrap="square">
              <a:spAutoFit/>
            </a:bodyPr>
            <a:lstStyle/>
            <a:p>
              <a:pPr algn="ctr"/>
              <a:r>
                <a:rPr lang="en-US" altLang="ko-KR" sz="1600" b="1" dirty="0">
                  <a:solidFill>
                    <a:srgbClr val="C00000"/>
                  </a:solidFill>
                  <a:latin typeface="Calibri-Bold"/>
                </a:rPr>
                <a:t>Transfer to a new target in a new sequence</a:t>
              </a:r>
              <a:endParaRPr lang="ko-KR" altLang="en-US" sz="1600" dirty="0">
                <a:solidFill>
                  <a:srgbClr val="C00000"/>
                </a:solidFill>
              </a:endParaRPr>
            </a:p>
          </p:txBody>
        </p:sp>
      </p:grpSp>
    </p:spTree>
    <p:extLst>
      <p:ext uri="{BB962C8B-B14F-4D97-AF65-F5344CB8AC3E}">
        <p14:creationId xmlns:p14="http://schemas.microsoft.com/office/powerpoint/2010/main" val="1374483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12"/>
          <p:cNvSpPr/>
          <p:nvPr/>
        </p:nvSpPr>
        <p:spPr bwMode="auto">
          <a:xfrm>
            <a:off x="81721" y="3746099"/>
            <a:ext cx="4994335" cy="252028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내용 개체 틀 1"/>
              <p:cNvSpPr>
                <a:spLocks noGrp="1"/>
              </p:cNvSpPr>
              <p:nvPr>
                <p:ph idx="1"/>
              </p:nvPr>
            </p:nvSpPr>
            <p:spPr/>
            <p:txBody>
              <a:bodyPr/>
              <a:lstStyle/>
              <a:p>
                <a:r>
                  <a:rPr lang="en-US" altLang="ko-KR" dirty="0"/>
                  <a:t>Two stage learning scheme</a:t>
                </a:r>
              </a:p>
              <a:p>
                <a:pPr lvl="1"/>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dirty="0"/>
                  <a:t> To deal with the limited number of training samples during tracking people online</a:t>
                </a:r>
              </a:p>
              <a:p>
                <a:pPr lvl="2"/>
                <a:r>
                  <a:rPr lang="en-US" altLang="ko-KR" dirty="0"/>
                  <a:t>(1) Offline </a:t>
                </a:r>
                <a:r>
                  <a:rPr lang="en-US" altLang="ko-KR" b="1" dirty="0"/>
                  <a:t>pre-training</a:t>
                </a:r>
                <a:r>
                  <a:rPr lang="en-US" altLang="ko-KR" dirty="0"/>
                  <a:t> procedure before tracking</a:t>
                </a:r>
              </a:p>
              <a:p>
                <a:pPr lvl="3"/>
                <a:r>
                  <a:rPr lang="en-US" altLang="ko-KR" dirty="0"/>
                  <a:t>Using collected samples in multiple annotated video sequences for multi-person tracking</a:t>
                </a:r>
              </a:p>
              <a:p>
                <a:pPr lvl="2"/>
                <a:r>
                  <a:rPr lang="en-US" altLang="ko-KR" dirty="0"/>
                  <a:t>(2) Online update (</a:t>
                </a:r>
                <a:r>
                  <a:rPr lang="en-US" altLang="ko-KR" b="1" dirty="0"/>
                  <a:t>fine-tuning</a:t>
                </a:r>
                <a:r>
                  <a:rPr lang="en-US" altLang="ko-KR" dirty="0"/>
                  <a:t>) of each target network during tracking</a:t>
                </a:r>
              </a:p>
              <a:p>
                <a:pPr lvl="3"/>
                <a:r>
                  <a:rPr lang="en-US" altLang="ko-KR" dirty="0"/>
                  <a:t>Using collected samples for each target in a new sequence</a:t>
                </a:r>
              </a:p>
              <a:p>
                <a:pPr lvl="3"/>
                <a:endParaRPr lang="ko-KR" altLang="en-US"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blipFill>
                <a:blip r:embed="rId3"/>
                <a:stretch>
                  <a:fillRect l="-1097" t="-931"/>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26</a:t>
            </a:fld>
            <a:r>
              <a:rPr lang="en-US" altLang="ko-KR"/>
              <a:t>   </a:t>
            </a:r>
            <a:endParaRPr lang="en-US" altLang="ko-KR" dirty="0"/>
          </a:p>
        </p:txBody>
      </p:sp>
      <p:sp>
        <p:nvSpPr>
          <p:cNvPr id="4" name="제목 3"/>
          <p:cNvSpPr>
            <a:spLocks noGrp="1"/>
          </p:cNvSpPr>
          <p:nvPr>
            <p:ph type="title"/>
          </p:nvPr>
        </p:nvSpPr>
        <p:spPr/>
        <p:txBody>
          <a:bodyPr/>
          <a:lstStyle/>
          <a:p>
            <a:r>
              <a:rPr lang="en-US" altLang="ko-KR" dirty="0"/>
              <a:t>Proposed Appearance Modeling</a:t>
            </a:r>
            <a:endParaRPr lang="ko-KR" altLang="en-US" dirty="0"/>
          </a:p>
        </p:txBody>
      </p:sp>
      <p:sp>
        <p:nvSpPr>
          <p:cNvPr id="5" name="직사각형 4"/>
          <p:cNvSpPr/>
          <p:nvPr/>
        </p:nvSpPr>
        <p:spPr>
          <a:xfrm>
            <a:off x="305160" y="5584607"/>
            <a:ext cx="2232249" cy="584775"/>
          </a:xfrm>
          <a:prstGeom prst="rect">
            <a:avLst/>
          </a:prstGeom>
        </p:spPr>
        <p:txBody>
          <a:bodyPr wrap="square">
            <a:spAutoFit/>
          </a:bodyPr>
          <a:lstStyle/>
          <a:p>
            <a:r>
              <a:rPr lang="en-US" altLang="ko-KR" sz="1600" dirty="0">
                <a:solidFill>
                  <a:schemeClr val="tx2"/>
                </a:solidFill>
              </a:rPr>
              <a:t>Training sequences with annotations</a:t>
            </a:r>
            <a:endParaRPr lang="ko-KR" altLang="en-US" sz="1600" dirty="0">
              <a:solidFill>
                <a:schemeClr val="tx2"/>
              </a:solidFill>
            </a:endParaRPr>
          </a:p>
        </p:txBody>
      </p:sp>
      <p:pic>
        <p:nvPicPr>
          <p:cNvPr id="7" name="그림 6"/>
          <p:cNvPicPr>
            <a:picLocks noChangeAspect="1"/>
          </p:cNvPicPr>
          <p:nvPr/>
        </p:nvPicPr>
        <p:blipFill>
          <a:blip r:embed="rId4"/>
          <a:stretch>
            <a:fillRect/>
          </a:stretch>
        </p:blipFill>
        <p:spPr>
          <a:xfrm>
            <a:off x="229439" y="4064287"/>
            <a:ext cx="1886797" cy="1485070"/>
          </a:xfrm>
          <a:prstGeom prst="rect">
            <a:avLst/>
          </a:prstGeom>
        </p:spPr>
      </p:pic>
      <p:pic>
        <p:nvPicPr>
          <p:cNvPr id="8" name="그림 7"/>
          <p:cNvPicPr>
            <a:picLocks noChangeAspect="1"/>
          </p:cNvPicPr>
          <p:nvPr/>
        </p:nvPicPr>
        <p:blipFill>
          <a:blip r:embed="rId5"/>
          <a:stretch>
            <a:fillRect/>
          </a:stretch>
        </p:blipFill>
        <p:spPr>
          <a:xfrm>
            <a:off x="2391858" y="4092497"/>
            <a:ext cx="2677394" cy="1426963"/>
          </a:xfrm>
          <a:prstGeom prst="rect">
            <a:avLst/>
          </a:prstGeom>
        </p:spPr>
      </p:pic>
      <p:sp>
        <p:nvSpPr>
          <p:cNvPr id="11" name="직사각형 10"/>
          <p:cNvSpPr/>
          <p:nvPr/>
        </p:nvSpPr>
        <p:spPr>
          <a:xfrm>
            <a:off x="2740969" y="5746330"/>
            <a:ext cx="2232249" cy="584775"/>
          </a:xfrm>
          <a:prstGeom prst="rect">
            <a:avLst/>
          </a:prstGeom>
        </p:spPr>
        <p:txBody>
          <a:bodyPr wrap="square">
            <a:spAutoFit/>
          </a:bodyPr>
          <a:lstStyle/>
          <a:p>
            <a:pPr algn="ctr"/>
            <a:r>
              <a:rPr lang="en-US" altLang="ko-KR" sz="1600" dirty="0">
                <a:solidFill>
                  <a:schemeClr val="tx2"/>
                </a:solidFill>
              </a:rPr>
              <a:t>Proposed multi-target CNN</a:t>
            </a:r>
            <a:endParaRPr lang="ko-KR" altLang="en-US" sz="1600" dirty="0">
              <a:solidFill>
                <a:schemeClr val="tx2"/>
              </a:solidFill>
            </a:endParaRPr>
          </a:p>
        </p:txBody>
      </p:sp>
      <p:sp>
        <p:nvSpPr>
          <p:cNvPr id="12" name="오른쪽 화살표 11"/>
          <p:cNvSpPr/>
          <p:nvPr/>
        </p:nvSpPr>
        <p:spPr bwMode="auto">
          <a:xfrm>
            <a:off x="2236931" y="4281513"/>
            <a:ext cx="248534" cy="1080120"/>
          </a:xfrm>
          <a:prstGeom prst="righ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ko-KR" altLang="en-US"/>
          </a:p>
        </p:txBody>
      </p:sp>
      <p:sp>
        <p:nvSpPr>
          <p:cNvPr id="14" name="모서리가 둥근 직사각형 13"/>
          <p:cNvSpPr/>
          <p:nvPr/>
        </p:nvSpPr>
        <p:spPr bwMode="auto">
          <a:xfrm>
            <a:off x="5117861" y="3694523"/>
            <a:ext cx="3917642" cy="2571856"/>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a:p>
        </p:txBody>
      </p:sp>
      <p:sp>
        <p:nvSpPr>
          <p:cNvPr id="15" name="직사각형 14"/>
          <p:cNvSpPr/>
          <p:nvPr/>
        </p:nvSpPr>
        <p:spPr>
          <a:xfrm>
            <a:off x="269567" y="3586575"/>
            <a:ext cx="2770951" cy="369332"/>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ko-KR" dirty="0">
                <a:solidFill>
                  <a:schemeClr val="tx2"/>
                </a:solidFill>
              </a:rPr>
              <a:t>Offline pre-training stage </a:t>
            </a:r>
            <a:endParaRPr lang="ko-KR" altLang="en-US" dirty="0">
              <a:solidFill>
                <a:schemeClr val="tx2"/>
              </a:solidFill>
            </a:endParaRPr>
          </a:p>
        </p:txBody>
      </p:sp>
      <p:pic>
        <p:nvPicPr>
          <p:cNvPr id="16" name="그림 15"/>
          <p:cNvPicPr>
            <a:picLocks noChangeAspect="1"/>
          </p:cNvPicPr>
          <p:nvPr/>
        </p:nvPicPr>
        <p:blipFill rotWithShape="1">
          <a:blip r:embed="rId6"/>
          <a:srcRect l="20271" t="11262" r="7431" b="15766"/>
          <a:stretch/>
        </p:blipFill>
        <p:spPr>
          <a:xfrm>
            <a:off x="5230983" y="4232579"/>
            <a:ext cx="1786012" cy="1352028"/>
          </a:xfrm>
          <a:prstGeom prst="rect">
            <a:avLst/>
          </a:prstGeom>
        </p:spPr>
      </p:pic>
      <p:pic>
        <p:nvPicPr>
          <p:cNvPr id="19" name="그림 18"/>
          <p:cNvPicPr>
            <a:picLocks noChangeAspect="1"/>
          </p:cNvPicPr>
          <p:nvPr/>
        </p:nvPicPr>
        <p:blipFill>
          <a:blip r:embed="rId7"/>
          <a:stretch>
            <a:fillRect/>
          </a:stretch>
        </p:blipFill>
        <p:spPr>
          <a:xfrm>
            <a:off x="7209630" y="3783227"/>
            <a:ext cx="1682850" cy="825872"/>
          </a:xfrm>
          <a:prstGeom prst="rect">
            <a:avLst/>
          </a:prstGeom>
        </p:spPr>
      </p:pic>
      <p:pic>
        <p:nvPicPr>
          <p:cNvPr id="20" name="그림 19"/>
          <p:cNvPicPr>
            <a:picLocks noChangeAspect="1"/>
          </p:cNvPicPr>
          <p:nvPr/>
        </p:nvPicPr>
        <p:blipFill>
          <a:blip r:embed="rId7"/>
          <a:stretch>
            <a:fillRect/>
          </a:stretch>
        </p:blipFill>
        <p:spPr>
          <a:xfrm>
            <a:off x="7206514" y="4206989"/>
            <a:ext cx="1682850" cy="825872"/>
          </a:xfrm>
          <a:prstGeom prst="rect">
            <a:avLst/>
          </a:prstGeom>
        </p:spPr>
      </p:pic>
      <p:pic>
        <p:nvPicPr>
          <p:cNvPr id="21" name="그림 20"/>
          <p:cNvPicPr>
            <a:picLocks noChangeAspect="1"/>
          </p:cNvPicPr>
          <p:nvPr/>
        </p:nvPicPr>
        <p:blipFill>
          <a:blip r:embed="rId7"/>
          <a:stretch>
            <a:fillRect/>
          </a:stretch>
        </p:blipFill>
        <p:spPr>
          <a:xfrm>
            <a:off x="7209630" y="4986214"/>
            <a:ext cx="1682850" cy="825872"/>
          </a:xfrm>
          <a:prstGeom prst="rect">
            <a:avLst/>
          </a:prstGeom>
        </p:spPr>
      </p:pic>
      <p:sp>
        <p:nvSpPr>
          <p:cNvPr id="22" name="TextBox 21"/>
          <p:cNvSpPr txBox="1"/>
          <p:nvPr/>
        </p:nvSpPr>
        <p:spPr>
          <a:xfrm rot="16200000">
            <a:off x="7697228" y="4844538"/>
            <a:ext cx="58674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a:t>
            </a:r>
            <a:endPar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3" name="직사각형 22"/>
          <p:cNvSpPr/>
          <p:nvPr/>
        </p:nvSpPr>
        <p:spPr>
          <a:xfrm>
            <a:off x="6674170" y="5818369"/>
            <a:ext cx="2413747" cy="338554"/>
          </a:xfrm>
          <a:prstGeom prst="rect">
            <a:avLst/>
          </a:prstGeom>
        </p:spPr>
        <p:txBody>
          <a:bodyPr wrap="square">
            <a:spAutoFit/>
          </a:bodyPr>
          <a:lstStyle/>
          <a:p>
            <a:pPr algn="ctr"/>
            <a:r>
              <a:rPr lang="en-US" altLang="ko-KR" sz="1600" dirty="0">
                <a:solidFill>
                  <a:schemeClr val="tx2"/>
                </a:solidFill>
              </a:rPr>
              <a:t>Target-specific networks</a:t>
            </a:r>
            <a:endParaRPr lang="ko-KR" altLang="en-US" sz="1600" dirty="0">
              <a:solidFill>
                <a:schemeClr val="tx2"/>
              </a:solidFill>
            </a:endParaRPr>
          </a:p>
        </p:txBody>
      </p:sp>
      <p:sp>
        <p:nvSpPr>
          <p:cNvPr id="25" name="직사각형 24"/>
          <p:cNvSpPr/>
          <p:nvPr/>
        </p:nvSpPr>
        <p:spPr>
          <a:xfrm>
            <a:off x="5220810" y="5613697"/>
            <a:ext cx="1796185" cy="338554"/>
          </a:xfrm>
          <a:prstGeom prst="rect">
            <a:avLst/>
          </a:prstGeom>
        </p:spPr>
        <p:txBody>
          <a:bodyPr wrap="square">
            <a:spAutoFit/>
          </a:bodyPr>
          <a:lstStyle/>
          <a:p>
            <a:pPr algn="ctr"/>
            <a:r>
              <a:rPr lang="en-US" altLang="ko-KR" sz="1600" dirty="0">
                <a:solidFill>
                  <a:schemeClr val="tx2"/>
                </a:solidFill>
              </a:rPr>
              <a:t>Test sequence</a:t>
            </a:r>
            <a:endParaRPr lang="ko-KR" altLang="en-US" sz="1600" dirty="0">
              <a:solidFill>
                <a:schemeClr val="tx2"/>
              </a:solidFill>
            </a:endParaRPr>
          </a:p>
        </p:txBody>
      </p:sp>
      <p:cxnSp>
        <p:nvCxnSpPr>
          <p:cNvPr id="27" name="직선 화살표 연결선 26"/>
          <p:cNvCxnSpPr>
            <a:endCxn id="19" idx="1"/>
          </p:cNvCxnSpPr>
          <p:nvPr/>
        </p:nvCxnSpPr>
        <p:spPr bwMode="auto">
          <a:xfrm flipV="1">
            <a:off x="6876256" y="4196163"/>
            <a:ext cx="333374" cy="300758"/>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cxnSp>
        <p:nvCxnSpPr>
          <p:cNvPr id="30" name="직선 화살표 연결선 29"/>
          <p:cNvCxnSpPr>
            <a:endCxn id="20" idx="1"/>
          </p:cNvCxnSpPr>
          <p:nvPr/>
        </p:nvCxnSpPr>
        <p:spPr bwMode="auto">
          <a:xfrm flipV="1">
            <a:off x="6674170" y="4619925"/>
            <a:ext cx="532344" cy="272642"/>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cxnSp>
        <p:nvCxnSpPr>
          <p:cNvPr id="32" name="직선 화살표 연결선 31"/>
          <p:cNvCxnSpPr>
            <a:endCxn id="21" idx="1"/>
          </p:cNvCxnSpPr>
          <p:nvPr/>
        </p:nvCxnSpPr>
        <p:spPr bwMode="auto">
          <a:xfrm>
            <a:off x="6438917" y="5106709"/>
            <a:ext cx="770713" cy="292441"/>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sp>
        <p:nvSpPr>
          <p:cNvPr id="40" name="직사각형 39"/>
          <p:cNvSpPr/>
          <p:nvPr/>
        </p:nvSpPr>
        <p:spPr>
          <a:xfrm>
            <a:off x="5220810" y="3619983"/>
            <a:ext cx="2685351" cy="369332"/>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en-US" altLang="ko-KR" dirty="0">
                <a:solidFill>
                  <a:schemeClr val="tx2"/>
                </a:solidFill>
              </a:rPr>
              <a:t>Online fine-tuning stage </a:t>
            </a:r>
            <a:endParaRPr lang="ko-KR" altLang="en-US" dirty="0">
              <a:solidFill>
                <a:schemeClr val="tx2"/>
              </a:solidFill>
            </a:endParaRPr>
          </a:p>
        </p:txBody>
      </p:sp>
      <p:cxnSp>
        <p:nvCxnSpPr>
          <p:cNvPr id="41" name="직선 화살표 연결선 40"/>
          <p:cNvCxnSpPr/>
          <p:nvPr/>
        </p:nvCxnSpPr>
        <p:spPr bwMode="auto">
          <a:xfrm>
            <a:off x="6876256" y="4986214"/>
            <a:ext cx="504056" cy="46647"/>
          </a:xfrm>
          <a:prstGeom prst="straightConnector1">
            <a:avLst/>
          </a:prstGeom>
          <a:solidFill>
            <a:schemeClr val="accent1"/>
          </a:solidFill>
          <a:ln w="19050" cap="flat" cmpd="sng" algn="ctr">
            <a:solidFill>
              <a:srgbClr val="C00000"/>
            </a:solidFill>
            <a:prstDash val="solid"/>
            <a:round/>
            <a:headEnd type="none" w="med" len="med"/>
            <a:tailEnd type="triangle"/>
          </a:ln>
          <a:effectLst/>
        </p:spPr>
      </p:cxnSp>
      <p:sp>
        <p:nvSpPr>
          <p:cNvPr id="44" name="직사각형 43"/>
          <p:cNvSpPr/>
          <p:nvPr/>
        </p:nvSpPr>
        <p:spPr>
          <a:xfrm>
            <a:off x="1828354" y="3988920"/>
            <a:ext cx="1178528" cy="307777"/>
          </a:xfrm>
          <a:prstGeom prst="rect">
            <a:avLst/>
          </a:prstGeom>
        </p:spPr>
        <p:txBody>
          <a:bodyPr wrap="none">
            <a:spAutoFit/>
          </a:bodyPr>
          <a:lstStyle/>
          <a:p>
            <a:r>
              <a:rPr lang="en-US" altLang="ko-KR" sz="1400" b="1" dirty="0"/>
              <a:t>pre-training</a:t>
            </a:r>
            <a:endParaRPr lang="ko-KR" altLang="en-US" sz="1400" dirty="0"/>
          </a:p>
        </p:txBody>
      </p:sp>
      <p:sp>
        <p:nvSpPr>
          <p:cNvPr id="45" name="직사각형 44"/>
          <p:cNvSpPr/>
          <p:nvPr/>
        </p:nvSpPr>
        <p:spPr>
          <a:xfrm>
            <a:off x="6341331" y="3961810"/>
            <a:ext cx="1106393" cy="307777"/>
          </a:xfrm>
          <a:prstGeom prst="rect">
            <a:avLst/>
          </a:prstGeom>
        </p:spPr>
        <p:txBody>
          <a:bodyPr wrap="none">
            <a:spAutoFit/>
          </a:bodyPr>
          <a:lstStyle/>
          <a:p>
            <a:r>
              <a:rPr lang="en-US" altLang="ko-KR" sz="1400" b="1" dirty="0">
                <a:solidFill>
                  <a:srgbClr val="C00000"/>
                </a:solidFill>
              </a:rPr>
              <a:t>fine-tuning</a:t>
            </a:r>
            <a:endParaRPr lang="ko-KR" altLang="en-US" sz="1400" dirty="0">
              <a:solidFill>
                <a:srgbClr val="C00000"/>
              </a:solidFill>
            </a:endParaRPr>
          </a:p>
        </p:txBody>
      </p:sp>
    </p:spTree>
    <p:extLst>
      <p:ext uri="{BB962C8B-B14F-4D97-AF65-F5344CB8AC3E}">
        <p14:creationId xmlns:p14="http://schemas.microsoft.com/office/powerpoint/2010/main" val="2976027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Proposed Multi-target Network</a:t>
            </a:r>
          </a:p>
          <a:p>
            <a:pPr lvl="1"/>
            <a:r>
              <a:rPr lang="en-US" altLang="ko-KR" dirty="0"/>
              <a:t>Separating </a:t>
            </a:r>
            <a:r>
              <a:rPr lang="en-US" altLang="ko-KR" b="1" dirty="0"/>
              <a:t>shared</a:t>
            </a:r>
            <a:r>
              <a:rPr lang="en-US" altLang="ko-KR" dirty="0"/>
              <a:t> layers and </a:t>
            </a:r>
            <a:r>
              <a:rPr lang="en-US" altLang="ko-KR" b="1" dirty="0"/>
              <a:t>target‐specific</a:t>
            </a:r>
            <a:r>
              <a:rPr lang="en-US" altLang="ko-KR" dirty="0"/>
              <a:t> layers</a:t>
            </a:r>
            <a:br>
              <a:rPr lang="en-US" altLang="ko-KR" dirty="0"/>
            </a:br>
            <a:br>
              <a:rPr lang="en-US" altLang="ko-KR" dirty="0"/>
            </a:b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27</a:t>
            </a:fld>
            <a:r>
              <a:rPr lang="en-US" altLang="ko-KR"/>
              <a:t>   </a:t>
            </a:r>
            <a:endParaRPr lang="en-US" altLang="ko-KR" dirty="0"/>
          </a:p>
        </p:txBody>
      </p:sp>
      <p:sp>
        <p:nvSpPr>
          <p:cNvPr id="4" name="제목 3"/>
          <p:cNvSpPr>
            <a:spLocks noGrp="1"/>
          </p:cNvSpPr>
          <p:nvPr>
            <p:ph type="title"/>
          </p:nvPr>
        </p:nvSpPr>
        <p:spPr/>
        <p:txBody>
          <a:bodyPr/>
          <a:lstStyle/>
          <a:p>
            <a:r>
              <a:rPr lang="en-US" altLang="ko-KR" dirty="0"/>
              <a:t>Proposed CNN architecture</a:t>
            </a:r>
            <a:endParaRPr lang="ko-KR" altLang="en-US" dirty="0"/>
          </a:p>
        </p:txBody>
      </p:sp>
      <p:grpSp>
        <p:nvGrpSpPr>
          <p:cNvPr id="5" name="그룹 4"/>
          <p:cNvGrpSpPr/>
          <p:nvPr/>
        </p:nvGrpSpPr>
        <p:grpSpPr>
          <a:xfrm>
            <a:off x="50700" y="1988840"/>
            <a:ext cx="6467805" cy="3506356"/>
            <a:chOff x="685671" y="1198082"/>
            <a:chExt cx="7784609" cy="4220228"/>
          </a:xfrm>
        </p:grpSpPr>
        <mc:AlternateContent xmlns:mc="http://schemas.openxmlformats.org/markup-compatibility/2006" xmlns:a14="http://schemas.microsoft.com/office/drawing/2010/main">
          <mc:Choice Requires="a14">
            <p:sp>
              <p:nvSpPr>
                <p:cNvPr id="6" name="TextBox 5"/>
                <p:cNvSpPr txBox="1"/>
                <p:nvPr/>
              </p:nvSpPr>
              <p:spPr>
                <a:xfrm>
                  <a:off x="685671" y="4918731"/>
                  <a:ext cx="1212181" cy="4445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𝑖𝑛𝑝𝑢𝑡</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107×107×3</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85671" y="4918731"/>
                  <a:ext cx="1212181" cy="444526"/>
                </a:xfrm>
                <a:prstGeom prst="rect">
                  <a:avLst/>
                </a:prstGeom>
                <a:blipFill>
                  <a:blip r:embed="rId2"/>
                  <a:stretch>
                    <a:fillRect l="-2410" r="-1807" b="-327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26593" y="4918730"/>
                  <a:ext cx="1109925" cy="4445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a:ln>
                              <a:noFill/>
                            </a:ln>
                            <a:solidFill>
                              <a:prstClr val="black"/>
                            </a:solidFill>
                            <a:effectLst/>
                            <a:uLnTx/>
                            <a:uFillTx/>
                            <a:latin typeface="Cambria Math" panose="02040503050406030204" pitchFamily="18" charset="0"/>
                            <a:cs typeface="+mn-cs"/>
                          </a:rPr>
                          <m:t>𝑐𝑜𝑛𝑣</m:t>
                        </m:r>
                        <m:r>
                          <a:rPr kumimoji="0" lang="en-US" altLang="ko-KR" sz="1200" b="0" i="1" u="none" strike="noStrike" kern="0" cap="none" spc="0" normalizeH="0" baseline="0" noProof="0">
                            <a:ln>
                              <a:noFill/>
                            </a:ln>
                            <a:solidFill>
                              <a:prstClr val="black"/>
                            </a:solidFill>
                            <a:effectLst/>
                            <a:uLnTx/>
                            <a:uFillTx/>
                            <a:latin typeface="Cambria Math" panose="02040503050406030204" pitchFamily="18" charset="0"/>
                            <a:cs typeface="+mn-cs"/>
                          </a:rPr>
                          <m:t>1</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51</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×51×96</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26593" y="4918730"/>
                  <a:ext cx="1109925" cy="444526"/>
                </a:xfrm>
                <a:prstGeom prst="rect">
                  <a:avLst/>
                </a:prstGeom>
                <a:blipFill>
                  <a:blip r:embed="rId3"/>
                  <a:stretch>
                    <a:fillRect l="-2632" r="-1974"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455712" y="4918730"/>
                  <a:ext cx="1212181" cy="4445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11</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×11×256</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455712" y="4918730"/>
                  <a:ext cx="1212181" cy="444526"/>
                </a:xfrm>
                <a:prstGeom prst="rect">
                  <a:avLst/>
                </a:prstGeom>
                <a:blipFill>
                  <a:blip r:embed="rId4"/>
                  <a:stretch>
                    <a:fillRect l="-2424" r="-3030"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906268" y="4918730"/>
                  <a:ext cx="1007668" cy="4445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a:ln>
                              <a:noFill/>
                            </a:ln>
                            <a:solidFill>
                              <a:prstClr val="black"/>
                            </a:solidFill>
                            <a:effectLst/>
                            <a:uLnTx/>
                            <a:uFillTx/>
                            <a:latin typeface="Cambria Math" panose="02040503050406030204" pitchFamily="18" charset="0"/>
                            <a:cs typeface="+mn-cs"/>
                          </a:rPr>
                          <m:t>3</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×3×512</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906268" y="4918730"/>
                  <a:ext cx="1007668" cy="444526"/>
                </a:xfrm>
                <a:prstGeom prst="rect">
                  <a:avLst/>
                </a:prstGeom>
                <a:blipFill>
                  <a:blip r:embed="rId5"/>
                  <a:stretch>
                    <a:fillRect l="-2920" r="-3650"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199280" y="4918730"/>
                  <a:ext cx="372368" cy="4445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4</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199280" y="4918730"/>
                  <a:ext cx="372368" cy="444526"/>
                </a:xfrm>
                <a:prstGeom prst="rect">
                  <a:avLst/>
                </a:prstGeom>
                <a:blipFill>
                  <a:blip r:embed="rId6"/>
                  <a:stretch>
                    <a:fillRect l="-11765" r="-1372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790563" y="4918728"/>
                  <a:ext cx="372368" cy="4445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cs typeface="+mn-cs"/>
                          </a:rPr>
                          <m:t>5</m:t>
                        </m:r>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790563" y="4918728"/>
                  <a:ext cx="372368" cy="444526"/>
                </a:xfrm>
                <a:prstGeom prst="rect">
                  <a:avLst/>
                </a:prstGeom>
                <a:blipFill>
                  <a:blip r:embed="rId7"/>
                  <a:stretch>
                    <a:fillRect l="-11765" r="-13725" b="-491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461077" y="4896557"/>
                  <a:ext cx="438197" cy="444526"/>
                </a:xfrm>
                <a:prstGeom prst="rect">
                  <a:avLst/>
                </a:prstGeom>
                <a:noFill/>
              </p:spPr>
              <p:txBody>
                <a:bodyPr wrap="none" lIns="0" tIns="0" rIns="0" bIns="0" rtlCol="0">
                  <a:spAutoFit/>
                </a:bodyPr>
                <a:lstStyle/>
                <a:p>
                  <a:pPr lvl="0" defTabSz="914400"/>
                  <a14:m>
                    <m:oMathPara xmlns:m="http://schemas.openxmlformats.org/officeDocument/2006/math">
                      <m:oMathParaPr>
                        <m:jc m:val="centerGroup"/>
                      </m:oMathParaPr>
                      <m:oMath xmlns:m="http://schemas.openxmlformats.org/officeDocument/2006/math">
                        <m:sSup>
                          <m:sSupPr>
                            <m:ctrlP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lang="en-US" altLang="ko-KR" sz="1200" i="1" kern="0">
                                <a:solidFill>
                                  <a:prstClr val="black"/>
                                </a:solidFill>
                                <a:latin typeface="Cambria Math" panose="02040503050406030204" pitchFamily="18" charset="0"/>
                              </a:rPr>
                              <m:t>𝑓𝑐</m:t>
                            </m:r>
                            <m:r>
                              <a:rPr lang="en-US" altLang="ko-KR" sz="1200" i="1" kern="0">
                                <a:solidFill>
                                  <a:prstClr val="black"/>
                                </a:solidFill>
                                <a:latin typeface="Cambria Math" panose="02040503050406030204" pitchFamily="18" charset="0"/>
                              </a:rPr>
                              <m:t>6</m:t>
                            </m:r>
                          </m:e>
                          <m:sup>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rPr>
                              <m:t>𝐾</m:t>
                            </m:r>
                          </m:sup>
                        </m:sSup>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맑은 고딕" panose="020B0503020000020004" pitchFamily="50" charset="-127"/>
                          </a:rPr>
                          <m:t>2</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461077" y="4896557"/>
                  <a:ext cx="438197" cy="444526"/>
                </a:xfrm>
                <a:prstGeom prst="rect">
                  <a:avLst/>
                </a:prstGeom>
                <a:blipFill>
                  <a:blip r:embed="rId8"/>
                  <a:stretch>
                    <a:fillRect l="-15254" r="-5085" b="-3279"/>
                  </a:stretch>
                </a:blipFill>
              </p:spPr>
              <p:txBody>
                <a:bodyPr/>
                <a:lstStyle/>
                <a:p>
                  <a:r>
                    <a:rPr lang="ko-KR" altLang="en-US">
                      <a:noFill/>
                    </a:rPr>
                    <a:t> </a:t>
                  </a:r>
                </a:p>
              </p:txBody>
            </p:sp>
          </mc:Fallback>
        </mc:AlternateContent>
        <p:grpSp>
          <p:nvGrpSpPr>
            <p:cNvPr id="13" name="그룹 12"/>
            <p:cNvGrpSpPr/>
            <p:nvPr/>
          </p:nvGrpSpPr>
          <p:grpSpPr>
            <a:xfrm>
              <a:off x="1285019" y="1827826"/>
              <a:ext cx="6597655" cy="2984812"/>
              <a:chOff x="1285019" y="1827826"/>
              <a:chExt cx="6597655" cy="2984812"/>
            </a:xfrm>
          </p:grpSpPr>
          <p:sp>
            <p:nvSpPr>
              <p:cNvPr id="24" name="정육면체 23"/>
              <p:cNvSpPr/>
              <p:nvPr/>
            </p:nvSpPr>
            <p:spPr>
              <a:xfrm>
                <a:off x="1285019" y="1827826"/>
                <a:ext cx="1097984" cy="2980433"/>
              </a:xfrm>
              <a:prstGeom prst="cube">
                <a:avLst>
                  <a:gd name="adj" fmla="val 8751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5" name="정육면체 24"/>
              <p:cNvSpPr/>
              <p:nvPr/>
            </p:nvSpPr>
            <p:spPr>
              <a:xfrm>
                <a:off x="5183093" y="3245952"/>
                <a:ext cx="791928" cy="152665"/>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6" name="정육면체 25"/>
              <p:cNvSpPr/>
              <p:nvPr/>
            </p:nvSpPr>
            <p:spPr>
              <a:xfrm>
                <a:off x="2042252" y="2593653"/>
                <a:ext cx="833620" cy="1561380"/>
              </a:xfrm>
              <a:prstGeom prst="cube">
                <a:avLst>
                  <a:gd name="adj" fmla="val 4574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7" name="정육면체 26"/>
              <p:cNvSpPr/>
              <p:nvPr/>
            </p:nvSpPr>
            <p:spPr>
              <a:xfrm>
                <a:off x="3047172" y="2835084"/>
                <a:ext cx="934521" cy="1001847"/>
              </a:xfrm>
              <a:prstGeom prst="cube">
                <a:avLst>
                  <a:gd name="adj" fmla="val 34790"/>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8" name="정육면체 27"/>
              <p:cNvSpPr/>
              <p:nvPr/>
            </p:nvSpPr>
            <p:spPr>
              <a:xfrm>
                <a:off x="4152993" y="3159800"/>
                <a:ext cx="799698" cy="349363"/>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9" name="정육면체 28"/>
              <p:cNvSpPr/>
              <p:nvPr/>
            </p:nvSpPr>
            <p:spPr>
              <a:xfrm>
                <a:off x="6205423" y="3225247"/>
                <a:ext cx="791928" cy="152665"/>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30" name="그룹 29"/>
              <p:cNvGrpSpPr/>
              <p:nvPr/>
            </p:nvGrpSpPr>
            <p:grpSpPr>
              <a:xfrm>
                <a:off x="7610975" y="2163306"/>
                <a:ext cx="131371" cy="230914"/>
                <a:chOff x="3504112" y="4509120"/>
                <a:chExt cx="105115" cy="184765"/>
              </a:xfrm>
            </p:grpSpPr>
            <p:sp>
              <p:nvSpPr>
                <p:cNvPr id="56" name="정육면체 55"/>
                <p:cNvSpPr/>
                <p:nvPr/>
              </p:nvSpPr>
              <p:spPr>
                <a:xfrm>
                  <a:off x="3504112" y="4588771"/>
                  <a:ext cx="105113" cy="105114"/>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정육면체 56"/>
                <p:cNvSpPr/>
                <p:nvPr/>
              </p:nvSpPr>
              <p:spPr>
                <a:xfrm>
                  <a:off x="3504114" y="4509120"/>
                  <a:ext cx="105113" cy="105113"/>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nvGrpSpPr>
              <p:cNvPr id="31" name="그룹 30"/>
              <p:cNvGrpSpPr/>
              <p:nvPr/>
            </p:nvGrpSpPr>
            <p:grpSpPr>
              <a:xfrm>
                <a:off x="7609265" y="3113125"/>
                <a:ext cx="131371" cy="261716"/>
                <a:chOff x="3504112" y="4509120"/>
                <a:chExt cx="105115" cy="184765"/>
              </a:xfrm>
            </p:grpSpPr>
            <p:sp>
              <p:nvSpPr>
                <p:cNvPr id="54" name="정육면체 53"/>
                <p:cNvSpPr/>
                <p:nvPr/>
              </p:nvSpPr>
              <p:spPr>
                <a:xfrm>
                  <a:off x="3504112" y="4588771"/>
                  <a:ext cx="105113" cy="105114"/>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5" name="정육면체 54"/>
                <p:cNvSpPr/>
                <p:nvPr/>
              </p:nvSpPr>
              <p:spPr>
                <a:xfrm>
                  <a:off x="3504114" y="4509120"/>
                  <a:ext cx="105113" cy="105113"/>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nvGrpSpPr>
              <p:cNvPr id="32" name="그룹 31"/>
              <p:cNvGrpSpPr/>
              <p:nvPr/>
            </p:nvGrpSpPr>
            <p:grpSpPr>
              <a:xfrm>
                <a:off x="7578133" y="4581778"/>
                <a:ext cx="131371" cy="230860"/>
                <a:chOff x="3504112" y="4509120"/>
                <a:chExt cx="105115" cy="184720"/>
              </a:xfrm>
            </p:grpSpPr>
            <p:sp>
              <p:nvSpPr>
                <p:cNvPr id="52" name="정육면체 51"/>
                <p:cNvSpPr/>
                <p:nvPr/>
              </p:nvSpPr>
              <p:spPr>
                <a:xfrm>
                  <a:off x="3504112" y="4588727"/>
                  <a:ext cx="105113" cy="105113"/>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3" name="정육면체 52"/>
                <p:cNvSpPr/>
                <p:nvPr/>
              </p:nvSpPr>
              <p:spPr>
                <a:xfrm>
                  <a:off x="3504114" y="4509120"/>
                  <a:ext cx="105113" cy="105113"/>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33" name="직사각형 32"/>
              <p:cNvSpPr/>
              <p:nvPr/>
            </p:nvSpPr>
            <p:spPr>
              <a:xfrm rot="16200000">
                <a:off x="7367572" y="3951292"/>
                <a:ext cx="469221" cy="407481"/>
              </a:xfrm>
              <a:prstGeom prst="rect">
                <a:avLst/>
              </a:prstGeom>
            </p:spPr>
            <p:txBody>
              <a:bodyPr wrap="none">
                <a:spAutoFit/>
              </a:bodyPr>
              <a:lstStyle/>
              <a:p>
                <a:r>
                  <a:rPr lang="en-US" altLang="ko-KR" sz="1600" b="1" dirty="0">
                    <a:solidFill>
                      <a:schemeClr val="tx2"/>
                    </a:solidFill>
                  </a:rPr>
                  <a:t>…</a:t>
                </a:r>
                <a:endParaRPr lang="ko-KR" altLang="en-US" sz="1600" b="1" dirty="0"/>
              </a:p>
            </p:txBody>
          </p:sp>
          <mc:AlternateContent xmlns:mc="http://schemas.openxmlformats.org/markup-compatibility/2006" xmlns:a14="http://schemas.microsoft.com/office/drawing/2010/main">
            <mc:Choice Requires="a14">
              <p:sp>
                <p:nvSpPr>
                  <p:cNvPr id="34" name="TextBox 33"/>
                  <p:cNvSpPr txBox="1"/>
                  <p:nvPr/>
                </p:nvSpPr>
                <p:spPr>
                  <a:xfrm>
                    <a:off x="7431966" y="3358097"/>
                    <a:ext cx="416743" cy="444526"/>
                  </a:xfrm>
                  <a:prstGeom prst="rect">
                    <a:avLst/>
                  </a:prstGeom>
                  <a:noFill/>
                </p:spPr>
                <p:txBody>
                  <a:bodyPr wrap="none" lIns="0" tIns="0" rIns="0" bIns="0" rtlCol="0">
                    <a:spAutoFit/>
                  </a:bodyPr>
                  <a:lstStyle/>
                  <a:p>
                    <a:pPr lvl="0" defTabSz="914400"/>
                    <a14:m>
                      <m:oMathPara xmlns:m="http://schemas.openxmlformats.org/officeDocument/2006/math">
                        <m:oMathParaPr>
                          <m:jc m:val="centerGroup"/>
                        </m:oMathParaPr>
                        <m:oMath xmlns:m="http://schemas.openxmlformats.org/officeDocument/2006/math">
                          <m:sSup>
                            <m:sSupPr>
                              <m:ctrlP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lang="en-US" altLang="ko-KR" sz="1200" i="1" kern="0">
                                  <a:solidFill>
                                    <a:prstClr val="black"/>
                                  </a:solidFill>
                                  <a:latin typeface="Cambria Math" panose="02040503050406030204" pitchFamily="18" charset="0"/>
                                </a:rPr>
                                <m:t>𝑓𝑐</m:t>
                              </m:r>
                              <m:r>
                                <a:rPr lang="en-US" altLang="ko-KR" sz="1200" i="1" kern="0">
                                  <a:solidFill>
                                    <a:prstClr val="black"/>
                                  </a:solidFill>
                                  <a:latin typeface="Cambria Math" panose="02040503050406030204" pitchFamily="18" charset="0"/>
                                </a:rPr>
                                <m:t>6</m:t>
                              </m:r>
                            </m:e>
                            <m:sup>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rPr>
                                <m:t>2</m:t>
                              </m:r>
                            </m:sup>
                          </m:sSup>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맑은 고딕" panose="020B0503020000020004" pitchFamily="50" charset="-127"/>
                            </a:rPr>
                            <m:t>2</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7431966" y="3358097"/>
                    <a:ext cx="416743" cy="444526"/>
                  </a:xfrm>
                  <a:prstGeom prst="rect">
                    <a:avLst/>
                  </a:prstGeom>
                  <a:blipFill>
                    <a:blip r:embed="rId9"/>
                    <a:stretch>
                      <a:fillRect l="-15789" t="-1667" r="-3509" b="-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469867" y="2464391"/>
                    <a:ext cx="412807" cy="444526"/>
                  </a:xfrm>
                  <a:prstGeom prst="rect">
                    <a:avLst/>
                  </a:prstGeom>
                  <a:noFill/>
                </p:spPr>
                <p:txBody>
                  <a:bodyPr wrap="none" lIns="0" tIns="0" rIns="0" bIns="0" rtlCol="0">
                    <a:spAutoFit/>
                  </a:bodyPr>
                  <a:lstStyle/>
                  <a:p>
                    <a:pPr lvl="0" defTabSz="914400"/>
                    <a14:m>
                      <m:oMathPara xmlns:m="http://schemas.openxmlformats.org/officeDocument/2006/math">
                        <m:oMathParaPr>
                          <m:jc m:val="centerGroup"/>
                        </m:oMathParaPr>
                        <m:oMath xmlns:m="http://schemas.openxmlformats.org/officeDocument/2006/math">
                          <m:sSup>
                            <m:sSupPr>
                              <m:ctrlP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lang="en-US" altLang="ko-KR" sz="1200" i="1" kern="0">
                                  <a:solidFill>
                                    <a:prstClr val="black"/>
                                  </a:solidFill>
                                  <a:latin typeface="Cambria Math" panose="02040503050406030204" pitchFamily="18" charset="0"/>
                                </a:rPr>
                                <m:t>𝑓𝑐</m:t>
                              </m:r>
                              <m:r>
                                <a:rPr lang="en-US" altLang="ko-KR" sz="1200" i="1" kern="0">
                                  <a:solidFill>
                                    <a:prstClr val="black"/>
                                  </a:solidFill>
                                  <a:latin typeface="Cambria Math" panose="02040503050406030204" pitchFamily="18" charset="0"/>
                                </a:rPr>
                                <m:t>6</m:t>
                              </m:r>
                            </m:e>
                            <m:sup>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rPr>
                                <m:t>1</m:t>
                              </m:r>
                            </m:sup>
                          </m:sSup>
                        </m:oMath>
                      </m:oMathPara>
                    </a14:m>
                    <a:endParaRPr kumimoji="0" lang="en-US" altLang="ko-KR" sz="1200" b="0" i="1" u="none" strike="noStrike" kern="0" cap="none" spc="0" normalizeH="0" baseline="0" noProof="0" dirty="0">
                      <a:ln>
                        <a:noFill/>
                      </a:ln>
                      <a:solidFill>
                        <a:prstClr val="black"/>
                      </a:solidFill>
                      <a:effectLst/>
                      <a:uLnTx/>
                      <a:uFillTx/>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200" b="0" i="1" u="none" strike="noStrike" kern="0" cap="none" spc="0" normalizeH="0" baseline="0" noProof="0" smtClean="0">
                              <a:ln>
                                <a:noFill/>
                              </a:ln>
                              <a:solidFill>
                                <a:prstClr val="black"/>
                              </a:solidFill>
                              <a:effectLst/>
                              <a:uLnTx/>
                              <a:uFillTx/>
                              <a:latin typeface="Cambria Math" panose="02040503050406030204" pitchFamily="18" charset="0"/>
                              <a:ea typeface="맑은 고딕" panose="020B0503020000020004" pitchFamily="50" charset="-127"/>
                            </a:rPr>
                            <m:t>2</m:t>
                          </m:r>
                        </m:oMath>
                      </m:oMathPara>
                    </a14:m>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7469867" y="2464391"/>
                    <a:ext cx="412807" cy="444526"/>
                  </a:xfrm>
                  <a:prstGeom prst="rect">
                    <a:avLst/>
                  </a:prstGeom>
                  <a:blipFill>
                    <a:blip r:embed="rId10"/>
                    <a:stretch>
                      <a:fillRect l="-16071" r="-3571" b="-5000"/>
                    </a:stretch>
                  </a:blipFill>
                </p:spPr>
                <p:txBody>
                  <a:bodyPr/>
                  <a:lstStyle/>
                  <a:p>
                    <a:r>
                      <a:rPr lang="ko-KR" altLang="en-US">
                        <a:noFill/>
                      </a:rPr>
                      <a:t> </a:t>
                    </a:r>
                  </a:p>
                </p:txBody>
              </p:sp>
            </mc:Fallback>
          </mc:AlternateContent>
          <p:cxnSp>
            <p:nvCxnSpPr>
              <p:cNvPr id="36" name="직선 연결선 35"/>
              <p:cNvCxnSpPr>
                <a:stCxn id="29" idx="5"/>
                <a:endCxn id="57" idx="2"/>
              </p:cNvCxnSpPr>
              <p:nvPr/>
            </p:nvCxnSpPr>
            <p:spPr>
              <a:xfrm flipV="1">
                <a:off x="6997351" y="2245410"/>
                <a:ext cx="613626" cy="1029152"/>
              </a:xfrm>
              <a:prstGeom prst="line">
                <a:avLst/>
              </a:prstGeom>
              <a:noFill/>
              <a:ln w="12700" cap="flat" cmpd="sng" algn="ctr">
                <a:solidFill>
                  <a:schemeClr val="accent1"/>
                </a:solidFill>
                <a:prstDash val="sysDash"/>
                <a:miter lim="800000"/>
              </a:ln>
              <a:effectLst/>
            </p:spPr>
          </p:cxnSp>
          <p:cxnSp>
            <p:nvCxnSpPr>
              <p:cNvPr id="37" name="직선 연결선 36"/>
              <p:cNvCxnSpPr>
                <a:stCxn id="29" idx="5"/>
                <a:endCxn id="55" idx="3"/>
              </p:cNvCxnSpPr>
              <p:nvPr/>
            </p:nvCxnSpPr>
            <p:spPr>
              <a:xfrm flipV="1">
                <a:off x="6997351" y="3262016"/>
                <a:ext cx="661179" cy="12546"/>
              </a:xfrm>
              <a:prstGeom prst="line">
                <a:avLst/>
              </a:prstGeom>
              <a:noFill/>
              <a:ln w="12700" cap="flat" cmpd="sng" algn="ctr">
                <a:solidFill>
                  <a:schemeClr val="accent1"/>
                </a:solidFill>
                <a:prstDash val="sysDash"/>
                <a:miter lim="800000"/>
              </a:ln>
              <a:effectLst/>
            </p:spPr>
          </p:cxnSp>
          <p:cxnSp>
            <p:nvCxnSpPr>
              <p:cNvPr id="38" name="직선 연결선 37"/>
              <p:cNvCxnSpPr>
                <a:stCxn id="29" idx="5"/>
                <a:endCxn id="53" idx="3"/>
              </p:cNvCxnSpPr>
              <p:nvPr/>
            </p:nvCxnSpPr>
            <p:spPr>
              <a:xfrm>
                <a:off x="6997351" y="3274562"/>
                <a:ext cx="630048" cy="1438584"/>
              </a:xfrm>
              <a:prstGeom prst="line">
                <a:avLst/>
              </a:prstGeom>
              <a:noFill/>
              <a:ln w="12700" cap="flat" cmpd="sng" algn="ctr">
                <a:solidFill>
                  <a:schemeClr val="accent1"/>
                </a:solidFill>
                <a:prstDash val="sysDash"/>
                <a:miter lim="800000"/>
              </a:ln>
              <a:effectLst/>
            </p:spPr>
          </p:cxnSp>
          <p:cxnSp>
            <p:nvCxnSpPr>
              <p:cNvPr id="39" name="직선 연결선 38"/>
              <p:cNvCxnSpPr/>
              <p:nvPr/>
            </p:nvCxnSpPr>
            <p:spPr>
              <a:xfrm>
                <a:off x="2398325" y="1827826"/>
                <a:ext cx="31779" cy="765827"/>
              </a:xfrm>
              <a:prstGeom prst="line">
                <a:avLst/>
              </a:prstGeom>
              <a:noFill/>
              <a:ln w="12700" cap="flat" cmpd="sng" algn="ctr">
                <a:solidFill>
                  <a:schemeClr val="accent1"/>
                </a:solidFill>
                <a:prstDash val="sysDash"/>
                <a:miter lim="800000"/>
              </a:ln>
              <a:effectLst/>
            </p:spPr>
          </p:cxnSp>
          <p:cxnSp>
            <p:nvCxnSpPr>
              <p:cNvPr id="40" name="직선 연결선 39"/>
              <p:cNvCxnSpPr/>
              <p:nvPr/>
            </p:nvCxnSpPr>
            <p:spPr>
              <a:xfrm>
                <a:off x="1438082" y="2803009"/>
                <a:ext cx="612238" cy="178316"/>
              </a:xfrm>
              <a:prstGeom prst="line">
                <a:avLst/>
              </a:prstGeom>
              <a:noFill/>
              <a:ln w="12700" cap="flat" cmpd="sng" algn="ctr">
                <a:solidFill>
                  <a:schemeClr val="accent1"/>
                </a:solidFill>
                <a:prstDash val="sysDash"/>
                <a:miter lim="800000"/>
              </a:ln>
              <a:effectLst/>
            </p:spPr>
          </p:cxnSp>
          <p:cxnSp>
            <p:nvCxnSpPr>
              <p:cNvPr id="41" name="직선 연결선 40"/>
              <p:cNvCxnSpPr/>
              <p:nvPr/>
            </p:nvCxnSpPr>
            <p:spPr>
              <a:xfrm flipV="1">
                <a:off x="1438082" y="4155032"/>
                <a:ext cx="612238" cy="653227"/>
              </a:xfrm>
              <a:prstGeom prst="line">
                <a:avLst/>
              </a:prstGeom>
              <a:noFill/>
              <a:ln w="12700" cap="flat" cmpd="sng" algn="ctr">
                <a:solidFill>
                  <a:schemeClr val="accent1"/>
                </a:solidFill>
                <a:prstDash val="sysDash"/>
                <a:miter lim="800000"/>
              </a:ln>
              <a:effectLst/>
            </p:spPr>
          </p:cxnSp>
          <p:cxnSp>
            <p:nvCxnSpPr>
              <p:cNvPr id="42" name="직선 연결선 41"/>
              <p:cNvCxnSpPr/>
              <p:nvPr/>
            </p:nvCxnSpPr>
            <p:spPr>
              <a:xfrm flipV="1">
                <a:off x="2501434" y="3836931"/>
                <a:ext cx="545738" cy="318102"/>
              </a:xfrm>
              <a:prstGeom prst="line">
                <a:avLst/>
              </a:prstGeom>
              <a:noFill/>
              <a:ln w="12700" cap="flat" cmpd="sng" algn="ctr">
                <a:solidFill>
                  <a:schemeClr val="accent1"/>
                </a:solidFill>
                <a:prstDash val="sysDash"/>
                <a:miter lim="800000"/>
              </a:ln>
              <a:effectLst/>
            </p:spPr>
          </p:cxnSp>
          <p:cxnSp>
            <p:nvCxnSpPr>
              <p:cNvPr id="43" name="직선 연결선 42"/>
              <p:cNvCxnSpPr/>
              <p:nvPr/>
            </p:nvCxnSpPr>
            <p:spPr>
              <a:xfrm flipV="1">
                <a:off x="3649722" y="3509163"/>
                <a:ext cx="503271" cy="318102"/>
              </a:xfrm>
              <a:prstGeom prst="line">
                <a:avLst/>
              </a:prstGeom>
              <a:noFill/>
              <a:ln w="12700" cap="flat" cmpd="sng" algn="ctr">
                <a:solidFill>
                  <a:schemeClr val="accent1"/>
                </a:solidFill>
                <a:prstDash val="sysDash"/>
                <a:miter lim="800000"/>
              </a:ln>
              <a:effectLst/>
            </p:spPr>
          </p:cxnSp>
          <p:cxnSp>
            <p:nvCxnSpPr>
              <p:cNvPr id="44" name="직선 연결선 43"/>
              <p:cNvCxnSpPr>
                <a:endCxn id="25" idx="2"/>
              </p:cNvCxnSpPr>
              <p:nvPr/>
            </p:nvCxnSpPr>
            <p:spPr>
              <a:xfrm flipV="1">
                <a:off x="4829290" y="3349302"/>
                <a:ext cx="353803" cy="159861"/>
              </a:xfrm>
              <a:prstGeom prst="line">
                <a:avLst/>
              </a:prstGeom>
              <a:noFill/>
              <a:ln w="12700" cap="flat" cmpd="sng" algn="ctr">
                <a:solidFill>
                  <a:schemeClr val="accent1"/>
                </a:solidFill>
                <a:prstDash val="sysDash"/>
                <a:miter lim="800000"/>
              </a:ln>
              <a:effectLst/>
            </p:spPr>
          </p:cxnSp>
          <p:cxnSp>
            <p:nvCxnSpPr>
              <p:cNvPr id="45" name="직선 연결선 44"/>
              <p:cNvCxnSpPr>
                <a:endCxn id="29" idx="2"/>
              </p:cNvCxnSpPr>
              <p:nvPr/>
            </p:nvCxnSpPr>
            <p:spPr>
              <a:xfrm flipV="1">
                <a:off x="5945149" y="3328597"/>
                <a:ext cx="260274" cy="1278"/>
              </a:xfrm>
              <a:prstGeom prst="line">
                <a:avLst/>
              </a:prstGeom>
              <a:noFill/>
              <a:ln w="12700" cap="flat" cmpd="sng" algn="ctr">
                <a:solidFill>
                  <a:schemeClr val="accent1"/>
                </a:solidFill>
                <a:prstDash val="sysDash"/>
                <a:miter lim="800000"/>
              </a:ln>
              <a:effectLst/>
            </p:spPr>
          </p:cxnSp>
          <p:cxnSp>
            <p:nvCxnSpPr>
              <p:cNvPr id="46" name="직선 연결선 45"/>
              <p:cNvCxnSpPr/>
              <p:nvPr/>
            </p:nvCxnSpPr>
            <p:spPr>
              <a:xfrm>
                <a:off x="2487686" y="2981325"/>
                <a:ext cx="559486" cy="178475"/>
              </a:xfrm>
              <a:prstGeom prst="line">
                <a:avLst/>
              </a:prstGeom>
              <a:noFill/>
              <a:ln w="12700" cap="flat" cmpd="sng" algn="ctr">
                <a:solidFill>
                  <a:schemeClr val="accent1"/>
                </a:solidFill>
                <a:prstDash val="sysDash"/>
                <a:miter lim="800000"/>
              </a:ln>
              <a:effectLst/>
            </p:spPr>
          </p:cxnSp>
          <p:cxnSp>
            <p:nvCxnSpPr>
              <p:cNvPr id="47" name="직선 연결선 46"/>
              <p:cNvCxnSpPr/>
              <p:nvPr/>
            </p:nvCxnSpPr>
            <p:spPr>
              <a:xfrm>
                <a:off x="2875872" y="2593653"/>
                <a:ext cx="472516" cy="238214"/>
              </a:xfrm>
              <a:prstGeom prst="line">
                <a:avLst/>
              </a:prstGeom>
              <a:noFill/>
              <a:ln w="12700" cap="flat" cmpd="sng" algn="ctr">
                <a:solidFill>
                  <a:schemeClr val="accent1"/>
                </a:solidFill>
                <a:prstDash val="sysDash"/>
                <a:miter lim="800000"/>
              </a:ln>
              <a:effectLst/>
            </p:spPr>
          </p:cxnSp>
          <p:cxnSp>
            <p:nvCxnSpPr>
              <p:cNvPr id="48" name="직선 연결선 47"/>
              <p:cNvCxnSpPr/>
              <p:nvPr/>
            </p:nvCxnSpPr>
            <p:spPr>
              <a:xfrm>
                <a:off x="3981403" y="2834977"/>
                <a:ext cx="279447" cy="324823"/>
              </a:xfrm>
              <a:prstGeom prst="line">
                <a:avLst/>
              </a:prstGeom>
              <a:noFill/>
              <a:ln w="12700" cap="flat" cmpd="sng" algn="ctr">
                <a:solidFill>
                  <a:schemeClr val="accent1"/>
                </a:solidFill>
                <a:prstDash val="sysDash"/>
                <a:miter lim="800000"/>
              </a:ln>
              <a:effectLst/>
            </p:spPr>
          </p:cxnSp>
          <p:cxnSp>
            <p:nvCxnSpPr>
              <p:cNvPr id="49" name="직선 연결선 48"/>
              <p:cNvCxnSpPr/>
              <p:nvPr/>
            </p:nvCxnSpPr>
            <p:spPr>
              <a:xfrm>
                <a:off x="3667236" y="3159800"/>
                <a:ext cx="510508" cy="114762"/>
              </a:xfrm>
              <a:prstGeom prst="line">
                <a:avLst/>
              </a:prstGeom>
              <a:noFill/>
              <a:ln w="12700" cap="flat" cmpd="sng" algn="ctr">
                <a:solidFill>
                  <a:schemeClr val="accent1"/>
                </a:solidFill>
                <a:prstDash val="sysDash"/>
                <a:miter lim="800000"/>
              </a:ln>
              <a:effectLst/>
            </p:spPr>
          </p:cxnSp>
          <p:cxnSp>
            <p:nvCxnSpPr>
              <p:cNvPr id="50" name="직선 연결선 49"/>
              <p:cNvCxnSpPr>
                <a:endCxn id="25" idx="2"/>
              </p:cNvCxnSpPr>
              <p:nvPr/>
            </p:nvCxnSpPr>
            <p:spPr>
              <a:xfrm>
                <a:off x="4822725" y="3296143"/>
                <a:ext cx="360368" cy="53159"/>
              </a:xfrm>
              <a:prstGeom prst="line">
                <a:avLst/>
              </a:prstGeom>
              <a:noFill/>
              <a:ln w="12700" cap="flat" cmpd="sng" algn="ctr">
                <a:solidFill>
                  <a:schemeClr val="accent1"/>
                </a:solidFill>
                <a:prstDash val="sysDash"/>
                <a:miter lim="800000"/>
              </a:ln>
              <a:effectLst/>
            </p:spPr>
          </p:cxnSp>
          <p:cxnSp>
            <p:nvCxnSpPr>
              <p:cNvPr id="51" name="직선 연결선 50"/>
              <p:cNvCxnSpPr>
                <a:endCxn id="25" idx="2"/>
              </p:cNvCxnSpPr>
              <p:nvPr/>
            </p:nvCxnSpPr>
            <p:spPr>
              <a:xfrm>
                <a:off x="4952691" y="3172389"/>
                <a:ext cx="230402" cy="176913"/>
              </a:xfrm>
              <a:prstGeom prst="line">
                <a:avLst/>
              </a:prstGeom>
              <a:noFill/>
              <a:ln w="12700" cap="flat" cmpd="sng" algn="ctr">
                <a:solidFill>
                  <a:schemeClr val="accent1"/>
                </a:solidFill>
                <a:prstDash val="sysDash"/>
                <a:miter lim="800000"/>
              </a:ln>
              <a:effectLst/>
            </p:spPr>
          </p:cxnSp>
        </p:grpSp>
        <p:cxnSp>
          <p:nvCxnSpPr>
            <p:cNvPr id="14" name="직선 연결선 13"/>
            <p:cNvCxnSpPr>
              <a:stCxn id="24" idx="3"/>
              <a:endCxn id="6" idx="0"/>
            </p:cNvCxnSpPr>
            <p:nvPr/>
          </p:nvCxnSpPr>
          <p:spPr bwMode="auto">
            <a:xfrm flipH="1">
              <a:off x="1291762" y="4808259"/>
              <a:ext cx="61809" cy="110472"/>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5" name="직선 연결선 14"/>
            <p:cNvCxnSpPr>
              <a:stCxn id="26" idx="3"/>
              <a:endCxn id="7" idx="0"/>
            </p:cNvCxnSpPr>
            <p:nvPr/>
          </p:nvCxnSpPr>
          <p:spPr bwMode="auto">
            <a:xfrm>
              <a:off x="2268399" y="4155034"/>
              <a:ext cx="513157" cy="763696"/>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6" name="직선 연결선 15"/>
            <p:cNvCxnSpPr>
              <a:stCxn id="27" idx="3"/>
              <a:endCxn id="8" idx="0"/>
            </p:cNvCxnSpPr>
            <p:nvPr/>
          </p:nvCxnSpPr>
          <p:spPr bwMode="auto">
            <a:xfrm>
              <a:off x="3351873" y="3836931"/>
              <a:ext cx="709930" cy="1081798"/>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7" name="직선 연결선 16"/>
            <p:cNvCxnSpPr>
              <a:stCxn id="28" idx="3"/>
              <a:endCxn id="9" idx="0"/>
            </p:cNvCxnSpPr>
            <p:nvPr/>
          </p:nvCxnSpPr>
          <p:spPr bwMode="auto">
            <a:xfrm>
              <a:off x="4491015" y="3509162"/>
              <a:ext cx="919087" cy="1409567"/>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8" name="직선 연결선 17"/>
            <p:cNvCxnSpPr>
              <a:stCxn id="25" idx="3"/>
              <a:endCxn id="10" idx="0"/>
            </p:cNvCxnSpPr>
            <p:nvPr/>
          </p:nvCxnSpPr>
          <p:spPr bwMode="auto">
            <a:xfrm>
              <a:off x="5552039" y="3398617"/>
              <a:ext cx="833425" cy="1520112"/>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9" name="직선 연결선 18"/>
            <p:cNvCxnSpPr>
              <a:stCxn id="29" idx="3"/>
              <a:endCxn id="11" idx="0"/>
            </p:cNvCxnSpPr>
            <p:nvPr/>
          </p:nvCxnSpPr>
          <p:spPr bwMode="auto">
            <a:xfrm>
              <a:off x="6574371" y="3377912"/>
              <a:ext cx="402376" cy="1540817"/>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20" name="직사각형 19"/>
            <p:cNvSpPr/>
            <p:nvPr/>
          </p:nvSpPr>
          <p:spPr>
            <a:xfrm>
              <a:off x="4033429" y="1198082"/>
              <a:ext cx="953493" cy="629744"/>
            </a:xfrm>
            <a:prstGeom prst="rect">
              <a:avLst/>
            </a:prstGeom>
          </p:spPr>
          <p:txBody>
            <a:bodyPr wrap="none">
              <a:spAutoFit/>
            </a:bodyPr>
            <a:lstStyle/>
            <a:p>
              <a:pPr algn="ctr"/>
              <a:r>
                <a:rPr lang="en-US" altLang="ko-KR" sz="1400" b="1" dirty="0">
                  <a:solidFill>
                    <a:schemeClr val="accent4"/>
                  </a:solidFill>
                </a:rPr>
                <a:t>Shared</a:t>
              </a:r>
            </a:p>
            <a:p>
              <a:pPr algn="ctr"/>
              <a:r>
                <a:rPr lang="en-US" altLang="ko-KR" sz="1400" b="1" dirty="0">
                  <a:solidFill>
                    <a:schemeClr val="accent4"/>
                  </a:solidFill>
                </a:rPr>
                <a:t>Layers</a:t>
              </a:r>
              <a:endParaRPr lang="ko-KR" altLang="en-US" sz="1400" b="1" dirty="0">
                <a:solidFill>
                  <a:schemeClr val="accent4"/>
                </a:solidFill>
              </a:endParaRPr>
            </a:p>
          </p:txBody>
        </p:sp>
        <p:sp>
          <p:nvSpPr>
            <p:cNvPr id="21" name="직사각형 20"/>
            <p:cNvSpPr/>
            <p:nvPr/>
          </p:nvSpPr>
          <p:spPr>
            <a:xfrm>
              <a:off x="6734083" y="1221982"/>
              <a:ext cx="1736197" cy="629744"/>
            </a:xfrm>
            <a:prstGeom prst="rect">
              <a:avLst/>
            </a:prstGeom>
          </p:spPr>
          <p:txBody>
            <a:bodyPr wrap="none">
              <a:spAutoFit/>
            </a:bodyPr>
            <a:lstStyle/>
            <a:p>
              <a:pPr algn="ctr"/>
              <a:r>
                <a:rPr lang="en-US" altLang="ko-KR" sz="1400" b="1" dirty="0">
                  <a:solidFill>
                    <a:srgbClr val="C00000"/>
                  </a:solidFill>
                </a:rPr>
                <a:t>Target-specific</a:t>
              </a:r>
            </a:p>
            <a:p>
              <a:pPr algn="ctr"/>
              <a:r>
                <a:rPr lang="en-US" altLang="ko-KR" sz="1400" b="1" dirty="0">
                  <a:solidFill>
                    <a:srgbClr val="C00000"/>
                  </a:solidFill>
                </a:rPr>
                <a:t>Layers</a:t>
              </a:r>
              <a:endParaRPr lang="ko-KR" altLang="en-US" sz="1400" b="1" dirty="0">
                <a:solidFill>
                  <a:srgbClr val="C00000"/>
                </a:solidFill>
              </a:endParaRPr>
            </a:p>
          </p:txBody>
        </p:sp>
        <p:sp>
          <p:nvSpPr>
            <p:cNvPr id="22" name="직사각형 21"/>
            <p:cNvSpPr/>
            <p:nvPr/>
          </p:nvSpPr>
          <p:spPr bwMode="auto">
            <a:xfrm>
              <a:off x="7402128" y="1883265"/>
              <a:ext cx="544915" cy="3527905"/>
            </a:xfrm>
            <a:prstGeom prst="rect">
              <a:avLst/>
            </a:prstGeom>
            <a:noFill/>
            <a:ln w="19050" cap="flat" cmpd="sng" algn="ctr">
              <a:solidFill>
                <a:srgbClr val="C00000"/>
              </a:solidFill>
              <a:prstDash val="solid"/>
              <a:round/>
              <a:headEnd type="none" w="med" len="med"/>
              <a:tailEnd type="none" w="med" len="med"/>
            </a:ln>
            <a:effectLst/>
          </p:spPr>
          <p:txBody>
            <a:bodyPr rtlCol="0" anchor="ctr"/>
            <a:lstStyle/>
            <a:p>
              <a:pPr algn="ctr"/>
              <a:endParaRPr lang="ko-KR" altLang="en-US" sz="1400"/>
            </a:p>
          </p:txBody>
        </p:sp>
        <p:sp>
          <p:nvSpPr>
            <p:cNvPr id="23" name="직사각형 22"/>
            <p:cNvSpPr/>
            <p:nvPr/>
          </p:nvSpPr>
          <p:spPr bwMode="auto">
            <a:xfrm>
              <a:off x="2025039" y="1883265"/>
              <a:ext cx="5179100" cy="3535045"/>
            </a:xfrm>
            <a:prstGeom prst="rect">
              <a:avLst/>
            </a:prstGeom>
            <a:noFill/>
            <a:ln w="19050" cap="flat" cmpd="sng" algn="ctr">
              <a:solidFill>
                <a:schemeClr val="accent4"/>
              </a:solidFill>
              <a:prstDash val="solid"/>
              <a:round/>
              <a:headEnd type="none" w="med" len="med"/>
              <a:tailEnd type="none" w="med" len="med"/>
            </a:ln>
            <a:effectLst/>
          </p:spPr>
          <p:txBody>
            <a:bodyPr rtlCol="0" anchor="ctr"/>
            <a:lstStyle/>
            <a:p>
              <a:pPr algn="ctr"/>
              <a:endParaRPr lang="ko-KR" altLang="en-US" sz="1400"/>
            </a:p>
          </p:txBody>
        </p:sp>
      </p:grpSp>
      <p:pic>
        <p:nvPicPr>
          <p:cNvPr id="69" name="그림 68"/>
          <p:cNvPicPr>
            <a:picLocks noChangeAspect="1"/>
          </p:cNvPicPr>
          <p:nvPr/>
        </p:nvPicPr>
        <p:blipFill rotWithShape="1">
          <a:blip r:embed="rId11"/>
          <a:srcRect l="33046" t="13171" r="9744" b="26737"/>
          <a:stretch/>
        </p:blipFill>
        <p:spPr>
          <a:xfrm>
            <a:off x="6228183" y="2728620"/>
            <a:ext cx="2833631" cy="2232248"/>
          </a:xfrm>
          <a:prstGeom prst="rect">
            <a:avLst/>
          </a:prstGeom>
        </p:spPr>
      </p:pic>
      <p:cxnSp>
        <p:nvCxnSpPr>
          <p:cNvPr id="71" name="직선 화살표 연결선 70"/>
          <p:cNvCxnSpPr>
            <a:endCxn id="57" idx="4"/>
          </p:cNvCxnSpPr>
          <p:nvPr/>
        </p:nvCxnSpPr>
        <p:spPr bwMode="auto">
          <a:xfrm flipH="1" flipV="1">
            <a:off x="5886418" y="2859008"/>
            <a:ext cx="1278916" cy="635191"/>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cxnSp>
        <p:nvCxnSpPr>
          <p:cNvPr id="73" name="직선 화살표 연결선 72"/>
          <p:cNvCxnSpPr/>
          <p:nvPr/>
        </p:nvCxnSpPr>
        <p:spPr bwMode="auto">
          <a:xfrm flipH="1" flipV="1">
            <a:off x="5913782" y="3700264"/>
            <a:ext cx="1106462" cy="2413"/>
          </a:xfrm>
          <a:prstGeom prst="straightConnector1">
            <a:avLst/>
          </a:prstGeom>
          <a:solidFill>
            <a:schemeClr val="accent1"/>
          </a:solidFill>
          <a:ln w="19050" cap="flat" cmpd="sng" algn="ctr">
            <a:solidFill>
              <a:srgbClr val="38D23A"/>
            </a:solidFill>
            <a:prstDash val="solid"/>
            <a:round/>
            <a:headEnd type="none" w="med" len="med"/>
            <a:tailEnd type="triangle"/>
          </a:ln>
          <a:effectLst/>
        </p:spPr>
      </p:cxnSp>
      <p:cxnSp>
        <p:nvCxnSpPr>
          <p:cNvPr id="75" name="직선 화살표 연결선 74"/>
          <p:cNvCxnSpPr/>
          <p:nvPr/>
        </p:nvCxnSpPr>
        <p:spPr bwMode="auto">
          <a:xfrm flipH="1">
            <a:off x="5899192" y="3831445"/>
            <a:ext cx="1438308" cy="390612"/>
          </a:xfrm>
          <a:prstGeom prst="straightConnector1">
            <a:avLst/>
          </a:prstGeom>
          <a:solidFill>
            <a:schemeClr val="accent1"/>
          </a:solidFill>
          <a:ln w="19050" cap="flat" cmpd="sng" algn="ctr">
            <a:solidFill>
              <a:srgbClr val="1516EC"/>
            </a:solidFill>
            <a:prstDash val="solid"/>
            <a:round/>
            <a:headEnd type="none" w="med" len="med"/>
            <a:tailEnd type="triangle"/>
          </a:ln>
          <a:effectLst/>
        </p:spPr>
      </p:cxnSp>
      <p:cxnSp>
        <p:nvCxnSpPr>
          <p:cNvPr id="77" name="직선 화살표 연결선 76"/>
          <p:cNvCxnSpPr/>
          <p:nvPr/>
        </p:nvCxnSpPr>
        <p:spPr bwMode="auto">
          <a:xfrm flipH="1">
            <a:off x="5912000" y="4169637"/>
            <a:ext cx="2980480" cy="739678"/>
          </a:xfrm>
          <a:prstGeom prst="straightConnector1">
            <a:avLst/>
          </a:prstGeom>
          <a:solidFill>
            <a:schemeClr val="accent1"/>
          </a:solidFill>
          <a:ln w="19050" cap="flat" cmpd="sng" algn="ctr">
            <a:solidFill>
              <a:srgbClr val="F333EA"/>
            </a:solidFill>
            <a:prstDash val="solid"/>
            <a:round/>
            <a:headEnd type="none" w="med" len="med"/>
            <a:tailEnd type="triangle"/>
          </a:ln>
          <a:effectLst/>
        </p:spPr>
      </p:cxnSp>
      <p:cxnSp>
        <p:nvCxnSpPr>
          <p:cNvPr id="79" name="직선 화살표 연결선 78"/>
          <p:cNvCxnSpPr/>
          <p:nvPr/>
        </p:nvCxnSpPr>
        <p:spPr bwMode="auto">
          <a:xfrm flipH="1">
            <a:off x="5934680" y="4123843"/>
            <a:ext cx="2741776" cy="439582"/>
          </a:xfrm>
          <a:prstGeom prst="straightConnector1">
            <a:avLst/>
          </a:prstGeom>
          <a:solidFill>
            <a:schemeClr val="accent1"/>
          </a:solidFill>
          <a:ln w="19050" cap="flat" cmpd="sng" algn="ctr">
            <a:solidFill>
              <a:srgbClr val="41DCEB"/>
            </a:solidFill>
            <a:prstDash val="solid"/>
            <a:round/>
            <a:headEnd type="none" w="med" len="med"/>
            <a:tailEnd type="triangle"/>
          </a:ln>
          <a:effectLst/>
        </p:spPr>
      </p:cxnSp>
      <p:sp>
        <p:nvSpPr>
          <p:cNvPr id="87" name="직사각형 86"/>
          <p:cNvSpPr/>
          <p:nvPr/>
        </p:nvSpPr>
        <p:spPr>
          <a:xfrm>
            <a:off x="735120" y="5713120"/>
            <a:ext cx="4572000" cy="584775"/>
          </a:xfrm>
          <a:prstGeom prst="rect">
            <a:avLst/>
          </a:prstGeom>
          <a:ln w="19050">
            <a:solidFill>
              <a:schemeClr val="tx1"/>
            </a:solidFill>
            <a:prstDash val="dash"/>
          </a:ln>
        </p:spPr>
        <p:txBody>
          <a:bodyPr>
            <a:spAutoFit/>
          </a:bodyPr>
          <a:lstStyle/>
          <a:p>
            <a:r>
              <a:rPr lang="en-US" altLang="ko-KR" sz="1600" dirty="0">
                <a:solidFill>
                  <a:schemeClr val="tx2"/>
                </a:solidFill>
              </a:rPr>
              <a:t>Share the common information captured from every person</a:t>
            </a:r>
          </a:p>
        </p:txBody>
      </p:sp>
      <p:sp>
        <p:nvSpPr>
          <p:cNvPr id="89" name="직사각형 88"/>
          <p:cNvSpPr/>
          <p:nvPr/>
        </p:nvSpPr>
        <p:spPr>
          <a:xfrm>
            <a:off x="5627973" y="5711503"/>
            <a:ext cx="3309666" cy="584775"/>
          </a:xfrm>
          <a:prstGeom prst="rect">
            <a:avLst/>
          </a:prstGeom>
          <a:ln w="19050">
            <a:solidFill>
              <a:srgbClr val="C00000"/>
            </a:solidFill>
            <a:prstDash val="dash"/>
          </a:ln>
        </p:spPr>
        <p:txBody>
          <a:bodyPr wrap="square">
            <a:spAutoFit/>
          </a:bodyPr>
          <a:lstStyle/>
          <a:p>
            <a:r>
              <a:rPr lang="en-US" altLang="ko-KR" sz="1600" dirty="0">
                <a:solidFill>
                  <a:schemeClr val="tx2"/>
                </a:solidFill>
              </a:rPr>
              <a:t>Distinguishing the corresponding target from other targets</a:t>
            </a:r>
          </a:p>
        </p:txBody>
      </p:sp>
      <p:cxnSp>
        <p:nvCxnSpPr>
          <p:cNvPr id="91" name="직선 화살표 연결선 90"/>
          <p:cNvCxnSpPr>
            <a:stCxn id="23" idx="2"/>
            <a:endCxn id="87" idx="0"/>
          </p:cNvCxnSpPr>
          <p:nvPr/>
        </p:nvCxnSpPr>
        <p:spPr bwMode="auto">
          <a:xfrm flipH="1">
            <a:off x="3021120" y="5495196"/>
            <a:ext cx="293902" cy="217924"/>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92" name="직선 화살표 연결선 91"/>
          <p:cNvCxnSpPr>
            <a:stCxn id="22" idx="2"/>
            <a:endCxn id="89" idx="0"/>
          </p:cNvCxnSpPr>
          <p:nvPr/>
        </p:nvCxnSpPr>
        <p:spPr bwMode="auto">
          <a:xfrm>
            <a:off x="5857406" y="5489264"/>
            <a:ext cx="1425400" cy="222239"/>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2731764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Network configuration</a:t>
            </a:r>
          </a:p>
          <a:p>
            <a:pPr lvl="1"/>
            <a:r>
              <a:rPr lang="en-US" altLang="ko-KR" b="1" dirty="0"/>
              <a:t>Input</a:t>
            </a:r>
            <a:r>
              <a:rPr lang="en-US" altLang="ko-KR" dirty="0"/>
              <a:t> layer</a:t>
            </a:r>
          </a:p>
          <a:p>
            <a:pPr lvl="2"/>
            <a:r>
              <a:rPr lang="en-US" altLang="ko-KR" dirty="0"/>
              <a:t>107x107 RGB (resized bounding box patch)</a:t>
            </a:r>
          </a:p>
          <a:p>
            <a:pPr lvl="1"/>
            <a:r>
              <a:rPr lang="en-US" altLang="ko-KR" b="1" dirty="0"/>
              <a:t>Shared</a:t>
            </a:r>
            <a:r>
              <a:rPr lang="en-US" altLang="ko-KR" dirty="0"/>
              <a:t> layers: </a:t>
            </a:r>
          </a:p>
          <a:p>
            <a:pPr lvl="2"/>
            <a:r>
              <a:rPr lang="en-US" altLang="ko-KR" dirty="0"/>
              <a:t>3 convolution layers + 2 fully connected layers</a:t>
            </a:r>
          </a:p>
          <a:p>
            <a:pPr lvl="3"/>
            <a:r>
              <a:rPr lang="en-US" altLang="ko-KR" dirty="0"/>
              <a:t>Conv. 1-3 layers are identical to the corresponding parts of VGG-M network [</a:t>
            </a:r>
            <a:r>
              <a:rPr lang="en-US" altLang="ko-KR" dirty="0">
                <a:solidFill>
                  <a:srgbClr val="FF0000"/>
                </a:solidFill>
              </a:rPr>
              <a:t>4</a:t>
            </a:r>
            <a:r>
              <a:rPr lang="en-US" altLang="ko-KR" dirty="0"/>
              <a:t>] (*feature map sizes are adjusted by our input size)</a:t>
            </a:r>
          </a:p>
          <a:p>
            <a:pPr lvl="3"/>
            <a:r>
              <a:rPr lang="en-US" altLang="ko-KR" dirty="0"/>
              <a:t>Fc. 4-5 layers are combined with </a:t>
            </a:r>
            <a:r>
              <a:rPr lang="en-US" altLang="ko-KR" dirty="0" err="1"/>
              <a:t>ReLUs</a:t>
            </a:r>
            <a:r>
              <a:rPr lang="en-US" altLang="ko-KR" dirty="0"/>
              <a:t> and dropouts</a:t>
            </a:r>
          </a:p>
          <a:p>
            <a:pPr lvl="1"/>
            <a:r>
              <a:rPr lang="en-US" altLang="ko-KR" b="1" dirty="0"/>
              <a:t>Target-specific</a:t>
            </a:r>
            <a:r>
              <a:rPr lang="en-US" altLang="ko-KR" dirty="0"/>
              <a:t> layers</a:t>
            </a:r>
          </a:p>
          <a:p>
            <a:pPr lvl="2"/>
            <a:r>
              <a:rPr lang="en-US" altLang="ko-KR" i="1" dirty="0"/>
              <a:t>K</a:t>
            </a:r>
            <a:r>
              <a:rPr lang="en-US" altLang="ko-KR" dirty="0"/>
              <a:t> binary classification layers with </a:t>
            </a:r>
            <a:r>
              <a:rPr lang="en-US" altLang="ko-KR" dirty="0" err="1"/>
              <a:t>softmax</a:t>
            </a:r>
            <a:r>
              <a:rPr lang="en-US" altLang="ko-KR" dirty="0"/>
              <a:t> cross-entropy loss</a:t>
            </a:r>
          </a:p>
          <a:p>
            <a:pPr lvl="3"/>
            <a:r>
              <a:rPr lang="en-US" altLang="ko-KR" i="1" dirty="0"/>
              <a:t>K </a:t>
            </a:r>
            <a:r>
              <a:rPr lang="en-US" altLang="ko-KR" dirty="0"/>
              <a:t>: # of targets in all training sequences</a:t>
            </a:r>
          </a:p>
          <a:p>
            <a:pPr lvl="1"/>
            <a:endParaRPr lang="en-US" altLang="ko-KR" dirty="0"/>
          </a:p>
          <a:p>
            <a:pPr lvl="1"/>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28</a:t>
            </a:fld>
            <a:r>
              <a:rPr lang="en-US" altLang="ko-KR"/>
              <a:t>   </a:t>
            </a:r>
            <a:endParaRPr lang="en-US" altLang="ko-KR" dirty="0"/>
          </a:p>
        </p:txBody>
      </p:sp>
      <p:sp>
        <p:nvSpPr>
          <p:cNvPr id="4" name="제목 3"/>
          <p:cNvSpPr>
            <a:spLocks noGrp="1"/>
          </p:cNvSpPr>
          <p:nvPr>
            <p:ph type="title"/>
          </p:nvPr>
        </p:nvSpPr>
        <p:spPr/>
        <p:txBody>
          <a:bodyPr/>
          <a:lstStyle/>
          <a:p>
            <a:r>
              <a:rPr lang="en-US" altLang="ko-KR" dirty="0"/>
              <a:t>Proposed CNN architecture</a:t>
            </a:r>
            <a:endParaRPr lang="ko-KR" altLang="en-US" dirty="0"/>
          </a:p>
        </p:txBody>
      </p:sp>
      <p:pic>
        <p:nvPicPr>
          <p:cNvPr id="5" name="그림 4"/>
          <p:cNvPicPr>
            <a:picLocks noChangeAspect="1"/>
          </p:cNvPicPr>
          <p:nvPr/>
        </p:nvPicPr>
        <p:blipFill>
          <a:blip r:embed="rId2"/>
          <a:stretch>
            <a:fillRect/>
          </a:stretch>
        </p:blipFill>
        <p:spPr>
          <a:xfrm>
            <a:off x="1364535" y="4794547"/>
            <a:ext cx="7393707" cy="898455"/>
          </a:xfrm>
          <a:prstGeom prst="rect">
            <a:avLst/>
          </a:prstGeom>
        </p:spPr>
      </p:pic>
      <p:sp>
        <p:nvSpPr>
          <p:cNvPr id="6" name="직사각형 5"/>
          <p:cNvSpPr/>
          <p:nvPr/>
        </p:nvSpPr>
        <p:spPr>
          <a:xfrm>
            <a:off x="323528" y="5892304"/>
            <a:ext cx="8668072" cy="461665"/>
          </a:xfrm>
          <a:prstGeom prst="rect">
            <a:avLst/>
          </a:prstGeom>
        </p:spPr>
        <p:txBody>
          <a:bodyPr wrap="square">
            <a:spAutoFit/>
          </a:bodyPr>
          <a:lstStyle/>
          <a:p>
            <a:r>
              <a:rPr lang="en-US" altLang="ko-KR" sz="1200" dirty="0">
                <a:solidFill>
                  <a:schemeClr val="tx2"/>
                </a:solidFill>
              </a:rPr>
              <a:t>[4] K. Chatfield, K. </a:t>
            </a:r>
            <a:r>
              <a:rPr lang="en-US" altLang="ko-KR" sz="1200" dirty="0" err="1">
                <a:solidFill>
                  <a:schemeClr val="tx2"/>
                </a:solidFill>
              </a:rPr>
              <a:t>Simonyan</a:t>
            </a:r>
            <a:r>
              <a:rPr lang="en-US" altLang="ko-KR" sz="1200" dirty="0">
                <a:solidFill>
                  <a:schemeClr val="tx2"/>
                </a:solidFill>
              </a:rPr>
              <a:t>, A. </a:t>
            </a:r>
            <a:r>
              <a:rPr lang="en-US" altLang="ko-KR" sz="1200" dirty="0" err="1">
                <a:solidFill>
                  <a:schemeClr val="tx2"/>
                </a:solidFill>
              </a:rPr>
              <a:t>Vedaldi</a:t>
            </a:r>
            <a:r>
              <a:rPr lang="en-US" altLang="ko-KR" sz="1200" dirty="0">
                <a:solidFill>
                  <a:schemeClr val="tx2"/>
                </a:solidFill>
              </a:rPr>
              <a:t>, and A. Zisserman, “Return of the Devil in the Details: Delving Deep into Convolutional Nets,” in British Machine Vision Conference, 2014.</a:t>
            </a:r>
            <a:endParaRPr lang="ko-KR" altLang="en-US" sz="1200" dirty="0">
              <a:solidFill>
                <a:schemeClr val="tx2"/>
              </a:solidFill>
            </a:endParaRPr>
          </a:p>
        </p:txBody>
      </p:sp>
      <p:sp>
        <p:nvSpPr>
          <p:cNvPr id="7" name="직사각형 6"/>
          <p:cNvSpPr/>
          <p:nvPr/>
        </p:nvSpPr>
        <p:spPr>
          <a:xfrm>
            <a:off x="249602" y="5059108"/>
            <a:ext cx="966931" cy="369332"/>
          </a:xfrm>
          <a:prstGeom prst="rect">
            <a:avLst/>
          </a:prstGeom>
        </p:spPr>
        <p:txBody>
          <a:bodyPr wrap="none">
            <a:spAutoFit/>
          </a:bodyPr>
          <a:lstStyle/>
          <a:p>
            <a:r>
              <a:rPr lang="en-US" altLang="ko-KR" dirty="0">
                <a:solidFill>
                  <a:schemeClr val="tx2"/>
                </a:solidFill>
              </a:rPr>
              <a:t>VGG-M</a:t>
            </a:r>
            <a:endParaRPr lang="ko-KR" altLang="en-US" dirty="0">
              <a:solidFill>
                <a:schemeClr val="tx2"/>
              </a:solidFill>
            </a:endParaRPr>
          </a:p>
        </p:txBody>
      </p:sp>
      <p:sp>
        <p:nvSpPr>
          <p:cNvPr id="8" name="직사각형 7"/>
          <p:cNvSpPr/>
          <p:nvPr/>
        </p:nvSpPr>
        <p:spPr bwMode="auto">
          <a:xfrm>
            <a:off x="1364535" y="4794547"/>
            <a:ext cx="3855537" cy="898456"/>
          </a:xfrm>
          <a:prstGeom prst="rect">
            <a:avLst/>
          </a:prstGeom>
          <a:noFill/>
          <a:ln w="19050" cap="flat" cmpd="sng" algn="ctr">
            <a:solidFill>
              <a:srgbClr val="0000FF"/>
            </a:solidFill>
            <a:prstDash val="dash"/>
            <a:round/>
            <a:headEnd type="none" w="med" len="med"/>
            <a:tailEnd type="none" w="med" len="med"/>
          </a:ln>
          <a:effectLst/>
        </p:spPr>
        <p:txBody>
          <a:bodyPr rtlCol="0" anchor="ctr"/>
          <a:lstStyle/>
          <a:p>
            <a:pPr algn="ctr"/>
            <a:endParaRPr lang="ko-KR" altLang="en-US"/>
          </a:p>
        </p:txBody>
      </p:sp>
    </p:spTree>
    <p:extLst>
      <p:ext uri="{BB962C8B-B14F-4D97-AF65-F5344CB8AC3E}">
        <p14:creationId xmlns:p14="http://schemas.microsoft.com/office/powerpoint/2010/main" val="2339495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Features of the proposed network</a:t>
            </a:r>
          </a:p>
          <a:p>
            <a:pPr lvl="1"/>
            <a:r>
              <a:rPr lang="en-US" altLang="ko-KR" dirty="0"/>
              <a:t>Substantially smaller than the networks commonly used in visual recognition tasks (</a:t>
            </a:r>
            <a:r>
              <a:rPr lang="en-US" altLang="ko-KR" dirty="0" err="1"/>
              <a:t>AlexNet</a:t>
            </a:r>
            <a:r>
              <a:rPr lang="en-US" altLang="ko-KR" dirty="0"/>
              <a:t> and VGG-Nets)</a:t>
            </a:r>
          </a:p>
          <a:p>
            <a:pPr lvl="1"/>
            <a:endParaRPr lang="en-US" altLang="ko-KR" dirty="0"/>
          </a:p>
          <a:p>
            <a:pPr lvl="1"/>
            <a:endParaRPr lang="en-US" altLang="ko-KR" dirty="0"/>
          </a:p>
          <a:p>
            <a:pPr lvl="1"/>
            <a:endParaRPr lang="en-US" altLang="ko-KR" dirty="0"/>
          </a:p>
          <a:p>
            <a:pPr lvl="1"/>
            <a:r>
              <a:rPr lang="en-US" altLang="ko-KR" dirty="0"/>
              <a:t>More appropriate for multi-person tracking problem:</a:t>
            </a:r>
          </a:p>
          <a:p>
            <a:pPr marL="1257300" lvl="2" indent="-342900">
              <a:buFont typeface="+mj-lt"/>
              <a:buAutoNum type="arabicPeriod"/>
            </a:pPr>
            <a:r>
              <a:rPr lang="en-US" altLang="ko-KR" dirty="0"/>
              <a:t>Each target network aims to distinguish only two classes: the corresponding target and other targets</a:t>
            </a:r>
            <a:br>
              <a:rPr lang="en-US" altLang="ko-KR" dirty="0"/>
            </a:br>
            <a:r>
              <a:rPr lang="en-US" altLang="ko-KR" dirty="0">
                <a:sym typeface="Wingdings" panose="05000000000000000000" pitchFamily="2" charset="2"/>
              </a:rPr>
              <a:t> It r</a:t>
            </a:r>
            <a:r>
              <a:rPr lang="en-US" altLang="ko-KR" dirty="0"/>
              <a:t>equires much less model complexity than general visual recognition problems (e.g., ImageNet classification - 1000 object classes)</a:t>
            </a:r>
          </a:p>
          <a:p>
            <a:pPr marL="1257300" lvl="2" indent="-342900">
              <a:buFont typeface="+mj-lt"/>
              <a:buAutoNum type="arabicPeriod"/>
            </a:pPr>
            <a:r>
              <a:rPr lang="en-US" altLang="ko-KR" dirty="0"/>
              <a:t>Targets are typically small</a:t>
            </a:r>
            <a:br>
              <a:rPr lang="en-US" altLang="ko-KR" dirty="0"/>
            </a:br>
            <a:r>
              <a:rPr lang="en-US" altLang="ko-KR" dirty="0">
                <a:sym typeface="Wingdings" panose="05000000000000000000" pitchFamily="2" charset="2"/>
              </a:rPr>
              <a:t></a:t>
            </a:r>
            <a:r>
              <a:rPr lang="en-US" altLang="ko-KR" dirty="0"/>
              <a:t> It is desirable to make input size small which reduces the depth of the network naturally</a:t>
            </a:r>
          </a:p>
          <a:p>
            <a:pPr marL="1257300" lvl="2" indent="-342900">
              <a:buFont typeface="+mj-lt"/>
              <a:buAutoNum type="arabicPeriod"/>
            </a:pPr>
            <a:r>
              <a:rPr lang="en-US" altLang="ko-KR" dirty="0"/>
              <a:t>Training and testing have to be performed online</a:t>
            </a:r>
            <a:br>
              <a:rPr lang="en-US" altLang="ko-KR" dirty="0"/>
            </a:br>
            <a:r>
              <a:rPr lang="en-US" altLang="ko-KR" dirty="0">
                <a:sym typeface="Wingdings" panose="05000000000000000000" pitchFamily="2" charset="2"/>
              </a:rPr>
              <a:t> </a:t>
            </a:r>
            <a:r>
              <a:rPr lang="en-US" altLang="ko-KR" dirty="0"/>
              <a:t>A smaller network is obviously more efficient</a:t>
            </a:r>
          </a:p>
          <a:p>
            <a:pPr lvl="1"/>
            <a:endParaRPr lang="en-US" altLang="ko-KR" dirty="0"/>
          </a:p>
          <a:p>
            <a:pPr lvl="1"/>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29</a:t>
            </a:fld>
            <a:r>
              <a:rPr lang="en-US" altLang="ko-KR"/>
              <a:t>   </a:t>
            </a:r>
            <a:endParaRPr lang="en-US" altLang="ko-KR" dirty="0"/>
          </a:p>
        </p:txBody>
      </p:sp>
      <p:sp>
        <p:nvSpPr>
          <p:cNvPr id="4" name="제목 3"/>
          <p:cNvSpPr>
            <a:spLocks noGrp="1"/>
          </p:cNvSpPr>
          <p:nvPr>
            <p:ph type="title"/>
          </p:nvPr>
        </p:nvSpPr>
        <p:spPr/>
        <p:txBody>
          <a:bodyPr/>
          <a:lstStyle/>
          <a:p>
            <a:r>
              <a:rPr lang="en-US" altLang="ko-KR" dirty="0"/>
              <a:t>Proposed CNN architecture</a:t>
            </a:r>
            <a:endParaRPr lang="ko-KR" altLang="en-US" dirty="0"/>
          </a:p>
        </p:txBody>
      </p:sp>
      <p:grpSp>
        <p:nvGrpSpPr>
          <p:cNvPr id="5" name="그룹 4"/>
          <p:cNvGrpSpPr/>
          <p:nvPr/>
        </p:nvGrpSpPr>
        <p:grpSpPr>
          <a:xfrm>
            <a:off x="5251359" y="2132857"/>
            <a:ext cx="3688651" cy="1103744"/>
            <a:chOff x="283275" y="2329178"/>
            <a:chExt cx="8696592" cy="2602255"/>
          </a:xfrm>
        </p:grpSpPr>
        <p:pic>
          <p:nvPicPr>
            <p:cNvPr id="6" name="그림 5"/>
            <p:cNvPicPr>
              <a:picLocks noChangeAspect="1"/>
            </p:cNvPicPr>
            <p:nvPr/>
          </p:nvPicPr>
          <p:blipFill rotWithShape="1">
            <a:blip r:embed="rId2"/>
            <a:srcRect b="20081"/>
            <a:stretch/>
          </p:blipFill>
          <p:spPr>
            <a:xfrm>
              <a:off x="283275" y="2329178"/>
              <a:ext cx="7823989" cy="2602255"/>
            </a:xfrm>
            <a:prstGeom prst="rect">
              <a:avLst/>
            </a:prstGeom>
          </p:spPr>
        </p:pic>
        <p:sp>
          <p:nvSpPr>
            <p:cNvPr id="7" name="직사각형 6"/>
            <p:cNvSpPr/>
            <p:nvPr/>
          </p:nvSpPr>
          <p:spPr>
            <a:xfrm>
              <a:off x="6765876" y="3842983"/>
              <a:ext cx="2213991" cy="1088450"/>
            </a:xfrm>
            <a:prstGeom prst="rect">
              <a:avLst/>
            </a:prstGeom>
          </p:spPr>
          <p:txBody>
            <a:bodyPr wrap="square">
              <a:spAutoFit/>
            </a:bodyPr>
            <a:lstStyle/>
            <a:p>
              <a:r>
                <a:rPr lang="en-US" altLang="ko-KR" sz="1200" dirty="0" err="1">
                  <a:solidFill>
                    <a:srgbClr val="000000"/>
                  </a:solidFill>
                </a:rPr>
                <a:t>AlexNet</a:t>
              </a:r>
              <a:r>
                <a:rPr lang="en-US" altLang="ko-KR" sz="1200" dirty="0">
                  <a:solidFill>
                    <a:srgbClr val="000000"/>
                  </a:solidFill>
                </a:rPr>
                <a:t> (NIPS’12)</a:t>
              </a:r>
              <a:endParaRPr lang="ko-KR" altLang="en-US" sz="1200" dirty="0"/>
            </a:p>
          </p:txBody>
        </p:sp>
      </p:grpSp>
      <p:pic>
        <p:nvPicPr>
          <p:cNvPr id="8" name="그림 7"/>
          <p:cNvPicPr>
            <a:picLocks noChangeAspect="1"/>
          </p:cNvPicPr>
          <p:nvPr/>
        </p:nvPicPr>
        <p:blipFill>
          <a:blip r:embed="rId3"/>
          <a:stretch>
            <a:fillRect/>
          </a:stretch>
        </p:blipFill>
        <p:spPr>
          <a:xfrm>
            <a:off x="398931" y="2302478"/>
            <a:ext cx="4800838" cy="583379"/>
          </a:xfrm>
          <a:prstGeom prst="rect">
            <a:avLst/>
          </a:prstGeom>
        </p:spPr>
      </p:pic>
      <p:sp>
        <p:nvSpPr>
          <p:cNvPr id="9" name="직사각형 8"/>
          <p:cNvSpPr/>
          <p:nvPr/>
        </p:nvSpPr>
        <p:spPr>
          <a:xfrm>
            <a:off x="4312297" y="2885857"/>
            <a:ext cx="939062" cy="276999"/>
          </a:xfrm>
          <a:prstGeom prst="rect">
            <a:avLst/>
          </a:prstGeom>
        </p:spPr>
        <p:txBody>
          <a:bodyPr wrap="square">
            <a:spAutoFit/>
          </a:bodyPr>
          <a:lstStyle/>
          <a:p>
            <a:r>
              <a:rPr lang="en-US" altLang="ko-KR" sz="1200" dirty="0">
                <a:solidFill>
                  <a:srgbClr val="000000"/>
                </a:solidFill>
              </a:rPr>
              <a:t>VGG-Net</a:t>
            </a:r>
            <a:endParaRPr lang="ko-KR" altLang="en-US" sz="1200" dirty="0"/>
          </a:p>
        </p:txBody>
      </p:sp>
    </p:spTree>
    <p:extLst>
      <p:ext uri="{BB962C8B-B14F-4D97-AF65-F5344CB8AC3E}">
        <p14:creationId xmlns:p14="http://schemas.microsoft.com/office/powerpoint/2010/main" val="3565505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01600" y="980728"/>
            <a:ext cx="8890000" cy="5256584"/>
          </a:xfrm>
        </p:spPr>
        <p:txBody>
          <a:bodyPr/>
          <a:lstStyle/>
          <a:p>
            <a:r>
              <a:rPr lang="en-US" altLang="ko-KR" sz="2000" dirty="0">
                <a:solidFill>
                  <a:schemeClr val="tx2"/>
                </a:solidFill>
              </a:rPr>
              <a:t>Procedure of the project</a:t>
            </a:r>
          </a:p>
          <a:p>
            <a:pPr lvl="2"/>
            <a:endParaRPr lang="en-US" altLang="ko-KR" sz="1400" dirty="0">
              <a:solidFill>
                <a:schemeClr val="tx2"/>
              </a:solidFill>
            </a:endParaRPr>
          </a:p>
          <a:p>
            <a:pPr lvl="2"/>
            <a:endParaRPr lang="en-US" altLang="ko-KR" dirty="0">
              <a:solidFill>
                <a:schemeClr val="tx2"/>
              </a:solidFill>
            </a:endParaRPr>
          </a:p>
          <a:p>
            <a:pPr lvl="2"/>
            <a:endParaRPr lang="en-US" altLang="ko-KR" dirty="0">
              <a:solidFill>
                <a:schemeClr val="tx2"/>
              </a:solidFill>
            </a:endParaRPr>
          </a:p>
          <a:p>
            <a:pPr lvl="2"/>
            <a:endParaRPr lang="en-US" altLang="ko-KR" dirty="0">
              <a:solidFill>
                <a:schemeClr val="tx2"/>
              </a:solidFill>
            </a:endParaRPr>
          </a:p>
          <a:p>
            <a:pPr lvl="2"/>
            <a:endParaRPr lang="en-US" altLang="ko-KR" dirty="0">
              <a:solidFill>
                <a:schemeClr val="tx2"/>
              </a:solidFill>
            </a:endParaRPr>
          </a:p>
          <a:p>
            <a:pPr lvl="1"/>
            <a:endParaRPr lang="en-US" altLang="ko-KR" sz="1600" dirty="0">
              <a:solidFill>
                <a:schemeClr val="tx2"/>
              </a:solidFill>
            </a:endParaRPr>
          </a:p>
          <a:p>
            <a:pPr lvl="1"/>
            <a:endParaRPr lang="en-US" altLang="ko-KR" sz="1800" dirty="0"/>
          </a:p>
          <a:p>
            <a:pPr lvl="1"/>
            <a:r>
              <a:rPr lang="en-US" altLang="ko-KR" sz="1800" dirty="0"/>
              <a:t>Task 1: Develop the visual-based online multi-person tracking algorithm</a:t>
            </a:r>
          </a:p>
          <a:p>
            <a:pPr lvl="2"/>
            <a:r>
              <a:rPr lang="en-US" altLang="ko-KR" sz="1600" dirty="0"/>
              <a:t>Data association</a:t>
            </a:r>
          </a:p>
          <a:p>
            <a:pPr lvl="3"/>
            <a:r>
              <a:rPr lang="en-US" altLang="ko-KR" sz="1400" dirty="0"/>
              <a:t>Finding optimal assignments between detections and targets to sequentially build people trajectories</a:t>
            </a:r>
          </a:p>
          <a:p>
            <a:pPr lvl="2"/>
            <a:r>
              <a:rPr lang="en-US" altLang="ko-KR" sz="1600" dirty="0"/>
              <a:t>Online appearance modeling</a:t>
            </a:r>
          </a:p>
          <a:p>
            <a:pPr lvl="3"/>
            <a:r>
              <a:rPr lang="en-US" altLang="ko-KR" sz="1400" dirty="0"/>
              <a:t>Representing target appearances based on CNNs to discriminate different people, thereby providing accurate appearance affinities to guide reliable data association </a:t>
            </a:r>
          </a:p>
          <a:p>
            <a:pPr lvl="2"/>
            <a:r>
              <a:rPr lang="en-US" altLang="ko-KR" sz="1600" dirty="0">
                <a:solidFill>
                  <a:schemeClr val="tx2"/>
                </a:solidFill>
              </a:rPr>
              <a:t>Re-identification</a:t>
            </a:r>
          </a:p>
          <a:p>
            <a:pPr lvl="3"/>
            <a:r>
              <a:rPr lang="en-US" altLang="ko-KR" sz="1400" dirty="0">
                <a:solidFill>
                  <a:schemeClr val="tx2"/>
                </a:solidFill>
              </a:rPr>
              <a:t>Recognition of people who re-enter the field of view using the proposed appearance models</a:t>
            </a:r>
          </a:p>
        </p:txBody>
      </p:sp>
      <p:sp>
        <p:nvSpPr>
          <p:cNvPr id="3" name="슬라이드 번호 개체 틀 2"/>
          <p:cNvSpPr>
            <a:spLocks noGrp="1"/>
          </p:cNvSpPr>
          <p:nvPr>
            <p:ph type="sldNum" sz="quarter" idx="10"/>
          </p:nvPr>
        </p:nvSpPr>
        <p:spPr>
          <a:xfrm>
            <a:off x="8443664" y="6453336"/>
            <a:ext cx="609600" cy="244475"/>
          </a:xfrm>
        </p:spPr>
        <p:txBody>
          <a:bodyPr/>
          <a:lstStyle/>
          <a:p>
            <a:pPr>
              <a:defRPr/>
            </a:pPr>
            <a:r>
              <a:rPr lang="en-US" altLang="ko-KR"/>
              <a:t> </a:t>
            </a:r>
            <a:fld id="{02AE836F-F4B4-417D-A195-D86967A882EF}" type="slidenum">
              <a:rPr lang="en-US" altLang="ko-KR" smtClean="0"/>
              <a:pPr>
                <a:defRPr/>
              </a:pPr>
              <a:t>3</a:t>
            </a:fld>
            <a:r>
              <a:rPr lang="en-US" altLang="ko-KR"/>
              <a:t>   </a:t>
            </a:r>
            <a:endParaRPr lang="en-US" altLang="ko-KR" dirty="0"/>
          </a:p>
        </p:txBody>
      </p:sp>
      <p:sp>
        <p:nvSpPr>
          <p:cNvPr id="4" name="제목 3"/>
          <p:cNvSpPr>
            <a:spLocks noGrp="1"/>
          </p:cNvSpPr>
          <p:nvPr>
            <p:ph type="title"/>
          </p:nvPr>
        </p:nvSpPr>
        <p:spPr/>
        <p:txBody>
          <a:bodyPr/>
          <a:lstStyle/>
          <a:p>
            <a:r>
              <a:rPr lang="en-US" altLang="ko-KR" dirty="0"/>
              <a:t>Research Overview</a:t>
            </a:r>
            <a:endParaRPr lang="ko-KR" altLang="en-US" dirty="0"/>
          </a:p>
        </p:txBody>
      </p:sp>
      <p:grpSp>
        <p:nvGrpSpPr>
          <p:cNvPr id="13" name="그룹 12"/>
          <p:cNvGrpSpPr/>
          <p:nvPr/>
        </p:nvGrpSpPr>
        <p:grpSpPr>
          <a:xfrm>
            <a:off x="559482" y="1409041"/>
            <a:ext cx="8366494" cy="1688626"/>
            <a:chOff x="559482" y="1409041"/>
            <a:chExt cx="8366494" cy="1688626"/>
          </a:xfrm>
        </p:grpSpPr>
        <p:sp>
          <p:nvSpPr>
            <p:cNvPr id="9" name="순서도: 처리 8"/>
            <p:cNvSpPr/>
            <p:nvPr/>
          </p:nvSpPr>
          <p:spPr bwMode="auto">
            <a:xfrm>
              <a:off x="5684642" y="1519805"/>
              <a:ext cx="1414072" cy="957030"/>
            </a:xfrm>
            <a:prstGeom prst="flowChartProcess">
              <a:avLst/>
            </a:prstGeom>
            <a:noFill/>
            <a:ln w="19050" cap="flat" cmpd="sng" algn="ctr">
              <a:solidFill>
                <a:schemeClr val="tx2"/>
              </a:solidFill>
              <a:prstDash val="solid"/>
              <a:round/>
              <a:headEnd type="none" w="med" len="med"/>
              <a:tailEnd type="none" w="med" len="med"/>
            </a:ln>
            <a:effectLst/>
          </p:spPr>
          <p:txBody>
            <a:bodyPr rtlCol="0" anchor="ctr"/>
            <a:lstStyle/>
            <a:p>
              <a:pPr algn="ctr"/>
              <a:r>
                <a:rPr lang="en-US" altLang="ko-KR" sz="1400" dirty="0">
                  <a:solidFill>
                    <a:schemeClr val="tx2"/>
                  </a:solidFill>
                </a:rPr>
                <a:t>Audio source localization</a:t>
              </a:r>
              <a:endParaRPr lang="ko-KR" altLang="en-US" sz="1400" dirty="0">
                <a:solidFill>
                  <a:schemeClr val="tx2"/>
                </a:solidFill>
              </a:endParaRPr>
            </a:p>
          </p:txBody>
        </p:sp>
        <p:sp>
          <p:nvSpPr>
            <p:cNvPr id="20" name="순서도: 처리 19"/>
            <p:cNvSpPr/>
            <p:nvPr/>
          </p:nvSpPr>
          <p:spPr bwMode="auto">
            <a:xfrm>
              <a:off x="7334392" y="1514808"/>
              <a:ext cx="1414072" cy="957030"/>
            </a:xfrm>
            <a:prstGeom prst="flowChartProcess">
              <a:avLst/>
            </a:prstGeom>
            <a:noFill/>
            <a:ln w="19050" cap="flat" cmpd="sng" algn="ctr">
              <a:solidFill>
                <a:schemeClr val="tx2"/>
              </a:solidFill>
              <a:prstDash val="solid"/>
              <a:round/>
              <a:headEnd type="none" w="med" len="med"/>
              <a:tailEnd type="none" w="med" len="med"/>
            </a:ln>
            <a:effectLst/>
          </p:spPr>
          <p:txBody>
            <a:bodyPr rtlCol="0" anchor="ctr"/>
            <a:lstStyle/>
            <a:p>
              <a:pPr algn="ctr"/>
              <a:r>
                <a:rPr lang="en-US" altLang="ko-KR" sz="1400" dirty="0">
                  <a:solidFill>
                    <a:schemeClr val="tx2"/>
                  </a:solidFill>
                </a:rPr>
                <a:t>Fusion strategy incorporating local targets</a:t>
              </a:r>
              <a:endParaRPr lang="ko-KR" altLang="en-US" sz="1100" dirty="0">
                <a:solidFill>
                  <a:schemeClr val="tx2"/>
                </a:solidFill>
              </a:endParaRPr>
            </a:p>
          </p:txBody>
        </p:sp>
        <p:cxnSp>
          <p:nvCxnSpPr>
            <p:cNvPr id="21" name="직선 화살표 연결선 20"/>
            <p:cNvCxnSpPr>
              <a:stCxn id="9" idx="3"/>
              <a:endCxn id="20" idx="1"/>
            </p:cNvCxnSpPr>
            <p:nvPr/>
          </p:nvCxnSpPr>
          <p:spPr bwMode="auto">
            <a:xfrm flipV="1">
              <a:off x="7098714" y="1993323"/>
              <a:ext cx="235678" cy="4997"/>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sp>
          <p:nvSpPr>
            <p:cNvPr id="19" name="직사각형 18"/>
            <p:cNvSpPr/>
            <p:nvPr/>
          </p:nvSpPr>
          <p:spPr bwMode="auto">
            <a:xfrm>
              <a:off x="5594854" y="1409041"/>
              <a:ext cx="3331122" cy="1650856"/>
            </a:xfrm>
            <a:prstGeom prst="rect">
              <a:avLst/>
            </a:prstGeom>
            <a:noFill/>
            <a:ln w="19050" cap="flat" cmpd="sng" algn="ctr">
              <a:solidFill>
                <a:srgbClr val="C00000"/>
              </a:solidFill>
              <a:prstDash val="dash"/>
              <a:round/>
              <a:headEnd type="none" w="med" len="med"/>
              <a:tailEnd type="none" w="med" len="med"/>
            </a:ln>
            <a:effectLst/>
          </p:spPr>
          <p:txBody>
            <a:bodyPr rtlCol="0" anchor="ctr"/>
            <a:lstStyle/>
            <a:p>
              <a:pPr algn="ctr"/>
              <a:endParaRPr lang="ko-KR" altLang="en-US">
                <a:solidFill>
                  <a:schemeClr val="tx2"/>
                </a:solidFill>
              </a:endParaRPr>
            </a:p>
          </p:txBody>
        </p:sp>
        <p:sp>
          <p:nvSpPr>
            <p:cNvPr id="10" name="직사각형 9"/>
            <p:cNvSpPr/>
            <p:nvPr/>
          </p:nvSpPr>
          <p:spPr bwMode="auto">
            <a:xfrm>
              <a:off x="576445" y="1412775"/>
              <a:ext cx="4952786" cy="1647121"/>
            </a:xfrm>
            <a:prstGeom prst="rect">
              <a:avLst/>
            </a:prstGeom>
            <a:noFill/>
            <a:ln w="19050" cap="flat" cmpd="sng" algn="ctr">
              <a:solidFill>
                <a:srgbClr val="C00000"/>
              </a:solidFill>
              <a:prstDash val="dash"/>
              <a:round/>
              <a:headEnd type="none" w="med" len="med"/>
              <a:tailEnd type="none" w="med" len="med"/>
            </a:ln>
            <a:effectLst/>
          </p:spPr>
          <p:txBody>
            <a:bodyPr rtlCol="0" anchor="ctr"/>
            <a:lstStyle/>
            <a:p>
              <a:pPr algn="ctr"/>
              <a:endParaRPr lang="ko-KR" altLang="en-US">
                <a:solidFill>
                  <a:schemeClr val="tx2"/>
                </a:solidFill>
              </a:endParaRPr>
            </a:p>
          </p:txBody>
        </p:sp>
        <p:sp>
          <p:nvSpPr>
            <p:cNvPr id="7" name="순서도: 처리 6"/>
            <p:cNvSpPr/>
            <p:nvPr/>
          </p:nvSpPr>
          <p:spPr bwMode="auto">
            <a:xfrm>
              <a:off x="2385141" y="1519805"/>
              <a:ext cx="1414072" cy="957030"/>
            </a:xfrm>
            <a:prstGeom prst="flowChartProcess">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a:solidFill>
                    <a:schemeClr val="tx2"/>
                  </a:solidFill>
                </a:rPr>
                <a:t>Online appearance modeling</a:t>
              </a:r>
              <a:endParaRPr lang="ko-KR" altLang="en-US" sz="1400" dirty="0">
                <a:solidFill>
                  <a:schemeClr val="tx2"/>
                </a:solidFill>
              </a:endParaRPr>
            </a:p>
          </p:txBody>
        </p:sp>
        <p:cxnSp>
          <p:nvCxnSpPr>
            <p:cNvPr id="12" name="직선 화살표 연결선 11"/>
            <p:cNvCxnSpPr/>
            <p:nvPr/>
          </p:nvCxnSpPr>
          <p:spPr bwMode="auto">
            <a:xfrm>
              <a:off x="2149462" y="1993323"/>
              <a:ext cx="235679" cy="0"/>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cxnSp>
          <p:nvCxnSpPr>
            <p:cNvPr id="15" name="직선 화살표 연결선 14"/>
            <p:cNvCxnSpPr>
              <a:cxnSpLocks/>
              <a:stCxn id="7" idx="3"/>
            </p:cNvCxnSpPr>
            <p:nvPr/>
          </p:nvCxnSpPr>
          <p:spPr bwMode="auto">
            <a:xfrm>
              <a:off x="3799213" y="1998320"/>
              <a:ext cx="235678" cy="0"/>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sp>
          <p:nvSpPr>
            <p:cNvPr id="17" name="순서도: 처리 16"/>
            <p:cNvSpPr/>
            <p:nvPr/>
          </p:nvSpPr>
          <p:spPr bwMode="auto">
            <a:xfrm>
              <a:off x="728204" y="1535866"/>
              <a:ext cx="1414072" cy="957030"/>
            </a:xfrm>
            <a:prstGeom prst="flowChartProcess">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a:solidFill>
                    <a:schemeClr val="tx2"/>
                  </a:solidFill>
                </a:rPr>
                <a:t>Data association</a:t>
              </a:r>
              <a:endParaRPr lang="ko-KR" altLang="en-US" sz="1400" dirty="0">
                <a:solidFill>
                  <a:schemeClr val="tx2"/>
                </a:solidFill>
              </a:endParaRPr>
            </a:p>
          </p:txBody>
        </p:sp>
        <p:cxnSp>
          <p:nvCxnSpPr>
            <p:cNvPr id="16" name="직선 화살표 연결선 15"/>
            <p:cNvCxnSpPr>
              <a:cxnSpLocks/>
              <a:endCxn id="9" idx="1"/>
            </p:cNvCxnSpPr>
            <p:nvPr/>
          </p:nvCxnSpPr>
          <p:spPr bwMode="auto">
            <a:xfrm>
              <a:off x="5448963" y="1998320"/>
              <a:ext cx="235679" cy="0"/>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sp>
          <p:nvSpPr>
            <p:cNvPr id="11" name="직사각형 10"/>
            <p:cNvSpPr/>
            <p:nvPr/>
          </p:nvSpPr>
          <p:spPr>
            <a:xfrm>
              <a:off x="559482" y="2658637"/>
              <a:ext cx="4952785" cy="338554"/>
            </a:xfrm>
            <a:prstGeom prst="rect">
              <a:avLst/>
            </a:prstGeom>
          </p:spPr>
          <p:txBody>
            <a:bodyPr wrap="square">
              <a:spAutoFit/>
            </a:bodyPr>
            <a:lstStyle/>
            <a:p>
              <a:pPr algn="ctr"/>
              <a:r>
                <a:rPr lang="en-US" altLang="ko-KR" sz="1600" dirty="0">
                  <a:solidFill>
                    <a:schemeClr val="tx2"/>
                  </a:solidFill>
                </a:rPr>
                <a:t>Task 1: Visual-based online multi-person tracking</a:t>
              </a:r>
              <a:endParaRPr lang="ko-KR" altLang="en-US" sz="1600" dirty="0">
                <a:solidFill>
                  <a:schemeClr val="tx2"/>
                </a:solidFill>
              </a:endParaRPr>
            </a:p>
          </p:txBody>
        </p:sp>
        <p:sp>
          <p:nvSpPr>
            <p:cNvPr id="22" name="직사각형 21"/>
            <p:cNvSpPr/>
            <p:nvPr/>
          </p:nvSpPr>
          <p:spPr>
            <a:xfrm>
              <a:off x="5594851" y="2512892"/>
              <a:ext cx="3331125" cy="584775"/>
            </a:xfrm>
            <a:prstGeom prst="rect">
              <a:avLst/>
            </a:prstGeom>
          </p:spPr>
          <p:txBody>
            <a:bodyPr wrap="square">
              <a:spAutoFit/>
            </a:bodyPr>
            <a:lstStyle/>
            <a:p>
              <a:pPr algn="ctr"/>
              <a:r>
                <a:rPr lang="en-US" altLang="ko-KR" sz="1600" dirty="0">
                  <a:solidFill>
                    <a:schemeClr val="tx2"/>
                  </a:solidFill>
                </a:rPr>
                <a:t>Task 2: Audio-visual based multi-speaker tracking </a:t>
              </a:r>
              <a:endParaRPr lang="ko-KR" altLang="en-US" sz="1600" dirty="0">
                <a:solidFill>
                  <a:schemeClr val="tx2"/>
                </a:solidFill>
              </a:endParaRPr>
            </a:p>
          </p:txBody>
        </p:sp>
      </p:grpSp>
      <p:grpSp>
        <p:nvGrpSpPr>
          <p:cNvPr id="6" name="그룹 5"/>
          <p:cNvGrpSpPr/>
          <p:nvPr/>
        </p:nvGrpSpPr>
        <p:grpSpPr>
          <a:xfrm>
            <a:off x="536644" y="3880713"/>
            <a:ext cx="8389332" cy="2284591"/>
            <a:chOff x="536644" y="3880713"/>
            <a:chExt cx="8389332" cy="1540003"/>
          </a:xfrm>
        </p:grpSpPr>
        <p:sp>
          <p:nvSpPr>
            <p:cNvPr id="5" name="직사각형 4"/>
            <p:cNvSpPr/>
            <p:nvPr/>
          </p:nvSpPr>
          <p:spPr>
            <a:xfrm rot="16200000">
              <a:off x="180952" y="4307377"/>
              <a:ext cx="1080716" cy="369332"/>
            </a:xfrm>
            <a:prstGeom prst="rect">
              <a:avLst/>
            </a:prstGeom>
          </p:spPr>
          <p:txBody>
            <a:bodyPr wrap="square">
              <a:spAutoFit/>
            </a:bodyPr>
            <a:lstStyle/>
            <a:p>
              <a:r>
                <a:rPr lang="en-US" altLang="ko-KR" dirty="0">
                  <a:solidFill>
                    <a:srgbClr val="00B050"/>
                  </a:solidFill>
                </a:rPr>
                <a:t>Completed</a:t>
              </a:r>
              <a:endParaRPr lang="ko-KR" altLang="en-US" dirty="0">
                <a:solidFill>
                  <a:srgbClr val="00B050"/>
                </a:solidFill>
              </a:endParaRPr>
            </a:p>
          </p:txBody>
        </p:sp>
        <p:sp>
          <p:nvSpPr>
            <p:cNvPr id="24" name="직사각형 23"/>
            <p:cNvSpPr/>
            <p:nvPr/>
          </p:nvSpPr>
          <p:spPr bwMode="auto">
            <a:xfrm>
              <a:off x="971600" y="3880713"/>
              <a:ext cx="7954376" cy="1540003"/>
            </a:xfrm>
            <a:prstGeom prst="rect">
              <a:avLst/>
            </a:prstGeom>
            <a:noFill/>
            <a:ln w="19050" cap="flat" cmpd="sng" algn="ctr">
              <a:solidFill>
                <a:srgbClr val="00B050"/>
              </a:solidFill>
              <a:prstDash val="dash"/>
              <a:round/>
              <a:headEnd type="none" w="med" len="med"/>
              <a:tailEnd type="none" w="med" len="med"/>
            </a:ln>
            <a:effectLst/>
          </p:spPr>
          <p:txBody>
            <a:bodyPr rtlCol="0" anchor="ctr"/>
            <a:lstStyle/>
            <a:p>
              <a:pPr algn="ctr"/>
              <a:endParaRPr lang="ko-KR" altLang="en-US">
                <a:solidFill>
                  <a:schemeClr val="tx2"/>
                </a:solidFill>
              </a:endParaRPr>
            </a:p>
          </p:txBody>
        </p:sp>
      </p:grpSp>
      <p:sp>
        <p:nvSpPr>
          <p:cNvPr id="23" name="순서도: 처리 6"/>
          <p:cNvSpPr/>
          <p:nvPr/>
        </p:nvSpPr>
        <p:spPr bwMode="auto">
          <a:xfrm>
            <a:off x="4024297" y="1517445"/>
            <a:ext cx="1414072" cy="957030"/>
          </a:xfrm>
          <a:prstGeom prst="flowChartProcess">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a:solidFill>
                  <a:schemeClr val="tx2"/>
                </a:solidFill>
              </a:rPr>
              <a:t>Re-</a:t>
            </a:r>
          </a:p>
          <a:p>
            <a:pPr algn="ctr"/>
            <a:r>
              <a:rPr lang="en-US" altLang="ko-KR" sz="1400" dirty="0">
                <a:solidFill>
                  <a:schemeClr val="tx2"/>
                </a:solidFill>
              </a:rPr>
              <a:t>identification</a:t>
            </a:r>
            <a:endParaRPr lang="ko-KR" altLang="en-US" sz="1400" dirty="0">
              <a:solidFill>
                <a:schemeClr val="tx2"/>
              </a:solidFill>
            </a:endParaRPr>
          </a:p>
        </p:txBody>
      </p:sp>
    </p:spTree>
    <p:extLst>
      <p:ext uri="{BB962C8B-B14F-4D97-AF65-F5344CB8AC3E}">
        <p14:creationId xmlns:p14="http://schemas.microsoft.com/office/powerpoint/2010/main" val="3358638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p:txBody>
              <a:bodyPr/>
              <a:lstStyle/>
              <a:p>
                <a:r>
                  <a:rPr lang="en-US" altLang="ko-KR" dirty="0"/>
                  <a:t>Goal</a:t>
                </a:r>
              </a:p>
              <a:p>
                <a:pPr lvl="1"/>
                <a:r>
                  <a:rPr lang="en-US" altLang="ko-KR" dirty="0"/>
                  <a:t>Train the proposed multi-target CNN to discriminate different people as well as background, thereby providing accurate appearance affinities</a:t>
                </a:r>
              </a:p>
              <a:p>
                <a:pPr lvl="1"/>
                <a:endParaRPr lang="en-US" altLang="ko-KR" dirty="0"/>
              </a:p>
              <a:p>
                <a:r>
                  <a:rPr lang="en-US" altLang="ko-KR" dirty="0"/>
                  <a:t>Pre-training process</a:t>
                </a:r>
              </a:p>
              <a:p>
                <a:pPr lvl="1"/>
                <a:r>
                  <a:rPr lang="en-US" altLang="ko-KR" dirty="0"/>
                  <a:t>Using stochastic gradient descent (SGD)</a:t>
                </a:r>
              </a:p>
              <a:p>
                <a:pPr lvl="1"/>
                <a:r>
                  <a:rPr lang="en-US" altLang="ko-KR" dirty="0"/>
                  <a:t>Each branch (</a:t>
                </a:r>
                <a14:m>
                  <m:oMath xmlns:m="http://schemas.openxmlformats.org/officeDocument/2006/math">
                    <m:sSup>
                      <m:sSupPr>
                        <m:ctrlPr>
                          <a:rPr lang="en-US" altLang="ko-KR" i="1">
                            <a:solidFill>
                              <a:prstClr val="black"/>
                            </a:solidFill>
                            <a:latin typeface="Cambria Math" panose="02040503050406030204" pitchFamily="18" charset="0"/>
                          </a:rPr>
                        </m:ctrlPr>
                      </m:sSupPr>
                      <m:e>
                        <m:r>
                          <a:rPr lang="en-US" altLang="ko-KR" i="1">
                            <a:solidFill>
                              <a:prstClr val="black"/>
                            </a:solidFill>
                            <a:latin typeface="Cambria Math" panose="02040503050406030204" pitchFamily="18" charset="0"/>
                          </a:rPr>
                          <m:t>𝑓𝑐</m:t>
                        </m:r>
                        <m:r>
                          <a:rPr lang="en-US" altLang="ko-KR" i="1">
                            <a:solidFill>
                              <a:prstClr val="black"/>
                            </a:solidFill>
                            <a:latin typeface="Cambria Math" panose="02040503050406030204" pitchFamily="18" charset="0"/>
                          </a:rPr>
                          <m:t>6</m:t>
                        </m:r>
                      </m:e>
                      <m:sup>
                        <m:r>
                          <a:rPr lang="en-US" altLang="ko-KR" b="0" i="1" smtClean="0">
                            <a:solidFill>
                              <a:prstClr val="black"/>
                            </a:solidFill>
                            <a:latin typeface="Cambria Math" panose="02040503050406030204" pitchFamily="18" charset="0"/>
                          </a:rPr>
                          <m:t>𝑖</m:t>
                        </m:r>
                      </m:sup>
                    </m:sSup>
                  </m:oMath>
                </a14:m>
                <a:r>
                  <a:rPr lang="en-US" altLang="ko-KR" dirty="0"/>
                  <a:t>) is handled exclusively in each iteration</a:t>
                </a:r>
              </a:p>
              <a:p>
                <a:pPr lvl="2"/>
                <a:r>
                  <a:rPr lang="en-US" altLang="ko-KR" dirty="0"/>
                  <a:t>In the </a:t>
                </a:r>
                <a:r>
                  <a:rPr lang="en-US" altLang="ko-KR" i="1" dirty="0"/>
                  <a:t>k</a:t>
                </a:r>
                <a:r>
                  <a:rPr lang="en-US" altLang="ko-KR" dirty="0"/>
                  <a:t>-</a:t>
                </a:r>
                <a:r>
                  <a:rPr lang="en-US" altLang="ko-KR" dirty="0" err="1"/>
                  <a:t>th</a:t>
                </a:r>
                <a:r>
                  <a:rPr lang="en-US" altLang="ko-KR" dirty="0"/>
                  <a:t> iteration, the network is updated based on a mini-batch that consists of the training samples of (</a:t>
                </a:r>
                <a:r>
                  <a:rPr lang="en-US" altLang="ko-KR" i="1" dirty="0"/>
                  <a:t>k </a:t>
                </a:r>
                <a:r>
                  <a:rPr lang="en-US" altLang="ko-KR" dirty="0"/>
                  <a:t>mod</a:t>
                </a:r>
                <a:r>
                  <a:rPr lang="en-US" altLang="ko-KR" i="1" dirty="0"/>
                  <a:t> K</a:t>
                </a:r>
                <a:r>
                  <a:rPr lang="en-US" altLang="ko-KR" dirty="0"/>
                  <a:t>)-</a:t>
                </a:r>
                <a:r>
                  <a:rPr lang="en-US" altLang="ko-KR" dirty="0" err="1"/>
                  <a:t>th</a:t>
                </a:r>
                <a:r>
                  <a:rPr lang="en-US" altLang="ko-KR" dirty="0"/>
                  <a:t> target, where only a single branch fc6</a:t>
                </a:r>
                <a:r>
                  <a:rPr lang="en-US" altLang="ko-KR" baseline="30000" dirty="0"/>
                  <a:t>(</a:t>
                </a:r>
                <a:r>
                  <a:rPr lang="en-US" altLang="ko-KR" i="1" baseline="30000" dirty="0"/>
                  <a:t>k</a:t>
                </a:r>
                <a:r>
                  <a:rPr lang="en-US" altLang="ko-KR" baseline="30000" dirty="0"/>
                  <a:t> mod </a:t>
                </a:r>
                <a:r>
                  <a:rPr lang="en-US" altLang="ko-KR" i="1" baseline="30000" dirty="0"/>
                  <a:t>K</a:t>
                </a:r>
                <a:r>
                  <a:rPr lang="en-US" altLang="ko-KR" baseline="30000" dirty="0"/>
                  <a:t>)</a:t>
                </a:r>
                <a:r>
                  <a:rPr lang="en-US" altLang="ko-KR" dirty="0"/>
                  <a:t>  is enabled. </a:t>
                </a:r>
              </a:p>
              <a:p>
                <a:pPr lvl="2"/>
                <a:r>
                  <a:rPr lang="en-US" altLang="ko-KR" dirty="0"/>
                  <a:t>It is repeated until the network is converged or the predefined number of iterations (=</a:t>
                </a:r>
                <a:r>
                  <a:rPr lang="en-US" altLang="ko-KR" i="1" dirty="0"/>
                  <a:t>100K</a:t>
                </a:r>
                <a:r>
                  <a:rPr lang="en-US" altLang="ko-KR" dirty="0"/>
                  <a:t>) is reached. </a:t>
                </a:r>
                <a:endParaRPr lang="ko-KR" altLang="en-US"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blipFill>
                <a:blip r:embed="rId2"/>
                <a:stretch>
                  <a:fillRect l="-1097" t="-931"/>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30</a:t>
            </a:fld>
            <a:r>
              <a:rPr lang="en-US" altLang="ko-KR"/>
              <a:t>   </a:t>
            </a:r>
            <a:endParaRPr lang="en-US" altLang="ko-KR" dirty="0"/>
          </a:p>
        </p:txBody>
      </p:sp>
      <p:sp>
        <p:nvSpPr>
          <p:cNvPr id="4" name="제목 3"/>
          <p:cNvSpPr>
            <a:spLocks noGrp="1"/>
          </p:cNvSpPr>
          <p:nvPr>
            <p:ph type="title"/>
          </p:nvPr>
        </p:nvSpPr>
        <p:spPr/>
        <p:txBody>
          <a:bodyPr/>
          <a:lstStyle/>
          <a:p>
            <a:r>
              <a:rPr lang="en-US" altLang="ko-KR" dirty="0"/>
              <a:t>Learning scheme</a:t>
            </a:r>
            <a:endParaRPr lang="ko-KR" altLang="en-US" dirty="0"/>
          </a:p>
        </p:txBody>
      </p:sp>
    </p:spTree>
    <p:extLst>
      <p:ext uri="{BB962C8B-B14F-4D97-AF65-F5344CB8AC3E}">
        <p14:creationId xmlns:p14="http://schemas.microsoft.com/office/powerpoint/2010/main" val="801839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Training sample collection</a:t>
            </a:r>
          </a:p>
          <a:p>
            <a:pPr lvl="1"/>
            <a:r>
              <a:rPr lang="en-US" altLang="ko-KR" dirty="0"/>
              <a:t>Extract patches of all targets and their surrounding backgrounds for all frames in all training sequences</a:t>
            </a:r>
          </a:p>
          <a:p>
            <a:pPr lvl="1"/>
            <a:r>
              <a:rPr lang="en-US" altLang="ko-KR" dirty="0"/>
              <a:t>Construct pools of positive and negative samples for each target (each branch of the network)</a:t>
            </a:r>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31</a:t>
            </a:fld>
            <a:r>
              <a:rPr lang="en-US" altLang="ko-KR"/>
              <a:t>   </a:t>
            </a:r>
            <a:endParaRPr lang="en-US" altLang="ko-KR" dirty="0"/>
          </a:p>
        </p:txBody>
      </p:sp>
      <p:sp>
        <p:nvSpPr>
          <p:cNvPr id="4" name="제목 3"/>
          <p:cNvSpPr>
            <a:spLocks noGrp="1"/>
          </p:cNvSpPr>
          <p:nvPr>
            <p:ph type="title"/>
          </p:nvPr>
        </p:nvSpPr>
        <p:spPr/>
        <p:txBody>
          <a:bodyPr/>
          <a:lstStyle/>
          <a:p>
            <a:r>
              <a:rPr lang="en-US" altLang="ko-KR" dirty="0"/>
              <a:t>Learning scheme</a:t>
            </a:r>
            <a:endParaRPr lang="ko-KR" altLang="en-US" dirty="0"/>
          </a:p>
        </p:txBody>
      </p:sp>
      <p:sp>
        <p:nvSpPr>
          <p:cNvPr id="33" name="오른쪽 화살표 32"/>
          <p:cNvSpPr/>
          <p:nvPr/>
        </p:nvSpPr>
        <p:spPr bwMode="auto">
          <a:xfrm>
            <a:off x="3003325" y="3566058"/>
            <a:ext cx="297340" cy="1915957"/>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grpSp>
        <p:nvGrpSpPr>
          <p:cNvPr id="36" name="그룹 35"/>
          <p:cNvGrpSpPr/>
          <p:nvPr/>
        </p:nvGrpSpPr>
        <p:grpSpPr>
          <a:xfrm>
            <a:off x="3372290" y="3120398"/>
            <a:ext cx="2317006" cy="1154570"/>
            <a:chOff x="5263952" y="1315491"/>
            <a:chExt cx="3390900" cy="1689693"/>
          </a:xfrm>
        </p:grpSpPr>
        <p:grpSp>
          <p:nvGrpSpPr>
            <p:cNvPr id="9" name="그룹 8"/>
            <p:cNvGrpSpPr/>
            <p:nvPr/>
          </p:nvGrpSpPr>
          <p:grpSpPr>
            <a:xfrm>
              <a:off x="5471479" y="1436639"/>
              <a:ext cx="851477" cy="1492408"/>
              <a:chOff x="4918472" y="1064354"/>
              <a:chExt cx="851477" cy="1492408"/>
            </a:xfrm>
          </p:grpSpPr>
          <p:pic>
            <p:nvPicPr>
              <p:cNvPr id="10" name="그림 9"/>
              <p:cNvPicPr>
                <a:picLocks noChangeAspect="1"/>
              </p:cNvPicPr>
              <p:nvPr/>
            </p:nvPicPr>
            <p:blipFill>
              <a:blip r:embed="rId3"/>
              <a:stretch>
                <a:fillRect/>
              </a:stretch>
            </p:blipFill>
            <p:spPr>
              <a:xfrm>
                <a:off x="4918472" y="1064354"/>
                <a:ext cx="546677" cy="1187608"/>
              </a:xfrm>
              <a:prstGeom prst="rect">
                <a:avLst/>
              </a:prstGeom>
            </p:spPr>
          </p:pic>
          <p:pic>
            <p:nvPicPr>
              <p:cNvPr id="11" name="그림 10"/>
              <p:cNvPicPr>
                <a:picLocks noChangeAspect="1"/>
              </p:cNvPicPr>
              <p:nvPr/>
            </p:nvPicPr>
            <p:blipFill>
              <a:blip r:embed="rId3"/>
              <a:stretch>
                <a:fillRect/>
              </a:stretch>
            </p:blipFill>
            <p:spPr>
              <a:xfrm>
                <a:off x="5070872" y="1216754"/>
                <a:ext cx="546677" cy="1187608"/>
              </a:xfrm>
              <a:prstGeom prst="rect">
                <a:avLst/>
              </a:prstGeom>
            </p:spPr>
          </p:pic>
          <p:pic>
            <p:nvPicPr>
              <p:cNvPr id="12" name="그림 11"/>
              <p:cNvPicPr>
                <a:picLocks noChangeAspect="1"/>
              </p:cNvPicPr>
              <p:nvPr/>
            </p:nvPicPr>
            <p:blipFill>
              <a:blip r:embed="rId3"/>
              <a:stretch>
                <a:fillRect/>
              </a:stretch>
            </p:blipFill>
            <p:spPr>
              <a:xfrm>
                <a:off x="5223272" y="1369154"/>
                <a:ext cx="546677" cy="1187608"/>
              </a:xfrm>
              <a:prstGeom prst="rect">
                <a:avLst/>
              </a:prstGeom>
            </p:spPr>
          </p:pic>
        </p:grpSp>
        <p:grpSp>
          <p:nvGrpSpPr>
            <p:cNvPr id="13" name="그룹 12"/>
            <p:cNvGrpSpPr/>
            <p:nvPr/>
          </p:nvGrpSpPr>
          <p:grpSpPr>
            <a:xfrm>
              <a:off x="6556065" y="1406208"/>
              <a:ext cx="855374" cy="1484601"/>
              <a:chOff x="6079155" y="1098709"/>
              <a:chExt cx="855374" cy="1484601"/>
            </a:xfrm>
          </p:grpSpPr>
          <p:pic>
            <p:nvPicPr>
              <p:cNvPr id="14" name="그림 13"/>
              <p:cNvPicPr>
                <a:picLocks noChangeAspect="1"/>
              </p:cNvPicPr>
              <p:nvPr/>
            </p:nvPicPr>
            <p:blipFill>
              <a:blip r:embed="rId4"/>
              <a:stretch>
                <a:fillRect/>
              </a:stretch>
            </p:blipFill>
            <p:spPr>
              <a:xfrm>
                <a:off x="6079155" y="1098709"/>
                <a:ext cx="550574" cy="1179801"/>
              </a:xfrm>
              <a:prstGeom prst="rect">
                <a:avLst/>
              </a:prstGeom>
            </p:spPr>
          </p:pic>
          <p:pic>
            <p:nvPicPr>
              <p:cNvPr id="15" name="그림 14"/>
              <p:cNvPicPr>
                <a:picLocks noChangeAspect="1"/>
              </p:cNvPicPr>
              <p:nvPr/>
            </p:nvPicPr>
            <p:blipFill>
              <a:blip r:embed="rId4"/>
              <a:stretch>
                <a:fillRect/>
              </a:stretch>
            </p:blipFill>
            <p:spPr>
              <a:xfrm>
                <a:off x="6231555" y="1251109"/>
                <a:ext cx="550574" cy="1179801"/>
              </a:xfrm>
              <a:prstGeom prst="rect">
                <a:avLst/>
              </a:prstGeom>
            </p:spPr>
          </p:pic>
          <p:pic>
            <p:nvPicPr>
              <p:cNvPr id="16" name="그림 15"/>
              <p:cNvPicPr>
                <a:picLocks noChangeAspect="1"/>
              </p:cNvPicPr>
              <p:nvPr/>
            </p:nvPicPr>
            <p:blipFill>
              <a:blip r:embed="rId4"/>
              <a:stretch>
                <a:fillRect/>
              </a:stretch>
            </p:blipFill>
            <p:spPr>
              <a:xfrm>
                <a:off x="6383955" y="1403509"/>
                <a:ext cx="550574" cy="1179801"/>
              </a:xfrm>
              <a:prstGeom prst="rect">
                <a:avLst/>
              </a:prstGeom>
            </p:spPr>
          </p:pic>
        </p:grpSp>
        <p:grpSp>
          <p:nvGrpSpPr>
            <p:cNvPr id="17" name="그룹 16"/>
            <p:cNvGrpSpPr/>
            <p:nvPr/>
          </p:nvGrpSpPr>
          <p:grpSpPr>
            <a:xfrm>
              <a:off x="7692402" y="1409017"/>
              <a:ext cx="835450" cy="1446501"/>
              <a:chOff x="7243735" y="1110261"/>
              <a:chExt cx="835450" cy="1446501"/>
            </a:xfrm>
          </p:grpSpPr>
          <p:pic>
            <p:nvPicPr>
              <p:cNvPr id="18" name="그림 17"/>
              <p:cNvPicPr>
                <a:picLocks noChangeAspect="1"/>
              </p:cNvPicPr>
              <p:nvPr/>
            </p:nvPicPr>
            <p:blipFill>
              <a:blip r:embed="rId5"/>
              <a:stretch>
                <a:fillRect/>
              </a:stretch>
            </p:blipFill>
            <p:spPr>
              <a:xfrm>
                <a:off x="7243735" y="1110261"/>
                <a:ext cx="530650" cy="1141701"/>
              </a:xfrm>
              <a:prstGeom prst="rect">
                <a:avLst/>
              </a:prstGeom>
            </p:spPr>
          </p:pic>
          <p:pic>
            <p:nvPicPr>
              <p:cNvPr id="19" name="그림 18"/>
              <p:cNvPicPr>
                <a:picLocks noChangeAspect="1"/>
              </p:cNvPicPr>
              <p:nvPr/>
            </p:nvPicPr>
            <p:blipFill>
              <a:blip r:embed="rId5"/>
              <a:stretch>
                <a:fillRect/>
              </a:stretch>
            </p:blipFill>
            <p:spPr>
              <a:xfrm>
                <a:off x="7396135" y="1262661"/>
                <a:ext cx="530650" cy="1141701"/>
              </a:xfrm>
              <a:prstGeom prst="rect">
                <a:avLst/>
              </a:prstGeom>
            </p:spPr>
          </p:pic>
          <p:pic>
            <p:nvPicPr>
              <p:cNvPr id="20" name="그림 19"/>
              <p:cNvPicPr>
                <a:picLocks noChangeAspect="1"/>
              </p:cNvPicPr>
              <p:nvPr/>
            </p:nvPicPr>
            <p:blipFill>
              <a:blip r:embed="rId5"/>
              <a:stretch>
                <a:fillRect/>
              </a:stretch>
            </p:blipFill>
            <p:spPr>
              <a:xfrm>
                <a:off x="7548535" y="1415061"/>
                <a:ext cx="530650" cy="1141701"/>
              </a:xfrm>
              <a:prstGeom prst="rect">
                <a:avLst/>
              </a:prstGeom>
            </p:spPr>
          </p:pic>
        </p:grpSp>
        <p:sp>
          <p:nvSpPr>
            <p:cNvPr id="34" name="직사각형 33"/>
            <p:cNvSpPr/>
            <p:nvPr/>
          </p:nvSpPr>
          <p:spPr bwMode="auto">
            <a:xfrm>
              <a:off x="5263952" y="1315491"/>
              <a:ext cx="3390900" cy="1689693"/>
            </a:xfrm>
            <a:prstGeom prst="rect">
              <a:avLst/>
            </a:prstGeom>
            <a:noFill/>
            <a:ln w="19050" cap="flat" cmpd="sng" algn="ctr">
              <a:solidFill>
                <a:schemeClr val="tx2"/>
              </a:solidFill>
              <a:prstDash val="dash"/>
              <a:round/>
              <a:headEnd type="none" w="med" len="med"/>
              <a:tailEnd type="none" w="med" len="med"/>
            </a:ln>
            <a:effectLst/>
          </p:spPr>
          <p:txBody>
            <a:bodyPr rtlCol="0" anchor="ctr"/>
            <a:lstStyle/>
            <a:p>
              <a:pPr algn="ctr"/>
              <a:endParaRPr lang="ko-KR" altLang="en-US"/>
            </a:p>
          </p:txBody>
        </p:sp>
      </p:grpSp>
      <p:grpSp>
        <p:nvGrpSpPr>
          <p:cNvPr id="37" name="그룹 36"/>
          <p:cNvGrpSpPr/>
          <p:nvPr/>
        </p:nvGrpSpPr>
        <p:grpSpPr>
          <a:xfrm>
            <a:off x="3372288" y="4611741"/>
            <a:ext cx="2317006" cy="1154570"/>
            <a:chOff x="5263952" y="3431132"/>
            <a:chExt cx="3390900" cy="1689693"/>
          </a:xfrm>
        </p:grpSpPr>
        <p:grpSp>
          <p:nvGrpSpPr>
            <p:cNvPr id="21" name="그룹 20"/>
            <p:cNvGrpSpPr/>
            <p:nvPr/>
          </p:nvGrpSpPr>
          <p:grpSpPr>
            <a:xfrm>
              <a:off x="7822314" y="3566163"/>
              <a:ext cx="705538" cy="1334907"/>
              <a:chOff x="6380954" y="2543327"/>
              <a:chExt cx="705538" cy="1334907"/>
            </a:xfrm>
          </p:grpSpPr>
          <p:pic>
            <p:nvPicPr>
              <p:cNvPr id="22" name="그림 21"/>
              <p:cNvPicPr>
                <a:picLocks noChangeAspect="1"/>
              </p:cNvPicPr>
              <p:nvPr/>
            </p:nvPicPr>
            <p:blipFill>
              <a:blip r:embed="rId6"/>
              <a:stretch>
                <a:fillRect/>
              </a:stretch>
            </p:blipFill>
            <p:spPr>
              <a:xfrm>
                <a:off x="6380954" y="2543327"/>
                <a:ext cx="491198" cy="1114642"/>
              </a:xfrm>
              <a:prstGeom prst="rect">
                <a:avLst/>
              </a:prstGeom>
            </p:spPr>
          </p:pic>
          <p:pic>
            <p:nvPicPr>
              <p:cNvPr id="23" name="그림 22"/>
              <p:cNvPicPr>
                <a:picLocks noChangeAspect="1"/>
              </p:cNvPicPr>
              <p:nvPr/>
            </p:nvPicPr>
            <p:blipFill>
              <a:blip r:embed="rId7"/>
              <a:stretch>
                <a:fillRect/>
              </a:stretch>
            </p:blipFill>
            <p:spPr>
              <a:xfrm>
                <a:off x="6479559" y="2639988"/>
                <a:ext cx="542258" cy="1114642"/>
              </a:xfrm>
              <a:prstGeom prst="rect">
                <a:avLst/>
              </a:prstGeom>
            </p:spPr>
          </p:pic>
          <p:pic>
            <p:nvPicPr>
              <p:cNvPr id="24" name="그림 23"/>
              <p:cNvPicPr>
                <a:picLocks noChangeAspect="1"/>
              </p:cNvPicPr>
              <p:nvPr/>
            </p:nvPicPr>
            <p:blipFill>
              <a:blip r:embed="rId7"/>
              <a:stretch>
                <a:fillRect/>
              </a:stretch>
            </p:blipFill>
            <p:spPr>
              <a:xfrm>
                <a:off x="6544234" y="2763592"/>
                <a:ext cx="542258" cy="1114642"/>
              </a:xfrm>
              <a:prstGeom prst="rect">
                <a:avLst/>
              </a:prstGeom>
            </p:spPr>
          </p:pic>
        </p:grpSp>
        <p:grpSp>
          <p:nvGrpSpPr>
            <p:cNvPr id="25" name="그룹 24"/>
            <p:cNvGrpSpPr/>
            <p:nvPr/>
          </p:nvGrpSpPr>
          <p:grpSpPr>
            <a:xfrm>
              <a:off x="6583922" y="3561679"/>
              <a:ext cx="785779" cy="1316932"/>
              <a:chOff x="5250694" y="2543327"/>
              <a:chExt cx="785779" cy="1316932"/>
            </a:xfrm>
          </p:grpSpPr>
          <p:pic>
            <p:nvPicPr>
              <p:cNvPr id="26" name="그림 25"/>
              <p:cNvPicPr>
                <a:picLocks noChangeAspect="1"/>
              </p:cNvPicPr>
              <p:nvPr/>
            </p:nvPicPr>
            <p:blipFill>
              <a:blip r:embed="rId8"/>
              <a:stretch>
                <a:fillRect/>
              </a:stretch>
            </p:blipFill>
            <p:spPr>
              <a:xfrm>
                <a:off x="5250694" y="2543327"/>
                <a:ext cx="529251" cy="1103867"/>
              </a:xfrm>
              <a:prstGeom prst="rect">
                <a:avLst/>
              </a:prstGeom>
            </p:spPr>
          </p:pic>
          <p:pic>
            <p:nvPicPr>
              <p:cNvPr id="27" name="그림 26"/>
              <p:cNvPicPr>
                <a:picLocks noChangeAspect="1"/>
              </p:cNvPicPr>
              <p:nvPr/>
            </p:nvPicPr>
            <p:blipFill>
              <a:blip r:embed="rId9"/>
              <a:stretch>
                <a:fillRect/>
              </a:stretch>
            </p:blipFill>
            <p:spPr>
              <a:xfrm>
                <a:off x="5334483" y="2622013"/>
                <a:ext cx="574737" cy="1114642"/>
              </a:xfrm>
              <a:prstGeom prst="rect">
                <a:avLst/>
              </a:prstGeom>
            </p:spPr>
          </p:pic>
          <p:pic>
            <p:nvPicPr>
              <p:cNvPr id="28" name="그림 27"/>
              <p:cNvPicPr>
                <a:picLocks noChangeAspect="1"/>
              </p:cNvPicPr>
              <p:nvPr/>
            </p:nvPicPr>
            <p:blipFill>
              <a:blip r:embed="rId9"/>
              <a:stretch>
                <a:fillRect/>
              </a:stretch>
            </p:blipFill>
            <p:spPr>
              <a:xfrm>
                <a:off x="5461736" y="2745617"/>
                <a:ext cx="574737" cy="1114642"/>
              </a:xfrm>
              <a:prstGeom prst="rect">
                <a:avLst/>
              </a:prstGeom>
            </p:spPr>
          </p:pic>
        </p:grpSp>
        <p:grpSp>
          <p:nvGrpSpPr>
            <p:cNvPr id="29" name="그룹 28"/>
            <p:cNvGrpSpPr/>
            <p:nvPr/>
          </p:nvGrpSpPr>
          <p:grpSpPr>
            <a:xfrm>
              <a:off x="5558007" y="3606147"/>
              <a:ext cx="680087" cy="1227995"/>
              <a:chOff x="4193236" y="2578756"/>
              <a:chExt cx="680087" cy="1227995"/>
            </a:xfrm>
          </p:grpSpPr>
          <p:pic>
            <p:nvPicPr>
              <p:cNvPr id="30" name="그림 29"/>
              <p:cNvPicPr>
                <a:picLocks noChangeAspect="1"/>
              </p:cNvPicPr>
              <p:nvPr/>
            </p:nvPicPr>
            <p:blipFill>
              <a:blip r:embed="rId10"/>
              <a:stretch>
                <a:fillRect/>
              </a:stretch>
            </p:blipFill>
            <p:spPr>
              <a:xfrm>
                <a:off x="4193236" y="2578756"/>
                <a:ext cx="512976" cy="1075595"/>
              </a:xfrm>
              <a:prstGeom prst="rect">
                <a:avLst/>
              </a:prstGeom>
            </p:spPr>
          </p:pic>
          <p:pic>
            <p:nvPicPr>
              <p:cNvPr id="31" name="그림 30"/>
              <p:cNvPicPr>
                <a:picLocks noChangeAspect="1"/>
              </p:cNvPicPr>
              <p:nvPr/>
            </p:nvPicPr>
            <p:blipFill>
              <a:blip r:embed="rId10"/>
              <a:stretch>
                <a:fillRect/>
              </a:stretch>
            </p:blipFill>
            <p:spPr>
              <a:xfrm>
                <a:off x="4278370" y="2626097"/>
                <a:ext cx="512976" cy="1075595"/>
              </a:xfrm>
              <a:prstGeom prst="rect">
                <a:avLst/>
              </a:prstGeom>
            </p:spPr>
          </p:pic>
          <p:pic>
            <p:nvPicPr>
              <p:cNvPr id="32" name="그림 31"/>
              <p:cNvPicPr>
                <a:picLocks noChangeAspect="1"/>
              </p:cNvPicPr>
              <p:nvPr/>
            </p:nvPicPr>
            <p:blipFill>
              <a:blip r:embed="rId11"/>
              <a:stretch>
                <a:fillRect/>
              </a:stretch>
            </p:blipFill>
            <p:spPr>
              <a:xfrm>
                <a:off x="4376894" y="2731156"/>
                <a:ext cx="496429" cy="1075595"/>
              </a:xfrm>
              <a:prstGeom prst="rect">
                <a:avLst/>
              </a:prstGeom>
            </p:spPr>
          </p:pic>
        </p:grpSp>
        <p:sp>
          <p:nvSpPr>
            <p:cNvPr id="35" name="직사각형 34"/>
            <p:cNvSpPr/>
            <p:nvPr/>
          </p:nvSpPr>
          <p:spPr bwMode="auto">
            <a:xfrm>
              <a:off x="5263952" y="3431132"/>
              <a:ext cx="3390900" cy="1689693"/>
            </a:xfrm>
            <a:prstGeom prst="rect">
              <a:avLst/>
            </a:prstGeom>
            <a:noFill/>
            <a:ln w="19050" cap="flat" cmpd="sng" algn="ctr">
              <a:solidFill>
                <a:schemeClr val="tx2"/>
              </a:solidFill>
              <a:prstDash val="dash"/>
              <a:round/>
              <a:headEnd type="none" w="med" len="med"/>
              <a:tailEnd type="none" w="med" len="med"/>
            </a:ln>
            <a:effectLst/>
          </p:spPr>
          <p:txBody>
            <a:bodyPr rtlCol="0" anchor="ctr"/>
            <a:lstStyle/>
            <a:p>
              <a:pPr algn="ctr"/>
              <a:endParaRPr lang="ko-KR" altLang="en-US"/>
            </a:p>
          </p:txBody>
        </p:sp>
      </p:grpSp>
      <p:sp>
        <p:nvSpPr>
          <p:cNvPr id="39" name="직사각형 38"/>
          <p:cNvSpPr/>
          <p:nvPr/>
        </p:nvSpPr>
        <p:spPr>
          <a:xfrm>
            <a:off x="3372288" y="4222944"/>
            <a:ext cx="2317007" cy="338554"/>
          </a:xfrm>
          <a:prstGeom prst="rect">
            <a:avLst/>
          </a:prstGeom>
        </p:spPr>
        <p:txBody>
          <a:bodyPr wrap="square">
            <a:spAutoFit/>
          </a:bodyPr>
          <a:lstStyle/>
          <a:p>
            <a:pPr algn="ctr"/>
            <a:r>
              <a:rPr kumimoji="0" lang="en-US" altLang="ko-KR" sz="1600" kern="0" dirty="0">
                <a:solidFill>
                  <a:srgbClr val="000000"/>
                </a:solidFill>
                <a:latin typeface="Tahoma" pitchFamily="34" charset="0"/>
                <a:ea typeface="+mn-ea"/>
                <a:cs typeface="Tahoma" pitchFamily="34" charset="0"/>
              </a:rPr>
              <a:t>Target samples</a:t>
            </a:r>
            <a:endParaRPr lang="ko-KR" altLang="en-US" sz="1200" dirty="0"/>
          </a:p>
        </p:txBody>
      </p:sp>
      <p:sp>
        <p:nvSpPr>
          <p:cNvPr id="40" name="직사각형 39"/>
          <p:cNvSpPr/>
          <p:nvPr/>
        </p:nvSpPr>
        <p:spPr>
          <a:xfrm>
            <a:off x="3372287" y="5754549"/>
            <a:ext cx="2317007" cy="338554"/>
          </a:xfrm>
          <a:prstGeom prst="rect">
            <a:avLst/>
          </a:prstGeom>
        </p:spPr>
        <p:txBody>
          <a:bodyPr wrap="square">
            <a:spAutoFit/>
          </a:bodyPr>
          <a:lstStyle/>
          <a:p>
            <a:pPr algn="ctr"/>
            <a:r>
              <a:rPr kumimoji="0" lang="en-US" altLang="ko-KR" sz="1600" kern="0" dirty="0">
                <a:solidFill>
                  <a:srgbClr val="000000"/>
                </a:solidFill>
                <a:latin typeface="Tahoma" pitchFamily="34" charset="0"/>
                <a:ea typeface="+mn-ea"/>
                <a:cs typeface="Tahoma" pitchFamily="34" charset="0"/>
              </a:rPr>
              <a:t>Background samples</a:t>
            </a:r>
            <a:endParaRPr lang="ko-KR" altLang="en-US" sz="1200" dirty="0"/>
          </a:p>
        </p:txBody>
      </p:sp>
      <p:grpSp>
        <p:nvGrpSpPr>
          <p:cNvPr id="63" name="그룹 62"/>
          <p:cNvGrpSpPr/>
          <p:nvPr/>
        </p:nvGrpSpPr>
        <p:grpSpPr>
          <a:xfrm>
            <a:off x="101600" y="3356992"/>
            <a:ext cx="2810167" cy="2448090"/>
            <a:chOff x="101600" y="3356992"/>
            <a:chExt cx="2810167" cy="2448090"/>
          </a:xfrm>
        </p:grpSpPr>
        <p:grpSp>
          <p:nvGrpSpPr>
            <p:cNvPr id="5" name="그룹 4"/>
            <p:cNvGrpSpPr/>
            <p:nvPr/>
          </p:nvGrpSpPr>
          <p:grpSpPr>
            <a:xfrm>
              <a:off x="101600" y="3356992"/>
              <a:ext cx="2810166" cy="2160279"/>
              <a:chOff x="722094" y="977029"/>
              <a:chExt cx="3753664" cy="2885582"/>
            </a:xfrm>
          </p:grpSpPr>
          <p:pic>
            <p:nvPicPr>
              <p:cNvPr id="6" name="그림 5"/>
              <p:cNvPicPr>
                <a:picLocks noChangeAspect="1"/>
              </p:cNvPicPr>
              <p:nvPr/>
            </p:nvPicPr>
            <p:blipFill rotWithShape="1">
              <a:blip r:embed="rId12"/>
              <a:srcRect l="6745" t="4789" r="7038" b="9190"/>
              <a:stretch/>
            </p:blipFill>
            <p:spPr>
              <a:xfrm>
                <a:off x="722094" y="977029"/>
                <a:ext cx="3448865" cy="2580783"/>
              </a:xfrm>
              <a:prstGeom prst="rect">
                <a:avLst/>
              </a:prstGeom>
            </p:spPr>
          </p:pic>
          <p:pic>
            <p:nvPicPr>
              <p:cNvPr id="7" name="그림 6"/>
              <p:cNvPicPr>
                <a:picLocks noChangeAspect="1"/>
              </p:cNvPicPr>
              <p:nvPr/>
            </p:nvPicPr>
            <p:blipFill rotWithShape="1">
              <a:blip r:embed="rId12"/>
              <a:srcRect l="6745" t="4789" r="7038" b="9190"/>
              <a:stretch/>
            </p:blipFill>
            <p:spPr>
              <a:xfrm>
                <a:off x="874494" y="1129429"/>
                <a:ext cx="3448865" cy="2580783"/>
              </a:xfrm>
              <a:prstGeom prst="rect">
                <a:avLst/>
              </a:prstGeom>
            </p:spPr>
          </p:pic>
          <p:pic>
            <p:nvPicPr>
              <p:cNvPr id="8" name="그림 7"/>
              <p:cNvPicPr>
                <a:picLocks noChangeAspect="1"/>
              </p:cNvPicPr>
              <p:nvPr/>
            </p:nvPicPr>
            <p:blipFill rotWithShape="1">
              <a:blip r:embed="rId12"/>
              <a:srcRect l="6745" t="4789" r="7038" b="9190"/>
              <a:stretch/>
            </p:blipFill>
            <p:spPr>
              <a:xfrm>
                <a:off x="1026893" y="1281828"/>
                <a:ext cx="3448865" cy="2580783"/>
              </a:xfrm>
              <a:prstGeom prst="rect">
                <a:avLst/>
              </a:prstGeom>
            </p:spPr>
          </p:pic>
        </p:grpSp>
        <p:sp>
          <p:nvSpPr>
            <p:cNvPr id="42" name="직사각형 41"/>
            <p:cNvSpPr/>
            <p:nvPr/>
          </p:nvSpPr>
          <p:spPr>
            <a:xfrm>
              <a:off x="101601" y="5466528"/>
              <a:ext cx="2810166" cy="338554"/>
            </a:xfrm>
            <a:prstGeom prst="rect">
              <a:avLst/>
            </a:prstGeom>
          </p:spPr>
          <p:txBody>
            <a:bodyPr wrap="square">
              <a:spAutoFit/>
            </a:bodyPr>
            <a:lstStyle/>
            <a:p>
              <a:pPr algn="ctr"/>
              <a:r>
                <a:rPr kumimoji="0" lang="en-US" altLang="ko-KR" sz="1600" kern="0" dirty="0">
                  <a:solidFill>
                    <a:srgbClr val="000000"/>
                  </a:solidFill>
                  <a:latin typeface="Tahoma" pitchFamily="34" charset="0"/>
                  <a:ea typeface="+mn-ea"/>
                  <a:cs typeface="Tahoma" pitchFamily="34" charset="0"/>
                </a:rPr>
                <a:t>Training sequences with GTs</a:t>
              </a:r>
              <a:endParaRPr lang="ko-KR" altLang="en-US" sz="1200" dirty="0"/>
            </a:p>
          </p:txBody>
        </p:sp>
      </p:grpSp>
      <p:grpSp>
        <p:nvGrpSpPr>
          <p:cNvPr id="120" name="그룹 119"/>
          <p:cNvGrpSpPr/>
          <p:nvPr/>
        </p:nvGrpSpPr>
        <p:grpSpPr>
          <a:xfrm>
            <a:off x="5998441" y="2533224"/>
            <a:ext cx="3182071" cy="3867269"/>
            <a:chOff x="5297020" y="1778945"/>
            <a:chExt cx="3819050" cy="4641409"/>
          </a:xfrm>
        </p:grpSpPr>
        <p:sp>
          <p:nvSpPr>
            <p:cNvPr id="64" name="모서리가 둥근 직사각형 63"/>
            <p:cNvSpPr/>
            <p:nvPr/>
          </p:nvSpPr>
          <p:spPr bwMode="auto">
            <a:xfrm>
              <a:off x="6900612" y="1778945"/>
              <a:ext cx="2096102" cy="1295400"/>
            </a:xfrm>
            <a:prstGeom prst="roundRect">
              <a:avLst/>
            </a:prstGeom>
            <a:solidFill>
              <a:srgbClr val="FF0000">
                <a:alpha val="40000"/>
              </a:srgbClr>
            </a:solidFill>
            <a:ln w="19050">
              <a:solidFill>
                <a:srgbClr val="FF0000"/>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65" name="모서리가 둥근 직사각형 64"/>
            <p:cNvSpPr/>
            <p:nvPr/>
          </p:nvSpPr>
          <p:spPr bwMode="auto">
            <a:xfrm>
              <a:off x="5784936" y="1778945"/>
              <a:ext cx="967873" cy="1295400"/>
            </a:xfrm>
            <a:prstGeom prst="roundRect">
              <a:avLst/>
            </a:prstGeom>
            <a:solidFill>
              <a:srgbClr val="0000FF">
                <a:alpha val="40000"/>
              </a:srgbClr>
            </a:solidFill>
            <a:ln w="19050">
              <a:solidFill>
                <a:srgbClr val="0000FF"/>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grpSp>
          <p:nvGrpSpPr>
            <p:cNvPr id="66" name="그룹 65"/>
            <p:cNvGrpSpPr/>
            <p:nvPr/>
          </p:nvGrpSpPr>
          <p:grpSpPr>
            <a:xfrm>
              <a:off x="5981807" y="1920290"/>
              <a:ext cx="581815" cy="1019765"/>
              <a:chOff x="4918472" y="1064354"/>
              <a:chExt cx="851477" cy="1492408"/>
            </a:xfrm>
          </p:grpSpPr>
          <p:pic>
            <p:nvPicPr>
              <p:cNvPr id="67" name="그림 66"/>
              <p:cNvPicPr>
                <a:picLocks noChangeAspect="1"/>
              </p:cNvPicPr>
              <p:nvPr/>
            </p:nvPicPr>
            <p:blipFill>
              <a:blip r:embed="rId3"/>
              <a:stretch>
                <a:fillRect/>
              </a:stretch>
            </p:blipFill>
            <p:spPr>
              <a:xfrm>
                <a:off x="4918472" y="1064354"/>
                <a:ext cx="546677" cy="1187608"/>
              </a:xfrm>
              <a:prstGeom prst="rect">
                <a:avLst/>
              </a:prstGeom>
            </p:spPr>
          </p:pic>
          <p:pic>
            <p:nvPicPr>
              <p:cNvPr id="68" name="그림 67"/>
              <p:cNvPicPr>
                <a:picLocks noChangeAspect="1"/>
              </p:cNvPicPr>
              <p:nvPr/>
            </p:nvPicPr>
            <p:blipFill>
              <a:blip r:embed="rId3"/>
              <a:stretch>
                <a:fillRect/>
              </a:stretch>
            </p:blipFill>
            <p:spPr>
              <a:xfrm>
                <a:off x="5070872" y="1216754"/>
                <a:ext cx="546677" cy="1187608"/>
              </a:xfrm>
              <a:prstGeom prst="rect">
                <a:avLst/>
              </a:prstGeom>
            </p:spPr>
          </p:pic>
          <p:pic>
            <p:nvPicPr>
              <p:cNvPr id="69" name="그림 68"/>
              <p:cNvPicPr>
                <a:picLocks noChangeAspect="1"/>
              </p:cNvPicPr>
              <p:nvPr/>
            </p:nvPicPr>
            <p:blipFill>
              <a:blip r:embed="rId3"/>
              <a:stretch>
                <a:fillRect/>
              </a:stretch>
            </p:blipFill>
            <p:spPr>
              <a:xfrm>
                <a:off x="5223272" y="1369154"/>
                <a:ext cx="546677" cy="1187608"/>
              </a:xfrm>
              <a:prstGeom prst="rect">
                <a:avLst/>
              </a:prstGeom>
            </p:spPr>
          </p:pic>
        </p:grpSp>
        <p:grpSp>
          <p:nvGrpSpPr>
            <p:cNvPr id="70" name="그룹 69"/>
            <p:cNvGrpSpPr/>
            <p:nvPr/>
          </p:nvGrpSpPr>
          <p:grpSpPr>
            <a:xfrm>
              <a:off x="7014897" y="1920290"/>
              <a:ext cx="584478" cy="1014430"/>
              <a:chOff x="6079155" y="1098709"/>
              <a:chExt cx="855374" cy="1484601"/>
            </a:xfrm>
          </p:grpSpPr>
          <p:pic>
            <p:nvPicPr>
              <p:cNvPr id="71" name="그림 70"/>
              <p:cNvPicPr>
                <a:picLocks noChangeAspect="1"/>
              </p:cNvPicPr>
              <p:nvPr/>
            </p:nvPicPr>
            <p:blipFill>
              <a:blip r:embed="rId4"/>
              <a:stretch>
                <a:fillRect/>
              </a:stretch>
            </p:blipFill>
            <p:spPr>
              <a:xfrm>
                <a:off x="6079155" y="1098709"/>
                <a:ext cx="550574" cy="1179801"/>
              </a:xfrm>
              <a:prstGeom prst="rect">
                <a:avLst/>
              </a:prstGeom>
            </p:spPr>
          </p:pic>
          <p:pic>
            <p:nvPicPr>
              <p:cNvPr id="72" name="그림 71"/>
              <p:cNvPicPr>
                <a:picLocks noChangeAspect="1"/>
              </p:cNvPicPr>
              <p:nvPr/>
            </p:nvPicPr>
            <p:blipFill>
              <a:blip r:embed="rId4"/>
              <a:stretch>
                <a:fillRect/>
              </a:stretch>
            </p:blipFill>
            <p:spPr>
              <a:xfrm>
                <a:off x="6231555" y="1251109"/>
                <a:ext cx="550574" cy="1179801"/>
              </a:xfrm>
              <a:prstGeom prst="rect">
                <a:avLst/>
              </a:prstGeom>
            </p:spPr>
          </p:pic>
          <p:pic>
            <p:nvPicPr>
              <p:cNvPr id="73" name="그림 72"/>
              <p:cNvPicPr>
                <a:picLocks noChangeAspect="1"/>
              </p:cNvPicPr>
              <p:nvPr/>
            </p:nvPicPr>
            <p:blipFill>
              <a:blip r:embed="rId4"/>
              <a:stretch>
                <a:fillRect/>
              </a:stretch>
            </p:blipFill>
            <p:spPr>
              <a:xfrm>
                <a:off x="6383955" y="1403509"/>
                <a:ext cx="550574" cy="1179801"/>
              </a:xfrm>
              <a:prstGeom prst="rect">
                <a:avLst/>
              </a:prstGeom>
            </p:spPr>
          </p:pic>
        </p:grpSp>
        <p:grpSp>
          <p:nvGrpSpPr>
            <p:cNvPr id="74" name="그룹 73"/>
            <p:cNvGrpSpPr/>
            <p:nvPr/>
          </p:nvGrpSpPr>
          <p:grpSpPr>
            <a:xfrm>
              <a:off x="7688510" y="1918358"/>
              <a:ext cx="570864" cy="988397"/>
              <a:chOff x="7243735" y="1110261"/>
              <a:chExt cx="835450" cy="1446501"/>
            </a:xfrm>
          </p:grpSpPr>
          <p:pic>
            <p:nvPicPr>
              <p:cNvPr id="75" name="그림 74"/>
              <p:cNvPicPr>
                <a:picLocks noChangeAspect="1"/>
              </p:cNvPicPr>
              <p:nvPr/>
            </p:nvPicPr>
            <p:blipFill>
              <a:blip r:embed="rId5"/>
              <a:stretch>
                <a:fillRect/>
              </a:stretch>
            </p:blipFill>
            <p:spPr>
              <a:xfrm>
                <a:off x="7243735" y="1110261"/>
                <a:ext cx="530650" cy="1141701"/>
              </a:xfrm>
              <a:prstGeom prst="rect">
                <a:avLst/>
              </a:prstGeom>
            </p:spPr>
          </p:pic>
          <p:pic>
            <p:nvPicPr>
              <p:cNvPr id="76" name="그림 75"/>
              <p:cNvPicPr>
                <a:picLocks noChangeAspect="1"/>
              </p:cNvPicPr>
              <p:nvPr/>
            </p:nvPicPr>
            <p:blipFill>
              <a:blip r:embed="rId5"/>
              <a:stretch>
                <a:fillRect/>
              </a:stretch>
            </p:blipFill>
            <p:spPr>
              <a:xfrm>
                <a:off x="7396135" y="1262661"/>
                <a:ext cx="530650" cy="1141701"/>
              </a:xfrm>
              <a:prstGeom prst="rect">
                <a:avLst/>
              </a:prstGeom>
            </p:spPr>
          </p:pic>
          <p:pic>
            <p:nvPicPr>
              <p:cNvPr id="77" name="그림 76"/>
              <p:cNvPicPr>
                <a:picLocks noChangeAspect="1"/>
              </p:cNvPicPr>
              <p:nvPr/>
            </p:nvPicPr>
            <p:blipFill>
              <a:blip r:embed="rId5"/>
              <a:stretch>
                <a:fillRect/>
              </a:stretch>
            </p:blipFill>
            <p:spPr>
              <a:xfrm>
                <a:off x="7548535" y="1415061"/>
                <a:ext cx="530650" cy="1141701"/>
              </a:xfrm>
              <a:prstGeom prst="rect">
                <a:avLst/>
              </a:prstGeom>
            </p:spPr>
          </p:pic>
        </p:grpSp>
        <p:grpSp>
          <p:nvGrpSpPr>
            <p:cNvPr id="78" name="그룹 77"/>
            <p:cNvGrpSpPr/>
            <p:nvPr/>
          </p:nvGrpSpPr>
          <p:grpSpPr>
            <a:xfrm>
              <a:off x="8366188" y="2026475"/>
              <a:ext cx="464704" cy="839091"/>
              <a:chOff x="4193236" y="2578756"/>
              <a:chExt cx="680087" cy="1227995"/>
            </a:xfrm>
          </p:grpSpPr>
          <p:pic>
            <p:nvPicPr>
              <p:cNvPr id="79" name="그림 78"/>
              <p:cNvPicPr>
                <a:picLocks noChangeAspect="1"/>
              </p:cNvPicPr>
              <p:nvPr/>
            </p:nvPicPr>
            <p:blipFill>
              <a:blip r:embed="rId10"/>
              <a:stretch>
                <a:fillRect/>
              </a:stretch>
            </p:blipFill>
            <p:spPr>
              <a:xfrm>
                <a:off x="4193236" y="2578756"/>
                <a:ext cx="512976" cy="1075595"/>
              </a:xfrm>
              <a:prstGeom prst="rect">
                <a:avLst/>
              </a:prstGeom>
            </p:spPr>
          </p:pic>
          <p:pic>
            <p:nvPicPr>
              <p:cNvPr id="80" name="그림 79"/>
              <p:cNvPicPr>
                <a:picLocks noChangeAspect="1"/>
              </p:cNvPicPr>
              <p:nvPr/>
            </p:nvPicPr>
            <p:blipFill>
              <a:blip r:embed="rId10"/>
              <a:stretch>
                <a:fillRect/>
              </a:stretch>
            </p:blipFill>
            <p:spPr>
              <a:xfrm>
                <a:off x="4278370" y="2626097"/>
                <a:ext cx="512976" cy="1075595"/>
              </a:xfrm>
              <a:prstGeom prst="rect">
                <a:avLst/>
              </a:prstGeom>
            </p:spPr>
          </p:pic>
          <p:pic>
            <p:nvPicPr>
              <p:cNvPr id="81" name="그림 80"/>
              <p:cNvPicPr>
                <a:picLocks noChangeAspect="1"/>
              </p:cNvPicPr>
              <p:nvPr/>
            </p:nvPicPr>
            <p:blipFill>
              <a:blip r:embed="rId11"/>
              <a:stretch>
                <a:fillRect/>
              </a:stretch>
            </p:blipFill>
            <p:spPr>
              <a:xfrm>
                <a:off x="4376894" y="2731156"/>
                <a:ext cx="496429" cy="1075595"/>
              </a:xfrm>
              <a:prstGeom prst="rect">
                <a:avLst/>
              </a:prstGeom>
            </p:spPr>
          </p:pic>
        </p:grpSp>
        <p:sp>
          <p:nvSpPr>
            <p:cNvPr id="82" name="직사각형 81"/>
            <p:cNvSpPr/>
            <p:nvPr/>
          </p:nvSpPr>
          <p:spPr>
            <a:xfrm>
              <a:off x="5297020" y="5792397"/>
              <a:ext cx="2045502" cy="627957"/>
            </a:xfrm>
            <a:prstGeom prst="rect">
              <a:avLst/>
            </a:prstGeom>
          </p:spPr>
          <p:txBody>
            <a:bodyPr wrap="square">
              <a:spAutoFit/>
            </a:bodyPr>
            <a:lstStyle/>
            <a:p>
              <a:pPr algn="ctr"/>
              <a:r>
                <a:rPr lang="en-US" altLang="ko-KR" sz="1400" dirty="0">
                  <a:solidFill>
                    <a:srgbClr val="0000FF"/>
                  </a:solidFill>
                </a:rPr>
                <a:t>Pool of positive samples</a:t>
              </a:r>
              <a:endParaRPr lang="ko-KR" altLang="en-US" sz="1400" dirty="0">
                <a:solidFill>
                  <a:srgbClr val="0000FF"/>
                </a:solidFill>
              </a:endParaRPr>
            </a:p>
          </p:txBody>
        </p:sp>
        <p:sp>
          <p:nvSpPr>
            <p:cNvPr id="83" name="직사각형 82"/>
            <p:cNvSpPr/>
            <p:nvPr/>
          </p:nvSpPr>
          <p:spPr>
            <a:xfrm>
              <a:off x="6896081" y="5792396"/>
              <a:ext cx="2219989" cy="627957"/>
            </a:xfrm>
            <a:prstGeom prst="rect">
              <a:avLst/>
            </a:prstGeom>
          </p:spPr>
          <p:txBody>
            <a:bodyPr wrap="square">
              <a:spAutoFit/>
            </a:bodyPr>
            <a:lstStyle/>
            <a:p>
              <a:pPr algn="ctr"/>
              <a:r>
                <a:rPr lang="en-US" altLang="ko-KR" sz="1400" dirty="0">
                  <a:solidFill>
                    <a:srgbClr val="FF0000"/>
                  </a:solidFill>
                </a:rPr>
                <a:t>Pool of negative samples</a:t>
              </a:r>
              <a:endParaRPr lang="ko-KR" altLang="en-US" sz="1400" dirty="0">
                <a:solidFill>
                  <a:srgbClr val="FF0000"/>
                </a:solidFill>
              </a:endParaRPr>
            </a:p>
          </p:txBody>
        </p:sp>
        <p:sp>
          <p:nvSpPr>
            <p:cNvPr id="84" name="모서리가 둥근 직사각형 83"/>
            <p:cNvSpPr/>
            <p:nvPr/>
          </p:nvSpPr>
          <p:spPr bwMode="auto">
            <a:xfrm>
              <a:off x="6899215" y="3176502"/>
              <a:ext cx="2096102" cy="1295400"/>
            </a:xfrm>
            <a:prstGeom prst="roundRect">
              <a:avLst/>
            </a:prstGeom>
            <a:solidFill>
              <a:srgbClr val="FF0000">
                <a:alpha val="40000"/>
              </a:srgbClr>
            </a:solidFill>
            <a:ln w="19050">
              <a:solidFill>
                <a:srgbClr val="FF0000"/>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85" name="모서리가 둥근 직사각형 84"/>
            <p:cNvSpPr/>
            <p:nvPr/>
          </p:nvSpPr>
          <p:spPr bwMode="auto">
            <a:xfrm>
              <a:off x="5783539" y="3176502"/>
              <a:ext cx="967873" cy="1295400"/>
            </a:xfrm>
            <a:prstGeom prst="roundRect">
              <a:avLst/>
            </a:prstGeom>
            <a:solidFill>
              <a:srgbClr val="0000FF">
                <a:alpha val="40000"/>
              </a:srgbClr>
            </a:solidFill>
            <a:ln w="19050">
              <a:solidFill>
                <a:srgbClr val="0000FF"/>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grpSp>
          <p:nvGrpSpPr>
            <p:cNvPr id="86" name="그룹 85"/>
            <p:cNvGrpSpPr/>
            <p:nvPr/>
          </p:nvGrpSpPr>
          <p:grpSpPr>
            <a:xfrm>
              <a:off x="7051576" y="3330434"/>
              <a:ext cx="581815" cy="1019765"/>
              <a:chOff x="4918472" y="1064354"/>
              <a:chExt cx="851477" cy="1492408"/>
            </a:xfrm>
          </p:grpSpPr>
          <p:pic>
            <p:nvPicPr>
              <p:cNvPr id="87" name="그림 86"/>
              <p:cNvPicPr>
                <a:picLocks noChangeAspect="1"/>
              </p:cNvPicPr>
              <p:nvPr/>
            </p:nvPicPr>
            <p:blipFill>
              <a:blip r:embed="rId3"/>
              <a:stretch>
                <a:fillRect/>
              </a:stretch>
            </p:blipFill>
            <p:spPr>
              <a:xfrm>
                <a:off x="4918472" y="1064354"/>
                <a:ext cx="546677" cy="1187608"/>
              </a:xfrm>
              <a:prstGeom prst="rect">
                <a:avLst/>
              </a:prstGeom>
            </p:spPr>
          </p:pic>
          <p:pic>
            <p:nvPicPr>
              <p:cNvPr id="88" name="그림 87"/>
              <p:cNvPicPr>
                <a:picLocks noChangeAspect="1"/>
              </p:cNvPicPr>
              <p:nvPr/>
            </p:nvPicPr>
            <p:blipFill>
              <a:blip r:embed="rId3"/>
              <a:stretch>
                <a:fillRect/>
              </a:stretch>
            </p:blipFill>
            <p:spPr>
              <a:xfrm>
                <a:off x="5070872" y="1216754"/>
                <a:ext cx="546677" cy="1187608"/>
              </a:xfrm>
              <a:prstGeom prst="rect">
                <a:avLst/>
              </a:prstGeom>
            </p:spPr>
          </p:pic>
          <p:pic>
            <p:nvPicPr>
              <p:cNvPr id="89" name="그림 88"/>
              <p:cNvPicPr>
                <a:picLocks noChangeAspect="1"/>
              </p:cNvPicPr>
              <p:nvPr/>
            </p:nvPicPr>
            <p:blipFill>
              <a:blip r:embed="rId3"/>
              <a:stretch>
                <a:fillRect/>
              </a:stretch>
            </p:blipFill>
            <p:spPr>
              <a:xfrm>
                <a:off x="5223272" y="1369154"/>
                <a:ext cx="546677" cy="1187608"/>
              </a:xfrm>
              <a:prstGeom prst="rect">
                <a:avLst/>
              </a:prstGeom>
            </p:spPr>
          </p:pic>
        </p:grpSp>
        <p:grpSp>
          <p:nvGrpSpPr>
            <p:cNvPr id="90" name="그룹 89"/>
            <p:cNvGrpSpPr/>
            <p:nvPr/>
          </p:nvGrpSpPr>
          <p:grpSpPr>
            <a:xfrm>
              <a:off x="5959508" y="3331263"/>
              <a:ext cx="584478" cy="1014430"/>
              <a:chOff x="6079155" y="1098709"/>
              <a:chExt cx="855374" cy="1484601"/>
            </a:xfrm>
          </p:grpSpPr>
          <p:pic>
            <p:nvPicPr>
              <p:cNvPr id="91" name="그림 90"/>
              <p:cNvPicPr>
                <a:picLocks noChangeAspect="1"/>
              </p:cNvPicPr>
              <p:nvPr/>
            </p:nvPicPr>
            <p:blipFill>
              <a:blip r:embed="rId4"/>
              <a:stretch>
                <a:fillRect/>
              </a:stretch>
            </p:blipFill>
            <p:spPr>
              <a:xfrm>
                <a:off x="6079155" y="1098709"/>
                <a:ext cx="550574" cy="1179801"/>
              </a:xfrm>
              <a:prstGeom prst="rect">
                <a:avLst/>
              </a:prstGeom>
            </p:spPr>
          </p:pic>
          <p:pic>
            <p:nvPicPr>
              <p:cNvPr id="92" name="그림 91"/>
              <p:cNvPicPr>
                <a:picLocks noChangeAspect="1"/>
              </p:cNvPicPr>
              <p:nvPr/>
            </p:nvPicPr>
            <p:blipFill>
              <a:blip r:embed="rId4"/>
              <a:stretch>
                <a:fillRect/>
              </a:stretch>
            </p:blipFill>
            <p:spPr>
              <a:xfrm>
                <a:off x="6231555" y="1251109"/>
                <a:ext cx="550574" cy="1179801"/>
              </a:xfrm>
              <a:prstGeom prst="rect">
                <a:avLst/>
              </a:prstGeom>
            </p:spPr>
          </p:pic>
          <p:pic>
            <p:nvPicPr>
              <p:cNvPr id="93" name="그림 92"/>
              <p:cNvPicPr>
                <a:picLocks noChangeAspect="1"/>
              </p:cNvPicPr>
              <p:nvPr/>
            </p:nvPicPr>
            <p:blipFill>
              <a:blip r:embed="rId4"/>
              <a:stretch>
                <a:fillRect/>
              </a:stretch>
            </p:blipFill>
            <p:spPr>
              <a:xfrm>
                <a:off x="6383955" y="1403509"/>
                <a:ext cx="550574" cy="1179801"/>
              </a:xfrm>
              <a:prstGeom prst="rect">
                <a:avLst/>
              </a:prstGeom>
            </p:spPr>
          </p:pic>
        </p:grpSp>
        <p:grpSp>
          <p:nvGrpSpPr>
            <p:cNvPr id="94" name="그룹 93"/>
            <p:cNvGrpSpPr/>
            <p:nvPr/>
          </p:nvGrpSpPr>
          <p:grpSpPr>
            <a:xfrm>
              <a:off x="7687113" y="3315915"/>
              <a:ext cx="570864" cy="988397"/>
              <a:chOff x="7243735" y="1110261"/>
              <a:chExt cx="835450" cy="1446501"/>
            </a:xfrm>
          </p:grpSpPr>
          <p:pic>
            <p:nvPicPr>
              <p:cNvPr id="95" name="그림 94"/>
              <p:cNvPicPr>
                <a:picLocks noChangeAspect="1"/>
              </p:cNvPicPr>
              <p:nvPr/>
            </p:nvPicPr>
            <p:blipFill>
              <a:blip r:embed="rId5"/>
              <a:stretch>
                <a:fillRect/>
              </a:stretch>
            </p:blipFill>
            <p:spPr>
              <a:xfrm>
                <a:off x="7243735" y="1110261"/>
                <a:ext cx="530650" cy="1141701"/>
              </a:xfrm>
              <a:prstGeom prst="rect">
                <a:avLst/>
              </a:prstGeom>
            </p:spPr>
          </p:pic>
          <p:pic>
            <p:nvPicPr>
              <p:cNvPr id="96" name="그림 95"/>
              <p:cNvPicPr>
                <a:picLocks noChangeAspect="1"/>
              </p:cNvPicPr>
              <p:nvPr/>
            </p:nvPicPr>
            <p:blipFill>
              <a:blip r:embed="rId5"/>
              <a:stretch>
                <a:fillRect/>
              </a:stretch>
            </p:blipFill>
            <p:spPr>
              <a:xfrm>
                <a:off x="7396135" y="1262661"/>
                <a:ext cx="530650" cy="1141701"/>
              </a:xfrm>
              <a:prstGeom prst="rect">
                <a:avLst/>
              </a:prstGeom>
            </p:spPr>
          </p:pic>
          <p:pic>
            <p:nvPicPr>
              <p:cNvPr id="97" name="그림 96"/>
              <p:cNvPicPr>
                <a:picLocks noChangeAspect="1"/>
              </p:cNvPicPr>
              <p:nvPr/>
            </p:nvPicPr>
            <p:blipFill>
              <a:blip r:embed="rId5"/>
              <a:stretch>
                <a:fillRect/>
              </a:stretch>
            </p:blipFill>
            <p:spPr>
              <a:xfrm>
                <a:off x="7548535" y="1415061"/>
                <a:ext cx="530650" cy="1141701"/>
              </a:xfrm>
              <a:prstGeom prst="rect">
                <a:avLst/>
              </a:prstGeom>
            </p:spPr>
          </p:pic>
        </p:grpSp>
        <p:sp>
          <p:nvSpPr>
            <p:cNvPr id="98" name="모서리가 둥근 직사각형 97"/>
            <p:cNvSpPr/>
            <p:nvPr/>
          </p:nvSpPr>
          <p:spPr bwMode="auto">
            <a:xfrm>
              <a:off x="6881301" y="4555748"/>
              <a:ext cx="2096102" cy="1295400"/>
            </a:xfrm>
            <a:prstGeom prst="roundRect">
              <a:avLst/>
            </a:prstGeom>
            <a:solidFill>
              <a:srgbClr val="FF0000">
                <a:alpha val="40000"/>
              </a:srgbClr>
            </a:solidFill>
            <a:ln w="19050">
              <a:solidFill>
                <a:srgbClr val="FF0000"/>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99" name="모서리가 둥근 직사각형 98"/>
            <p:cNvSpPr/>
            <p:nvPr/>
          </p:nvSpPr>
          <p:spPr bwMode="auto">
            <a:xfrm>
              <a:off x="5765625" y="4555748"/>
              <a:ext cx="967873" cy="1295400"/>
            </a:xfrm>
            <a:prstGeom prst="roundRect">
              <a:avLst/>
            </a:prstGeom>
            <a:solidFill>
              <a:srgbClr val="0000FF">
                <a:alpha val="40000"/>
              </a:srgbClr>
            </a:solidFill>
            <a:ln w="19050">
              <a:solidFill>
                <a:srgbClr val="0000FF"/>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grpSp>
          <p:nvGrpSpPr>
            <p:cNvPr id="100" name="그룹 99"/>
            <p:cNvGrpSpPr/>
            <p:nvPr/>
          </p:nvGrpSpPr>
          <p:grpSpPr>
            <a:xfrm>
              <a:off x="7689951" y="4723126"/>
              <a:ext cx="581815" cy="1019765"/>
              <a:chOff x="4918472" y="1064354"/>
              <a:chExt cx="851477" cy="1492408"/>
            </a:xfrm>
          </p:grpSpPr>
          <p:pic>
            <p:nvPicPr>
              <p:cNvPr id="101" name="그림 100"/>
              <p:cNvPicPr>
                <a:picLocks noChangeAspect="1"/>
              </p:cNvPicPr>
              <p:nvPr/>
            </p:nvPicPr>
            <p:blipFill>
              <a:blip r:embed="rId3"/>
              <a:stretch>
                <a:fillRect/>
              </a:stretch>
            </p:blipFill>
            <p:spPr>
              <a:xfrm>
                <a:off x="4918472" y="1064354"/>
                <a:ext cx="546677" cy="1187608"/>
              </a:xfrm>
              <a:prstGeom prst="rect">
                <a:avLst/>
              </a:prstGeom>
            </p:spPr>
          </p:pic>
          <p:pic>
            <p:nvPicPr>
              <p:cNvPr id="102" name="그림 101"/>
              <p:cNvPicPr>
                <a:picLocks noChangeAspect="1"/>
              </p:cNvPicPr>
              <p:nvPr/>
            </p:nvPicPr>
            <p:blipFill>
              <a:blip r:embed="rId3"/>
              <a:stretch>
                <a:fillRect/>
              </a:stretch>
            </p:blipFill>
            <p:spPr>
              <a:xfrm>
                <a:off x="5070872" y="1216754"/>
                <a:ext cx="546677" cy="1187608"/>
              </a:xfrm>
              <a:prstGeom prst="rect">
                <a:avLst/>
              </a:prstGeom>
            </p:spPr>
          </p:pic>
          <p:pic>
            <p:nvPicPr>
              <p:cNvPr id="103" name="그림 102"/>
              <p:cNvPicPr>
                <a:picLocks noChangeAspect="1"/>
              </p:cNvPicPr>
              <p:nvPr/>
            </p:nvPicPr>
            <p:blipFill>
              <a:blip r:embed="rId3"/>
              <a:stretch>
                <a:fillRect/>
              </a:stretch>
            </p:blipFill>
            <p:spPr>
              <a:xfrm>
                <a:off x="5223272" y="1369154"/>
                <a:ext cx="546677" cy="1187608"/>
              </a:xfrm>
              <a:prstGeom prst="rect">
                <a:avLst/>
              </a:prstGeom>
            </p:spPr>
          </p:pic>
        </p:grpSp>
        <p:grpSp>
          <p:nvGrpSpPr>
            <p:cNvPr id="104" name="그룹 103"/>
            <p:cNvGrpSpPr/>
            <p:nvPr/>
          </p:nvGrpSpPr>
          <p:grpSpPr>
            <a:xfrm>
              <a:off x="6995586" y="4697093"/>
              <a:ext cx="584478" cy="1014430"/>
              <a:chOff x="6079155" y="1098709"/>
              <a:chExt cx="855374" cy="1484601"/>
            </a:xfrm>
          </p:grpSpPr>
          <p:pic>
            <p:nvPicPr>
              <p:cNvPr id="105" name="그림 104"/>
              <p:cNvPicPr>
                <a:picLocks noChangeAspect="1"/>
              </p:cNvPicPr>
              <p:nvPr/>
            </p:nvPicPr>
            <p:blipFill>
              <a:blip r:embed="rId4"/>
              <a:stretch>
                <a:fillRect/>
              </a:stretch>
            </p:blipFill>
            <p:spPr>
              <a:xfrm>
                <a:off x="6079155" y="1098709"/>
                <a:ext cx="550574" cy="1179801"/>
              </a:xfrm>
              <a:prstGeom prst="rect">
                <a:avLst/>
              </a:prstGeom>
            </p:spPr>
          </p:pic>
          <p:pic>
            <p:nvPicPr>
              <p:cNvPr id="106" name="그림 105"/>
              <p:cNvPicPr>
                <a:picLocks noChangeAspect="1"/>
              </p:cNvPicPr>
              <p:nvPr/>
            </p:nvPicPr>
            <p:blipFill>
              <a:blip r:embed="rId4"/>
              <a:stretch>
                <a:fillRect/>
              </a:stretch>
            </p:blipFill>
            <p:spPr>
              <a:xfrm>
                <a:off x="6231555" y="1251109"/>
                <a:ext cx="550574" cy="1179801"/>
              </a:xfrm>
              <a:prstGeom prst="rect">
                <a:avLst/>
              </a:prstGeom>
            </p:spPr>
          </p:pic>
          <p:pic>
            <p:nvPicPr>
              <p:cNvPr id="107" name="그림 106"/>
              <p:cNvPicPr>
                <a:picLocks noChangeAspect="1"/>
              </p:cNvPicPr>
              <p:nvPr/>
            </p:nvPicPr>
            <p:blipFill>
              <a:blip r:embed="rId4"/>
              <a:stretch>
                <a:fillRect/>
              </a:stretch>
            </p:blipFill>
            <p:spPr>
              <a:xfrm>
                <a:off x="6383955" y="1403509"/>
                <a:ext cx="550574" cy="1179801"/>
              </a:xfrm>
              <a:prstGeom prst="rect">
                <a:avLst/>
              </a:prstGeom>
            </p:spPr>
          </p:pic>
        </p:grpSp>
        <p:grpSp>
          <p:nvGrpSpPr>
            <p:cNvPr id="108" name="그룹 107"/>
            <p:cNvGrpSpPr/>
            <p:nvPr/>
          </p:nvGrpSpPr>
          <p:grpSpPr>
            <a:xfrm>
              <a:off x="5978916" y="4723126"/>
              <a:ext cx="570864" cy="988397"/>
              <a:chOff x="7243735" y="1110261"/>
              <a:chExt cx="835450" cy="1446501"/>
            </a:xfrm>
          </p:grpSpPr>
          <p:pic>
            <p:nvPicPr>
              <p:cNvPr id="109" name="그림 108"/>
              <p:cNvPicPr>
                <a:picLocks noChangeAspect="1"/>
              </p:cNvPicPr>
              <p:nvPr/>
            </p:nvPicPr>
            <p:blipFill>
              <a:blip r:embed="rId5"/>
              <a:stretch>
                <a:fillRect/>
              </a:stretch>
            </p:blipFill>
            <p:spPr>
              <a:xfrm>
                <a:off x="7243735" y="1110261"/>
                <a:ext cx="530650" cy="1141701"/>
              </a:xfrm>
              <a:prstGeom prst="rect">
                <a:avLst/>
              </a:prstGeom>
            </p:spPr>
          </p:pic>
          <p:pic>
            <p:nvPicPr>
              <p:cNvPr id="110" name="그림 109"/>
              <p:cNvPicPr>
                <a:picLocks noChangeAspect="1"/>
              </p:cNvPicPr>
              <p:nvPr/>
            </p:nvPicPr>
            <p:blipFill>
              <a:blip r:embed="rId5"/>
              <a:stretch>
                <a:fillRect/>
              </a:stretch>
            </p:blipFill>
            <p:spPr>
              <a:xfrm>
                <a:off x="7396135" y="1262661"/>
                <a:ext cx="530650" cy="1141701"/>
              </a:xfrm>
              <a:prstGeom prst="rect">
                <a:avLst/>
              </a:prstGeom>
            </p:spPr>
          </p:pic>
          <p:pic>
            <p:nvPicPr>
              <p:cNvPr id="111" name="그림 110"/>
              <p:cNvPicPr>
                <a:picLocks noChangeAspect="1"/>
              </p:cNvPicPr>
              <p:nvPr/>
            </p:nvPicPr>
            <p:blipFill>
              <a:blip r:embed="rId5"/>
              <a:stretch>
                <a:fillRect/>
              </a:stretch>
            </p:blipFill>
            <p:spPr>
              <a:xfrm>
                <a:off x="7548535" y="1415061"/>
                <a:ext cx="530650" cy="1141701"/>
              </a:xfrm>
              <a:prstGeom prst="rect">
                <a:avLst/>
              </a:prstGeom>
            </p:spPr>
          </p:pic>
        </p:grpSp>
        <p:grpSp>
          <p:nvGrpSpPr>
            <p:cNvPr id="112" name="그룹 111"/>
            <p:cNvGrpSpPr/>
            <p:nvPr/>
          </p:nvGrpSpPr>
          <p:grpSpPr>
            <a:xfrm>
              <a:off x="8320927" y="3388547"/>
              <a:ext cx="536924" cy="899862"/>
              <a:chOff x="5250694" y="2543327"/>
              <a:chExt cx="785779" cy="1316932"/>
            </a:xfrm>
          </p:grpSpPr>
          <p:pic>
            <p:nvPicPr>
              <p:cNvPr id="113" name="그림 112"/>
              <p:cNvPicPr>
                <a:picLocks noChangeAspect="1"/>
              </p:cNvPicPr>
              <p:nvPr/>
            </p:nvPicPr>
            <p:blipFill>
              <a:blip r:embed="rId8"/>
              <a:stretch>
                <a:fillRect/>
              </a:stretch>
            </p:blipFill>
            <p:spPr>
              <a:xfrm>
                <a:off x="5250694" y="2543327"/>
                <a:ext cx="529251" cy="1103867"/>
              </a:xfrm>
              <a:prstGeom prst="rect">
                <a:avLst/>
              </a:prstGeom>
            </p:spPr>
          </p:pic>
          <p:pic>
            <p:nvPicPr>
              <p:cNvPr id="114" name="그림 113"/>
              <p:cNvPicPr>
                <a:picLocks noChangeAspect="1"/>
              </p:cNvPicPr>
              <p:nvPr/>
            </p:nvPicPr>
            <p:blipFill>
              <a:blip r:embed="rId9"/>
              <a:stretch>
                <a:fillRect/>
              </a:stretch>
            </p:blipFill>
            <p:spPr>
              <a:xfrm>
                <a:off x="5334483" y="2622013"/>
                <a:ext cx="574737" cy="1114642"/>
              </a:xfrm>
              <a:prstGeom prst="rect">
                <a:avLst/>
              </a:prstGeom>
            </p:spPr>
          </p:pic>
          <p:pic>
            <p:nvPicPr>
              <p:cNvPr id="115" name="그림 114"/>
              <p:cNvPicPr>
                <a:picLocks noChangeAspect="1"/>
              </p:cNvPicPr>
              <p:nvPr/>
            </p:nvPicPr>
            <p:blipFill>
              <a:blip r:embed="rId9"/>
              <a:stretch>
                <a:fillRect/>
              </a:stretch>
            </p:blipFill>
            <p:spPr>
              <a:xfrm>
                <a:off x="5461736" y="2745617"/>
                <a:ext cx="574737" cy="1114642"/>
              </a:xfrm>
              <a:prstGeom prst="rect">
                <a:avLst/>
              </a:prstGeom>
            </p:spPr>
          </p:pic>
        </p:grpSp>
        <p:grpSp>
          <p:nvGrpSpPr>
            <p:cNvPr id="116" name="그룹 115"/>
            <p:cNvGrpSpPr/>
            <p:nvPr/>
          </p:nvGrpSpPr>
          <p:grpSpPr>
            <a:xfrm>
              <a:off x="8391172" y="4771073"/>
              <a:ext cx="482095" cy="912144"/>
              <a:chOff x="6380954" y="2543327"/>
              <a:chExt cx="705538" cy="1334907"/>
            </a:xfrm>
          </p:grpSpPr>
          <p:pic>
            <p:nvPicPr>
              <p:cNvPr id="117" name="그림 116"/>
              <p:cNvPicPr>
                <a:picLocks noChangeAspect="1"/>
              </p:cNvPicPr>
              <p:nvPr/>
            </p:nvPicPr>
            <p:blipFill>
              <a:blip r:embed="rId6"/>
              <a:stretch>
                <a:fillRect/>
              </a:stretch>
            </p:blipFill>
            <p:spPr>
              <a:xfrm>
                <a:off x="6380954" y="2543327"/>
                <a:ext cx="491198" cy="1114642"/>
              </a:xfrm>
              <a:prstGeom prst="rect">
                <a:avLst/>
              </a:prstGeom>
            </p:spPr>
          </p:pic>
          <p:pic>
            <p:nvPicPr>
              <p:cNvPr id="118" name="그림 117"/>
              <p:cNvPicPr>
                <a:picLocks noChangeAspect="1"/>
              </p:cNvPicPr>
              <p:nvPr/>
            </p:nvPicPr>
            <p:blipFill>
              <a:blip r:embed="rId7"/>
              <a:stretch>
                <a:fillRect/>
              </a:stretch>
            </p:blipFill>
            <p:spPr>
              <a:xfrm>
                <a:off x="6479559" y="2639988"/>
                <a:ext cx="542258" cy="1114642"/>
              </a:xfrm>
              <a:prstGeom prst="rect">
                <a:avLst/>
              </a:prstGeom>
            </p:spPr>
          </p:pic>
          <p:pic>
            <p:nvPicPr>
              <p:cNvPr id="119" name="그림 118"/>
              <p:cNvPicPr>
                <a:picLocks noChangeAspect="1"/>
              </p:cNvPicPr>
              <p:nvPr/>
            </p:nvPicPr>
            <p:blipFill>
              <a:blip r:embed="rId7"/>
              <a:stretch>
                <a:fillRect/>
              </a:stretch>
            </p:blipFill>
            <p:spPr>
              <a:xfrm>
                <a:off x="6544234" y="2763592"/>
                <a:ext cx="542258" cy="1114642"/>
              </a:xfrm>
              <a:prstGeom prst="rect">
                <a:avLst/>
              </a:prstGeom>
            </p:spPr>
          </p:pic>
        </p:grpSp>
      </p:grpSp>
      <p:cxnSp>
        <p:nvCxnSpPr>
          <p:cNvPr id="123" name="직선 화살표 연결선 122"/>
          <p:cNvCxnSpPr>
            <a:stCxn id="39" idx="3"/>
            <a:endCxn id="65" idx="1"/>
          </p:cNvCxnSpPr>
          <p:nvPr/>
        </p:nvCxnSpPr>
        <p:spPr bwMode="auto">
          <a:xfrm flipV="1">
            <a:off x="5689295" y="3072895"/>
            <a:ext cx="715683" cy="1319326"/>
          </a:xfrm>
          <a:prstGeom prst="straightConnector1">
            <a:avLst/>
          </a:prstGeom>
          <a:solidFill>
            <a:schemeClr val="accent1"/>
          </a:solidFill>
          <a:ln w="57150" cap="flat" cmpd="sng" algn="ctr">
            <a:solidFill>
              <a:srgbClr val="C00000"/>
            </a:solidFill>
            <a:prstDash val="solid"/>
            <a:round/>
            <a:headEnd type="none" w="med" len="med"/>
            <a:tailEnd type="triangle"/>
          </a:ln>
          <a:effectLst/>
        </p:spPr>
      </p:cxnSp>
      <p:cxnSp>
        <p:nvCxnSpPr>
          <p:cNvPr id="124" name="직선 화살표 연결선 123"/>
          <p:cNvCxnSpPr>
            <a:stCxn id="39" idx="3"/>
            <a:endCxn id="85" idx="1"/>
          </p:cNvCxnSpPr>
          <p:nvPr/>
        </p:nvCxnSpPr>
        <p:spPr bwMode="auto">
          <a:xfrm flipV="1">
            <a:off x="5689295" y="4237354"/>
            <a:ext cx="714519" cy="154867"/>
          </a:xfrm>
          <a:prstGeom prst="straightConnector1">
            <a:avLst/>
          </a:prstGeom>
          <a:solidFill>
            <a:schemeClr val="accent1"/>
          </a:solidFill>
          <a:ln w="57150" cap="flat" cmpd="sng" algn="ctr">
            <a:solidFill>
              <a:srgbClr val="C00000"/>
            </a:solidFill>
            <a:prstDash val="solid"/>
            <a:round/>
            <a:headEnd type="none" w="med" len="med"/>
            <a:tailEnd type="triangle"/>
          </a:ln>
          <a:effectLst/>
        </p:spPr>
      </p:cxnSp>
      <p:cxnSp>
        <p:nvCxnSpPr>
          <p:cNvPr id="127" name="직선 화살표 연결선 126"/>
          <p:cNvCxnSpPr>
            <a:stCxn id="39" idx="3"/>
            <a:endCxn id="99" idx="1"/>
          </p:cNvCxnSpPr>
          <p:nvPr/>
        </p:nvCxnSpPr>
        <p:spPr bwMode="auto">
          <a:xfrm>
            <a:off x="5689295" y="4392221"/>
            <a:ext cx="699593" cy="994335"/>
          </a:xfrm>
          <a:prstGeom prst="straightConnector1">
            <a:avLst/>
          </a:prstGeom>
          <a:solidFill>
            <a:schemeClr val="accent1"/>
          </a:solidFill>
          <a:ln w="57150" cap="flat" cmpd="sng" algn="ctr">
            <a:solidFill>
              <a:srgbClr val="C00000"/>
            </a:solidFill>
            <a:prstDash val="solid"/>
            <a:round/>
            <a:headEnd type="none" w="med" len="med"/>
            <a:tailEnd type="triangle"/>
          </a:ln>
          <a:effectLst/>
        </p:spPr>
      </p:cxnSp>
      <p:sp>
        <p:nvSpPr>
          <p:cNvPr id="130" name="직사각형 129"/>
          <p:cNvSpPr/>
          <p:nvPr/>
        </p:nvSpPr>
        <p:spPr>
          <a:xfrm>
            <a:off x="6084168" y="2495282"/>
            <a:ext cx="312906" cy="369332"/>
          </a:xfrm>
          <a:prstGeom prst="rect">
            <a:avLst/>
          </a:prstGeom>
        </p:spPr>
        <p:txBody>
          <a:bodyPr wrap="none">
            <a:spAutoFit/>
          </a:bodyPr>
          <a:lstStyle/>
          <a:p>
            <a:r>
              <a:rPr lang="en-US" altLang="ko-KR" b="1" dirty="0">
                <a:solidFill>
                  <a:schemeClr val="tx2"/>
                </a:solidFill>
              </a:rPr>
              <a:t>1</a:t>
            </a:r>
            <a:endParaRPr lang="ko-KR" altLang="en-US" b="1" dirty="0">
              <a:solidFill>
                <a:schemeClr val="tx2"/>
              </a:solidFill>
            </a:endParaRPr>
          </a:p>
        </p:txBody>
      </p:sp>
      <p:sp>
        <p:nvSpPr>
          <p:cNvPr id="132" name="직사각형 131"/>
          <p:cNvSpPr/>
          <p:nvPr/>
        </p:nvSpPr>
        <p:spPr>
          <a:xfrm>
            <a:off x="6094465" y="3665424"/>
            <a:ext cx="312906" cy="369332"/>
          </a:xfrm>
          <a:prstGeom prst="rect">
            <a:avLst/>
          </a:prstGeom>
        </p:spPr>
        <p:txBody>
          <a:bodyPr wrap="none">
            <a:spAutoFit/>
          </a:bodyPr>
          <a:lstStyle/>
          <a:p>
            <a:r>
              <a:rPr lang="en-US" altLang="ko-KR" b="1" dirty="0">
                <a:solidFill>
                  <a:schemeClr val="tx2"/>
                </a:solidFill>
              </a:rPr>
              <a:t>2</a:t>
            </a:r>
            <a:endParaRPr lang="ko-KR" altLang="en-US" b="1" dirty="0">
              <a:solidFill>
                <a:schemeClr val="tx2"/>
              </a:solidFill>
            </a:endParaRPr>
          </a:p>
        </p:txBody>
      </p:sp>
      <p:sp>
        <p:nvSpPr>
          <p:cNvPr id="133" name="직사각형 132"/>
          <p:cNvSpPr/>
          <p:nvPr/>
        </p:nvSpPr>
        <p:spPr>
          <a:xfrm>
            <a:off x="6092687" y="4731329"/>
            <a:ext cx="312906" cy="369332"/>
          </a:xfrm>
          <a:prstGeom prst="rect">
            <a:avLst/>
          </a:prstGeom>
        </p:spPr>
        <p:txBody>
          <a:bodyPr wrap="none">
            <a:spAutoFit/>
          </a:bodyPr>
          <a:lstStyle/>
          <a:p>
            <a:r>
              <a:rPr lang="en-US" altLang="ko-KR" b="1" dirty="0">
                <a:solidFill>
                  <a:schemeClr val="tx2"/>
                </a:solidFill>
              </a:rPr>
              <a:t>3</a:t>
            </a:r>
            <a:endParaRPr lang="ko-KR" altLang="en-US" b="1" dirty="0">
              <a:solidFill>
                <a:schemeClr val="tx2"/>
              </a:solidFill>
            </a:endParaRPr>
          </a:p>
        </p:txBody>
      </p:sp>
    </p:spTree>
    <p:extLst>
      <p:ext uri="{BB962C8B-B14F-4D97-AF65-F5344CB8AC3E}">
        <p14:creationId xmlns:p14="http://schemas.microsoft.com/office/powerpoint/2010/main" val="393909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Network pre-training</a:t>
            </a:r>
          </a:p>
          <a:p>
            <a:pPr lvl="1"/>
            <a:r>
              <a:rPr lang="en-US" altLang="ko-KR" dirty="0"/>
              <a:t>In the </a:t>
            </a:r>
            <a:r>
              <a:rPr lang="en-US" altLang="ko-KR" i="1" dirty="0"/>
              <a:t>k</a:t>
            </a:r>
            <a:r>
              <a:rPr lang="en-US" altLang="ko-KR" dirty="0"/>
              <a:t>-</a:t>
            </a:r>
            <a:r>
              <a:rPr lang="en-US" altLang="ko-KR" dirty="0" err="1"/>
              <a:t>th</a:t>
            </a:r>
            <a:r>
              <a:rPr lang="en-US" altLang="ko-KR" dirty="0"/>
              <a:t> iteration, a single branch fc6</a:t>
            </a:r>
            <a:r>
              <a:rPr lang="en-US" altLang="ko-KR" baseline="30000" dirty="0"/>
              <a:t>(</a:t>
            </a:r>
            <a:r>
              <a:rPr lang="en-US" altLang="ko-KR" i="1" baseline="30000" dirty="0"/>
              <a:t>k</a:t>
            </a:r>
            <a:r>
              <a:rPr lang="en-US" altLang="ko-KR" baseline="30000" dirty="0"/>
              <a:t> mod </a:t>
            </a:r>
            <a:r>
              <a:rPr lang="en-US" altLang="ko-KR" i="1" baseline="30000" dirty="0"/>
              <a:t>K</a:t>
            </a:r>
            <a:r>
              <a:rPr lang="en-US" altLang="ko-KR" baseline="30000" dirty="0"/>
              <a:t>)</a:t>
            </a:r>
            <a:r>
              <a:rPr lang="en-US" altLang="ko-KR" dirty="0"/>
              <a:t>  is only enabled</a:t>
            </a:r>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32</a:t>
            </a:fld>
            <a:r>
              <a:rPr lang="en-US" altLang="ko-KR"/>
              <a:t>   </a:t>
            </a:r>
            <a:endParaRPr lang="en-US" altLang="ko-KR" dirty="0"/>
          </a:p>
        </p:txBody>
      </p:sp>
      <p:sp>
        <p:nvSpPr>
          <p:cNvPr id="4" name="제목 3"/>
          <p:cNvSpPr>
            <a:spLocks noGrp="1"/>
          </p:cNvSpPr>
          <p:nvPr>
            <p:ph type="title"/>
          </p:nvPr>
        </p:nvSpPr>
        <p:spPr/>
        <p:txBody>
          <a:bodyPr/>
          <a:lstStyle/>
          <a:p>
            <a:r>
              <a:rPr lang="en-US" altLang="ko-KR" dirty="0"/>
              <a:t>Learning scheme</a:t>
            </a:r>
            <a:endParaRPr lang="ko-KR" altLang="en-US" dirty="0"/>
          </a:p>
        </p:txBody>
      </p:sp>
      <mc:AlternateContent xmlns:mc="http://schemas.openxmlformats.org/markup-compatibility/2006" xmlns:a14="http://schemas.microsoft.com/office/drawing/2010/main">
        <mc:Choice Requires="a14">
          <p:sp>
            <p:nvSpPr>
              <p:cNvPr id="63" name="TextBox 62"/>
              <p:cNvSpPr txBox="1"/>
              <p:nvPr/>
            </p:nvSpPr>
            <p:spPr>
              <a:xfrm>
                <a:off x="-17832" y="5157192"/>
                <a:ext cx="1060978" cy="4617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𝑖𝑛𝑝𝑢𝑡</m:t>
                      </m:r>
                    </m:oMath>
                  </m:oMathPara>
                </a14:m>
                <a:endParaRPr kumimoji="0" lang="en-US" altLang="ko-KR" sz="11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107×107×3</m:t>
                      </m:r>
                    </m:oMath>
                  </m:oMathPara>
                </a14:m>
                <a:endParaRPr kumimoji="0" lang="ko-KR" altLang="en-US" sz="11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17832" y="5157192"/>
                <a:ext cx="1060978" cy="461765"/>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073797" y="5157192"/>
                <a:ext cx="971071" cy="4617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a:ln>
                            <a:noFill/>
                          </a:ln>
                          <a:solidFill>
                            <a:prstClr val="black"/>
                          </a:solidFill>
                          <a:effectLst/>
                          <a:uLnTx/>
                          <a:uFillTx/>
                          <a:latin typeface="Cambria Math" panose="02040503050406030204" pitchFamily="18" charset="0"/>
                          <a:cs typeface="+mn-cs"/>
                        </a:rPr>
                        <m:t>𝑐𝑜𝑛𝑣</m:t>
                      </m:r>
                      <m:r>
                        <a:rPr kumimoji="0" lang="en-US" altLang="ko-KR" sz="1100" b="0" i="1" u="none" strike="noStrike" kern="0" cap="none" spc="0" normalizeH="0" baseline="0" noProof="0">
                          <a:ln>
                            <a:noFill/>
                          </a:ln>
                          <a:solidFill>
                            <a:prstClr val="black"/>
                          </a:solidFill>
                          <a:effectLst/>
                          <a:uLnTx/>
                          <a:uFillTx/>
                          <a:latin typeface="Cambria Math" panose="02040503050406030204" pitchFamily="18" charset="0"/>
                          <a:cs typeface="+mn-cs"/>
                        </a:rPr>
                        <m:t>1</m:t>
                      </m:r>
                    </m:oMath>
                  </m:oMathPara>
                </a14:m>
                <a:endParaRPr kumimoji="0" lang="en-US" altLang="ko-KR" sz="11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51</m:t>
                      </m:r>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×51×96</m:t>
                      </m:r>
                    </m:oMath>
                  </m:oMathPara>
                </a14:m>
                <a:endParaRPr kumimoji="0" lang="ko-KR" altLang="en-US" sz="11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1073797" y="5157192"/>
                <a:ext cx="971071" cy="461765"/>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1944537" y="5157192"/>
                <a:ext cx="1060978" cy="4617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en-US" altLang="ko-KR" sz="11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11</m:t>
                      </m:r>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×11×256</m:t>
                      </m:r>
                    </m:oMath>
                  </m:oMathPara>
                </a14:m>
                <a:endParaRPr kumimoji="0" lang="ko-KR" altLang="en-US" sz="11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1944537" y="5157192"/>
                <a:ext cx="1060978" cy="461765"/>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2972148" y="5157192"/>
                <a:ext cx="881164" cy="4617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en-US" altLang="ko-KR" sz="11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a:ln>
                            <a:noFill/>
                          </a:ln>
                          <a:solidFill>
                            <a:prstClr val="black"/>
                          </a:solidFill>
                          <a:effectLst/>
                          <a:uLnTx/>
                          <a:uFillTx/>
                          <a:latin typeface="Cambria Math" panose="02040503050406030204" pitchFamily="18" charset="0"/>
                          <a:cs typeface="+mn-cs"/>
                        </a:rPr>
                        <m:t>3</m:t>
                      </m:r>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×3×512</m:t>
                      </m:r>
                    </m:oMath>
                  </m:oMathPara>
                </a14:m>
                <a:endParaRPr kumimoji="0" lang="ko-KR" altLang="en-US" sz="11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2972148" y="5157192"/>
                <a:ext cx="881164" cy="461765"/>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3888151" y="5157191"/>
                <a:ext cx="326602" cy="4617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4</m:t>
                      </m:r>
                    </m:oMath>
                  </m:oMathPara>
                </a14:m>
                <a:endParaRPr kumimoji="0" lang="en-US" altLang="ko-KR" sz="11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1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3888151" y="5157191"/>
                <a:ext cx="326602" cy="461765"/>
              </a:xfrm>
              <a:prstGeom prst="rect">
                <a:avLst/>
              </a:prstGeom>
              <a:blipFill>
                <a:blip r:embed="rId7"/>
                <a:stretch>
                  <a:fillRect l="-3774" r="-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4307032" y="5157191"/>
                <a:ext cx="326602" cy="4617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cs typeface="+mn-cs"/>
                        </a:rPr>
                        <m:t>5</m:t>
                      </m:r>
                    </m:oMath>
                  </m:oMathPara>
                </a14:m>
                <a:endParaRPr kumimoji="0" lang="en-US" altLang="ko-KR" sz="11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1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4307032" y="5157191"/>
                <a:ext cx="326602" cy="461765"/>
              </a:xfrm>
              <a:prstGeom prst="rect">
                <a:avLst/>
              </a:prstGeom>
              <a:blipFill>
                <a:blip r:embed="rId8"/>
                <a:stretch>
                  <a:fillRect l="-3774" r="-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782040" y="5138475"/>
                <a:ext cx="380839" cy="461765"/>
              </a:xfrm>
              <a:prstGeom prst="rect">
                <a:avLst/>
              </a:prstGeom>
              <a:noFill/>
            </p:spPr>
            <p:txBody>
              <a:bodyPr wrap="none" lIns="0" tIns="0" rIns="0" bIns="0" rtlCol="0">
                <a:spAutoFit/>
              </a:bodyPr>
              <a:lstStyle/>
              <a:p>
                <a:pPr lvl="0" defTabSz="914400"/>
                <a14:m>
                  <m:oMathPara xmlns:m="http://schemas.openxmlformats.org/officeDocument/2006/math">
                    <m:oMathParaPr>
                      <m:jc m:val="centerGroup"/>
                    </m:oMathParaPr>
                    <m:oMath xmlns:m="http://schemas.openxmlformats.org/officeDocument/2006/math">
                      <m:sSup>
                        <m:sSupPr>
                          <m:ctrlP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lang="en-US" altLang="ko-KR" sz="1100" i="1" kern="0">
                              <a:solidFill>
                                <a:prstClr val="black"/>
                              </a:solidFill>
                              <a:latin typeface="Cambria Math" panose="02040503050406030204" pitchFamily="18" charset="0"/>
                            </a:rPr>
                            <m:t>𝑓𝑐</m:t>
                          </m:r>
                          <m:r>
                            <a:rPr lang="en-US" altLang="ko-KR" sz="1100" i="1" kern="0">
                              <a:solidFill>
                                <a:prstClr val="black"/>
                              </a:solidFill>
                              <a:latin typeface="Cambria Math" panose="02040503050406030204" pitchFamily="18" charset="0"/>
                            </a:rPr>
                            <m:t>6</m:t>
                          </m:r>
                        </m:e>
                        <m:sup>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rPr>
                            <m:t>𝐾</m:t>
                          </m:r>
                        </m:sup>
                      </m:sSup>
                    </m:oMath>
                  </m:oMathPara>
                </a14:m>
                <a:endParaRPr kumimoji="0" lang="en-US" altLang="ko-KR" sz="1100" b="0" i="1" u="none" strike="noStrike" kern="0" cap="none" spc="0" normalizeH="0" baseline="0" noProof="0" dirty="0">
                  <a:ln>
                    <a:noFill/>
                  </a:ln>
                  <a:solidFill>
                    <a:prstClr val="black"/>
                  </a:solidFill>
                  <a:effectLst/>
                  <a:uLnTx/>
                  <a:uFillTx/>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ea typeface="맑은 고딕" panose="020B0503020000020004" pitchFamily="50" charset="-127"/>
                        </a:rPr>
                        <m:t>2</m:t>
                      </m:r>
                    </m:oMath>
                  </m:oMathPara>
                </a14:m>
                <a:endParaRPr kumimoji="0" lang="ko-KR" altLang="en-US" sz="11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4782040" y="5138475"/>
                <a:ext cx="380839" cy="461765"/>
              </a:xfrm>
              <a:prstGeom prst="rect">
                <a:avLst/>
              </a:prstGeom>
              <a:blipFill>
                <a:blip r:embed="rId9"/>
                <a:stretch>
                  <a:fillRect l="-6349"/>
                </a:stretch>
              </a:blipFill>
            </p:spPr>
            <p:txBody>
              <a:bodyPr/>
              <a:lstStyle/>
              <a:p>
                <a:r>
                  <a:rPr lang="ko-KR" altLang="en-US">
                    <a:noFill/>
                  </a:rPr>
                  <a:t> </a:t>
                </a:r>
              </a:p>
            </p:txBody>
          </p:sp>
        </mc:Fallback>
      </mc:AlternateContent>
      <p:grpSp>
        <p:nvGrpSpPr>
          <p:cNvPr id="70" name="그룹 69"/>
          <p:cNvGrpSpPr/>
          <p:nvPr/>
        </p:nvGrpSpPr>
        <p:grpSpPr>
          <a:xfrm>
            <a:off x="406762" y="2547980"/>
            <a:ext cx="4738859" cy="2519653"/>
            <a:chOff x="1285019" y="1827826"/>
            <a:chExt cx="6689280" cy="2984812"/>
          </a:xfrm>
        </p:grpSpPr>
        <p:sp>
          <p:nvSpPr>
            <p:cNvPr id="81" name="정육면체 80"/>
            <p:cNvSpPr/>
            <p:nvPr/>
          </p:nvSpPr>
          <p:spPr>
            <a:xfrm>
              <a:off x="1285019" y="1827826"/>
              <a:ext cx="1097984" cy="2980433"/>
            </a:xfrm>
            <a:prstGeom prst="cube">
              <a:avLst>
                <a:gd name="adj" fmla="val 8751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2" name="정육면체 81"/>
            <p:cNvSpPr/>
            <p:nvPr/>
          </p:nvSpPr>
          <p:spPr>
            <a:xfrm>
              <a:off x="5183093" y="3245952"/>
              <a:ext cx="791928" cy="152665"/>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3" name="정육면체 82"/>
            <p:cNvSpPr/>
            <p:nvPr/>
          </p:nvSpPr>
          <p:spPr>
            <a:xfrm>
              <a:off x="2042252" y="2593653"/>
              <a:ext cx="833620" cy="1561380"/>
            </a:xfrm>
            <a:prstGeom prst="cube">
              <a:avLst>
                <a:gd name="adj" fmla="val 4574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4" name="정육면체 83"/>
            <p:cNvSpPr/>
            <p:nvPr/>
          </p:nvSpPr>
          <p:spPr>
            <a:xfrm>
              <a:off x="3047172" y="2835084"/>
              <a:ext cx="934521" cy="1001847"/>
            </a:xfrm>
            <a:prstGeom prst="cube">
              <a:avLst>
                <a:gd name="adj" fmla="val 34790"/>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5" name="정육면체 84"/>
            <p:cNvSpPr/>
            <p:nvPr/>
          </p:nvSpPr>
          <p:spPr>
            <a:xfrm>
              <a:off x="4152993" y="3159800"/>
              <a:ext cx="799698" cy="349363"/>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6" name="정육면체 85"/>
            <p:cNvSpPr/>
            <p:nvPr/>
          </p:nvSpPr>
          <p:spPr>
            <a:xfrm>
              <a:off x="6205423" y="3225247"/>
              <a:ext cx="791928" cy="152665"/>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87" name="그룹 86"/>
            <p:cNvGrpSpPr/>
            <p:nvPr/>
          </p:nvGrpSpPr>
          <p:grpSpPr>
            <a:xfrm>
              <a:off x="7610975" y="2163306"/>
              <a:ext cx="131371" cy="230914"/>
              <a:chOff x="3504112" y="4509120"/>
              <a:chExt cx="105115" cy="184765"/>
            </a:xfrm>
          </p:grpSpPr>
          <p:sp>
            <p:nvSpPr>
              <p:cNvPr id="113" name="정육면체 112"/>
              <p:cNvSpPr/>
              <p:nvPr/>
            </p:nvSpPr>
            <p:spPr>
              <a:xfrm>
                <a:off x="3504112" y="4588771"/>
                <a:ext cx="105113" cy="105114"/>
              </a:xfrm>
              <a:prstGeom prst="cube">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4" name="정육면체 113"/>
              <p:cNvSpPr/>
              <p:nvPr/>
            </p:nvSpPr>
            <p:spPr>
              <a:xfrm>
                <a:off x="3504114" y="4509120"/>
                <a:ext cx="105113" cy="105113"/>
              </a:xfrm>
              <a:prstGeom prst="cube">
                <a:avLst/>
              </a:prstGeom>
              <a:solidFill>
                <a:srgbClr val="0000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nvGrpSpPr>
            <p:cNvPr id="88" name="그룹 87"/>
            <p:cNvGrpSpPr/>
            <p:nvPr/>
          </p:nvGrpSpPr>
          <p:grpSpPr>
            <a:xfrm>
              <a:off x="7609265" y="3113125"/>
              <a:ext cx="131371" cy="261716"/>
              <a:chOff x="3504112" y="4509120"/>
              <a:chExt cx="105115" cy="184765"/>
            </a:xfrm>
          </p:grpSpPr>
          <p:sp>
            <p:nvSpPr>
              <p:cNvPr id="111" name="정육면체 110"/>
              <p:cNvSpPr/>
              <p:nvPr/>
            </p:nvSpPr>
            <p:spPr>
              <a:xfrm>
                <a:off x="3504112" y="4588771"/>
                <a:ext cx="105113" cy="105114"/>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2" name="정육면체 111"/>
              <p:cNvSpPr/>
              <p:nvPr/>
            </p:nvSpPr>
            <p:spPr>
              <a:xfrm>
                <a:off x="3504114" y="4509120"/>
                <a:ext cx="105113" cy="105113"/>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pSp>
          <p:nvGrpSpPr>
            <p:cNvPr id="89" name="그룹 88"/>
            <p:cNvGrpSpPr/>
            <p:nvPr/>
          </p:nvGrpSpPr>
          <p:grpSpPr>
            <a:xfrm>
              <a:off x="7578133" y="4581778"/>
              <a:ext cx="131371" cy="230860"/>
              <a:chOff x="3504112" y="4509120"/>
              <a:chExt cx="105115" cy="184720"/>
            </a:xfrm>
          </p:grpSpPr>
          <p:sp>
            <p:nvSpPr>
              <p:cNvPr id="109" name="정육면체 108"/>
              <p:cNvSpPr/>
              <p:nvPr/>
            </p:nvSpPr>
            <p:spPr>
              <a:xfrm>
                <a:off x="3504112" y="4588727"/>
                <a:ext cx="105113" cy="105113"/>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0" name="정육면체 109"/>
              <p:cNvSpPr/>
              <p:nvPr/>
            </p:nvSpPr>
            <p:spPr>
              <a:xfrm>
                <a:off x="3504114" y="4509120"/>
                <a:ext cx="105113" cy="105113"/>
              </a:xfrm>
              <a:prstGeom prst="cub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90" name="직사각형 89"/>
            <p:cNvSpPr/>
            <p:nvPr/>
          </p:nvSpPr>
          <p:spPr>
            <a:xfrm rot="16200000">
              <a:off x="7307956" y="3906390"/>
              <a:ext cx="588453" cy="497285"/>
            </a:xfrm>
            <a:prstGeom prst="rect">
              <a:avLst/>
            </a:prstGeom>
          </p:spPr>
          <p:txBody>
            <a:bodyPr wrap="none">
              <a:spAutoFit/>
            </a:bodyPr>
            <a:lstStyle/>
            <a:p>
              <a:r>
                <a:rPr lang="en-US" altLang="ko-KR" sz="1400" b="1" dirty="0">
                  <a:solidFill>
                    <a:schemeClr val="tx2"/>
                  </a:solidFill>
                </a:rPr>
                <a:t>…</a:t>
              </a:r>
              <a:endParaRPr lang="ko-KR" altLang="en-US" sz="1400" b="1" dirty="0"/>
            </a:p>
          </p:txBody>
        </p:sp>
        <mc:AlternateContent xmlns:mc="http://schemas.openxmlformats.org/markup-compatibility/2006" xmlns:a14="http://schemas.microsoft.com/office/drawing/2010/main">
          <mc:Choice Requires="a14">
            <p:sp>
              <p:nvSpPr>
                <p:cNvPr id="91" name="TextBox 90"/>
                <p:cNvSpPr txBox="1"/>
                <p:nvPr/>
              </p:nvSpPr>
              <p:spPr>
                <a:xfrm>
                  <a:off x="7431965" y="3358097"/>
                  <a:ext cx="509301" cy="547013"/>
                </a:xfrm>
                <a:prstGeom prst="rect">
                  <a:avLst/>
                </a:prstGeom>
                <a:noFill/>
              </p:spPr>
              <p:txBody>
                <a:bodyPr wrap="none" lIns="0" tIns="0" rIns="0" bIns="0" rtlCol="0">
                  <a:spAutoFit/>
                </a:bodyPr>
                <a:lstStyle/>
                <a:p>
                  <a:pPr lvl="0" defTabSz="914400"/>
                  <a14:m>
                    <m:oMathPara xmlns:m="http://schemas.openxmlformats.org/officeDocument/2006/math">
                      <m:oMathParaPr>
                        <m:jc m:val="centerGroup"/>
                      </m:oMathParaPr>
                      <m:oMath xmlns:m="http://schemas.openxmlformats.org/officeDocument/2006/math">
                        <m:sSup>
                          <m:sSupPr>
                            <m:ctrlP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lang="en-US" altLang="ko-KR" sz="1100" i="1" kern="0">
                                <a:solidFill>
                                  <a:prstClr val="black"/>
                                </a:solidFill>
                                <a:latin typeface="Cambria Math" panose="02040503050406030204" pitchFamily="18" charset="0"/>
                              </a:rPr>
                              <m:t>𝑓𝑐</m:t>
                            </m:r>
                            <m:r>
                              <a:rPr lang="en-US" altLang="ko-KR" sz="1100" i="1" kern="0">
                                <a:solidFill>
                                  <a:prstClr val="black"/>
                                </a:solidFill>
                                <a:latin typeface="Cambria Math" panose="02040503050406030204" pitchFamily="18" charset="0"/>
                              </a:rPr>
                              <m:t>6</m:t>
                            </m:r>
                          </m:e>
                          <m:sup>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rPr>
                              <m:t>2</m:t>
                            </m:r>
                          </m:sup>
                        </m:sSup>
                      </m:oMath>
                    </m:oMathPara>
                  </a14:m>
                  <a:endParaRPr kumimoji="0" lang="en-US" altLang="ko-KR" sz="1100" b="0" i="1" u="none" strike="noStrike" kern="0" cap="none" spc="0" normalizeH="0" baseline="0" noProof="0" dirty="0">
                    <a:ln>
                      <a:noFill/>
                    </a:ln>
                    <a:solidFill>
                      <a:prstClr val="black"/>
                    </a:solidFill>
                    <a:effectLst/>
                    <a:uLnTx/>
                    <a:uFillTx/>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ea typeface="맑은 고딕" panose="020B0503020000020004" pitchFamily="50" charset="-127"/>
                          </a:rPr>
                          <m:t>2</m:t>
                        </m:r>
                      </m:oMath>
                    </m:oMathPara>
                  </a14:m>
                  <a:endParaRPr kumimoji="0" lang="ko-KR" altLang="en-US" sz="11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7431965" y="3358097"/>
                  <a:ext cx="509301" cy="547013"/>
                </a:xfrm>
                <a:prstGeom prst="rect">
                  <a:avLst/>
                </a:prstGeom>
                <a:blipFill>
                  <a:blip r:embed="rId10"/>
                  <a:stretch>
                    <a:fillRect l="-84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7469867" y="2464391"/>
                  <a:ext cx="504432" cy="547013"/>
                </a:xfrm>
                <a:prstGeom prst="rect">
                  <a:avLst/>
                </a:prstGeom>
                <a:noFill/>
              </p:spPr>
              <p:txBody>
                <a:bodyPr wrap="none" lIns="0" tIns="0" rIns="0" bIns="0" rtlCol="0">
                  <a:spAutoFit/>
                </a:bodyPr>
                <a:lstStyle/>
                <a:p>
                  <a:pPr lvl="0" defTabSz="914400"/>
                  <a14:m>
                    <m:oMathPara xmlns:m="http://schemas.openxmlformats.org/officeDocument/2006/math">
                      <m:oMathParaPr>
                        <m:jc m:val="centerGroup"/>
                      </m:oMathParaPr>
                      <m:oMath xmlns:m="http://schemas.openxmlformats.org/officeDocument/2006/math">
                        <m:sSup>
                          <m:sSupPr>
                            <m:ctrlP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lang="en-US" altLang="ko-KR" sz="1100" i="1" kern="0">
                                <a:solidFill>
                                  <a:prstClr val="black"/>
                                </a:solidFill>
                                <a:latin typeface="Cambria Math" panose="02040503050406030204" pitchFamily="18" charset="0"/>
                              </a:rPr>
                              <m:t>𝑓𝑐</m:t>
                            </m:r>
                            <m:r>
                              <a:rPr lang="en-US" altLang="ko-KR" sz="1100" i="1" kern="0">
                                <a:solidFill>
                                  <a:prstClr val="black"/>
                                </a:solidFill>
                                <a:latin typeface="Cambria Math" panose="02040503050406030204" pitchFamily="18" charset="0"/>
                              </a:rPr>
                              <m:t>6</m:t>
                            </m:r>
                          </m:e>
                          <m:sup>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rPr>
                              <m:t>1</m:t>
                            </m:r>
                          </m:sup>
                        </m:sSup>
                      </m:oMath>
                    </m:oMathPara>
                  </a14:m>
                  <a:endParaRPr kumimoji="0" lang="en-US" altLang="ko-KR" sz="1100" b="0" i="1" u="none" strike="noStrike" kern="0" cap="none" spc="0" normalizeH="0" baseline="0" noProof="0" dirty="0">
                    <a:ln>
                      <a:noFill/>
                    </a:ln>
                    <a:solidFill>
                      <a:prstClr val="black"/>
                    </a:solidFill>
                    <a:effectLst/>
                    <a:uLnTx/>
                    <a:uFillTx/>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100" b="0" i="1" u="none" strike="noStrike" kern="0" cap="none" spc="0" normalizeH="0" baseline="0" noProof="0" smtClean="0">
                            <a:ln>
                              <a:noFill/>
                            </a:ln>
                            <a:solidFill>
                              <a:prstClr val="black"/>
                            </a:solidFill>
                            <a:effectLst/>
                            <a:uLnTx/>
                            <a:uFillTx/>
                            <a:latin typeface="Cambria Math" panose="02040503050406030204" pitchFamily="18" charset="0"/>
                            <a:ea typeface="맑은 고딕" panose="020B0503020000020004" pitchFamily="50" charset="-127"/>
                          </a:rPr>
                          <m:t>2</m:t>
                        </m:r>
                      </m:oMath>
                    </m:oMathPara>
                  </a14:m>
                  <a:endParaRPr kumimoji="0" lang="ko-KR" altLang="en-US" sz="11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endParaRPr>
                </a:p>
              </p:txBody>
            </p:sp>
          </mc:Choice>
          <mc:Fallback xmlns="">
            <p:sp>
              <p:nvSpPr>
                <p:cNvPr id="92" name="TextBox 91"/>
                <p:cNvSpPr txBox="1">
                  <a:spLocks noRot="1" noChangeAspect="1" noMove="1" noResize="1" noEditPoints="1" noAdjustHandles="1" noChangeArrowheads="1" noChangeShapeType="1" noTextEdit="1"/>
                </p:cNvSpPr>
                <p:nvPr/>
              </p:nvSpPr>
              <p:spPr>
                <a:xfrm>
                  <a:off x="7469867" y="2464391"/>
                  <a:ext cx="504432" cy="547013"/>
                </a:xfrm>
                <a:prstGeom prst="rect">
                  <a:avLst/>
                </a:prstGeom>
                <a:blipFill>
                  <a:blip r:embed="rId11"/>
                  <a:stretch>
                    <a:fillRect l="-8475"/>
                  </a:stretch>
                </a:blipFill>
              </p:spPr>
              <p:txBody>
                <a:bodyPr/>
                <a:lstStyle/>
                <a:p>
                  <a:r>
                    <a:rPr lang="ko-KR" altLang="en-US">
                      <a:noFill/>
                    </a:rPr>
                    <a:t> </a:t>
                  </a:r>
                </a:p>
              </p:txBody>
            </p:sp>
          </mc:Fallback>
        </mc:AlternateContent>
        <p:cxnSp>
          <p:nvCxnSpPr>
            <p:cNvPr id="93" name="직선 연결선 92"/>
            <p:cNvCxnSpPr>
              <a:stCxn id="86" idx="5"/>
              <a:endCxn id="114" idx="2"/>
            </p:cNvCxnSpPr>
            <p:nvPr/>
          </p:nvCxnSpPr>
          <p:spPr>
            <a:xfrm flipV="1">
              <a:off x="6997351" y="2245410"/>
              <a:ext cx="613626" cy="1029152"/>
            </a:xfrm>
            <a:prstGeom prst="line">
              <a:avLst/>
            </a:prstGeom>
            <a:noFill/>
            <a:ln w="12700" cap="flat" cmpd="sng" algn="ctr">
              <a:solidFill>
                <a:schemeClr val="accent1"/>
              </a:solidFill>
              <a:prstDash val="sysDash"/>
              <a:miter lim="800000"/>
            </a:ln>
            <a:effectLst/>
          </p:spPr>
        </p:cxnSp>
        <p:cxnSp>
          <p:nvCxnSpPr>
            <p:cNvPr id="94" name="직선 연결선 93"/>
            <p:cNvCxnSpPr>
              <a:stCxn id="86" idx="5"/>
              <a:endCxn id="112" idx="3"/>
            </p:cNvCxnSpPr>
            <p:nvPr/>
          </p:nvCxnSpPr>
          <p:spPr>
            <a:xfrm flipV="1">
              <a:off x="6997351" y="3262016"/>
              <a:ext cx="661179" cy="12546"/>
            </a:xfrm>
            <a:prstGeom prst="line">
              <a:avLst/>
            </a:prstGeom>
            <a:noFill/>
            <a:ln w="12700" cap="flat" cmpd="sng" algn="ctr">
              <a:solidFill>
                <a:schemeClr val="accent1"/>
              </a:solidFill>
              <a:prstDash val="sysDash"/>
              <a:miter lim="800000"/>
            </a:ln>
            <a:effectLst/>
          </p:spPr>
        </p:cxnSp>
        <p:cxnSp>
          <p:nvCxnSpPr>
            <p:cNvPr id="95" name="직선 연결선 94"/>
            <p:cNvCxnSpPr>
              <a:stCxn id="86" idx="5"/>
              <a:endCxn id="110" idx="3"/>
            </p:cNvCxnSpPr>
            <p:nvPr/>
          </p:nvCxnSpPr>
          <p:spPr>
            <a:xfrm>
              <a:off x="6997351" y="3274562"/>
              <a:ext cx="630048" cy="1438584"/>
            </a:xfrm>
            <a:prstGeom prst="line">
              <a:avLst/>
            </a:prstGeom>
            <a:noFill/>
            <a:ln w="12700" cap="flat" cmpd="sng" algn="ctr">
              <a:solidFill>
                <a:schemeClr val="accent1"/>
              </a:solidFill>
              <a:prstDash val="sysDash"/>
              <a:miter lim="800000"/>
            </a:ln>
            <a:effectLst/>
          </p:spPr>
        </p:cxnSp>
        <p:cxnSp>
          <p:nvCxnSpPr>
            <p:cNvPr id="96" name="직선 연결선 95"/>
            <p:cNvCxnSpPr/>
            <p:nvPr/>
          </p:nvCxnSpPr>
          <p:spPr>
            <a:xfrm>
              <a:off x="2398325" y="1827826"/>
              <a:ext cx="31779" cy="765827"/>
            </a:xfrm>
            <a:prstGeom prst="line">
              <a:avLst/>
            </a:prstGeom>
            <a:noFill/>
            <a:ln w="12700" cap="flat" cmpd="sng" algn="ctr">
              <a:solidFill>
                <a:schemeClr val="accent1"/>
              </a:solidFill>
              <a:prstDash val="sysDash"/>
              <a:miter lim="800000"/>
            </a:ln>
            <a:effectLst/>
          </p:spPr>
        </p:cxnSp>
        <p:cxnSp>
          <p:nvCxnSpPr>
            <p:cNvPr id="97" name="직선 연결선 96"/>
            <p:cNvCxnSpPr/>
            <p:nvPr/>
          </p:nvCxnSpPr>
          <p:spPr>
            <a:xfrm>
              <a:off x="1438082" y="2803009"/>
              <a:ext cx="612238" cy="178316"/>
            </a:xfrm>
            <a:prstGeom prst="line">
              <a:avLst/>
            </a:prstGeom>
            <a:noFill/>
            <a:ln w="12700" cap="flat" cmpd="sng" algn="ctr">
              <a:solidFill>
                <a:schemeClr val="accent1"/>
              </a:solidFill>
              <a:prstDash val="sysDash"/>
              <a:miter lim="800000"/>
            </a:ln>
            <a:effectLst/>
          </p:spPr>
        </p:cxnSp>
        <p:cxnSp>
          <p:nvCxnSpPr>
            <p:cNvPr id="98" name="직선 연결선 97"/>
            <p:cNvCxnSpPr/>
            <p:nvPr/>
          </p:nvCxnSpPr>
          <p:spPr>
            <a:xfrm flipV="1">
              <a:off x="1438082" y="4155032"/>
              <a:ext cx="612238" cy="653227"/>
            </a:xfrm>
            <a:prstGeom prst="line">
              <a:avLst/>
            </a:prstGeom>
            <a:noFill/>
            <a:ln w="12700" cap="flat" cmpd="sng" algn="ctr">
              <a:solidFill>
                <a:schemeClr val="accent1"/>
              </a:solidFill>
              <a:prstDash val="sysDash"/>
              <a:miter lim="800000"/>
            </a:ln>
            <a:effectLst/>
          </p:spPr>
        </p:cxnSp>
        <p:cxnSp>
          <p:nvCxnSpPr>
            <p:cNvPr id="99" name="직선 연결선 98"/>
            <p:cNvCxnSpPr/>
            <p:nvPr/>
          </p:nvCxnSpPr>
          <p:spPr>
            <a:xfrm flipV="1">
              <a:off x="2501434" y="3836931"/>
              <a:ext cx="545738" cy="318102"/>
            </a:xfrm>
            <a:prstGeom prst="line">
              <a:avLst/>
            </a:prstGeom>
            <a:noFill/>
            <a:ln w="12700" cap="flat" cmpd="sng" algn="ctr">
              <a:solidFill>
                <a:schemeClr val="accent1"/>
              </a:solidFill>
              <a:prstDash val="sysDash"/>
              <a:miter lim="800000"/>
            </a:ln>
            <a:effectLst/>
          </p:spPr>
        </p:cxnSp>
        <p:cxnSp>
          <p:nvCxnSpPr>
            <p:cNvPr id="100" name="직선 연결선 99"/>
            <p:cNvCxnSpPr/>
            <p:nvPr/>
          </p:nvCxnSpPr>
          <p:spPr>
            <a:xfrm flipV="1">
              <a:off x="3649722" y="3509163"/>
              <a:ext cx="503271" cy="318102"/>
            </a:xfrm>
            <a:prstGeom prst="line">
              <a:avLst/>
            </a:prstGeom>
            <a:noFill/>
            <a:ln w="12700" cap="flat" cmpd="sng" algn="ctr">
              <a:solidFill>
                <a:schemeClr val="accent1"/>
              </a:solidFill>
              <a:prstDash val="sysDash"/>
              <a:miter lim="800000"/>
            </a:ln>
            <a:effectLst/>
          </p:spPr>
        </p:cxnSp>
        <p:cxnSp>
          <p:nvCxnSpPr>
            <p:cNvPr id="101" name="직선 연결선 100"/>
            <p:cNvCxnSpPr>
              <a:endCxn id="82" idx="2"/>
            </p:cNvCxnSpPr>
            <p:nvPr/>
          </p:nvCxnSpPr>
          <p:spPr>
            <a:xfrm flipV="1">
              <a:off x="4829290" y="3349302"/>
              <a:ext cx="353803" cy="159861"/>
            </a:xfrm>
            <a:prstGeom prst="line">
              <a:avLst/>
            </a:prstGeom>
            <a:noFill/>
            <a:ln w="12700" cap="flat" cmpd="sng" algn="ctr">
              <a:solidFill>
                <a:schemeClr val="accent1"/>
              </a:solidFill>
              <a:prstDash val="sysDash"/>
              <a:miter lim="800000"/>
            </a:ln>
            <a:effectLst/>
          </p:spPr>
        </p:cxnSp>
        <p:cxnSp>
          <p:nvCxnSpPr>
            <p:cNvPr id="102" name="직선 연결선 101"/>
            <p:cNvCxnSpPr>
              <a:endCxn id="86" idx="2"/>
            </p:cNvCxnSpPr>
            <p:nvPr/>
          </p:nvCxnSpPr>
          <p:spPr>
            <a:xfrm flipV="1">
              <a:off x="5945149" y="3328597"/>
              <a:ext cx="260274" cy="1278"/>
            </a:xfrm>
            <a:prstGeom prst="line">
              <a:avLst/>
            </a:prstGeom>
            <a:noFill/>
            <a:ln w="12700" cap="flat" cmpd="sng" algn="ctr">
              <a:solidFill>
                <a:schemeClr val="accent1"/>
              </a:solidFill>
              <a:prstDash val="sysDash"/>
              <a:miter lim="800000"/>
            </a:ln>
            <a:effectLst/>
          </p:spPr>
        </p:cxnSp>
        <p:cxnSp>
          <p:nvCxnSpPr>
            <p:cNvPr id="103" name="직선 연결선 102"/>
            <p:cNvCxnSpPr/>
            <p:nvPr/>
          </p:nvCxnSpPr>
          <p:spPr>
            <a:xfrm>
              <a:off x="2487686" y="2981325"/>
              <a:ext cx="559486" cy="178475"/>
            </a:xfrm>
            <a:prstGeom prst="line">
              <a:avLst/>
            </a:prstGeom>
            <a:noFill/>
            <a:ln w="12700" cap="flat" cmpd="sng" algn="ctr">
              <a:solidFill>
                <a:schemeClr val="accent1"/>
              </a:solidFill>
              <a:prstDash val="sysDash"/>
              <a:miter lim="800000"/>
            </a:ln>
            <a:effectLst/>
          </p:spPr>
        </p:cxnSp>
        <p:cxnSp>
          <p:nvCxnSpPr>
            <p:cNvPr id="104" name="직선 연결선 103"/>
            <p:cNvCxnSpPr/>
            <p:nvPr/>
          </p:nvCxnSpPr>
          <p:spPr>
            <a:xfrm>
              <a:off x="2875872" y="2593653"/>
              <a:ext cx="472516" cy="238214"/>
            </a:xfrm>
            <a:prstGeom prst="line">
              <a:avLst/>
            </a:prstGeom>
            <a:noFill/>
            <a:ln w="12700" cap="flat" cmpd="sng" algn="ctr">
              <a:solidFill>
                <a:schemeClr val="accent1"/>
              </a:solidFill>
              <a:prstDash val="sysDash"/>
              <a:miter lim="800000"/>
            </a:ln>
            <a:effectLst/>
          </p:spPr>
        </p:cxnSp>
        <p:cxnSp>
          <p:nvCxnSpPr>
            <p:cNvPr id="105" name="직선 연결선 104"/>
            <p:cNvCxnSpPr/>
            <p:nvPr/>
          </p:nvCxnSpPr>
          <p:spPr>
            <a:xfrm>
              <a:off x="3981403" y="2834977"/>
              <a:ext cx="279447" cy="324823"/>
            </a:xfrm>
            <a:prstGeom prst="line">
              <a:avLst/>
            </a:prstGeom>
            <a:noFill/>
            <a:ln w="12700" cap="flat" cmpd="sng" algn="ctr">
              <a:solidFill>
                <a:schemeClr val="accent1"/>
              </a:solidFill>
              <a:prstDash val="sysDash"/>
              <a:miter lim="800000"/>
            </a:ln>
            <a:effectLst/>
          </p:spPr>
        </p:cxnSp>
        <p:cxnSp>
          <p:nvCxnSpPr>
            <p:cNvPr id="106" name="직선 연결선 105"/>
            <p:cNvCxnSpPr/>
            <p:nvPr/>
          </p:nvCxnSpPr>
          <p:spPr>
            <a:xfrm>
              <a:off x="3667236" y="3159800"/>
              <a:ext cx="510508" cy="114762"/>
            </a:xfrm>
            <a:prstGeom prst="line">
              <a:avLst/>
            </a:prstGeom>
            <a:noFill/>
            <a:ln w="12700" cap="flat" cmpd="sng" algn="ctr">
              <a:solidFill>
                <a:schemeClr val="accent1"/>
              </a:solidFill>
              <a:prstDash val="sysDash"/>
              <a:miter lim="800000"/>
            </a:ln>
            <a:effectLst/>
          </p:spPr>
        </p:cxnSp>
        <p:cxnSp>
          <p:nvCxnSpPr>
            <p:cNvPr id="107" name="직선 연결선 106"/>
            <p:cNvCxnSpPr>
              <a:endCxn id="82" idx="2"/>
            </p:cNvCxnSpPr>
            <p:nvPr/>
          </p:nvCxnSpPr>
          <p:spPr>
            <a:xfrm>
              <a:off x="4822725" y="3296143"/>
              <a:ext cx="360368" cy="53159"/>
            </a:xfrm>
            <a:prstGeom prst="line">
              <a:avLst/>
            </a:prstGeom>
            <a:noFill/>
            <a:ln w="12700" cap="flat" cmpd="sng" algn="ctr">
              <a:solidFill>
                <a:schemeClr val="accent1"/>
              </a:solidFill>
              <a:prstDash val="sysDash"/>
              <a:miter lim="800000"/>
            </a:ln>
            <a:effectLst/>
          </p:spPr>
        </p:cxnSp>
        <p:cxnSp>
          <p:nvCxnSpPr>
            <p:cNvPr id="108" name="직선 연결선 107"/>
            <p:cNvCxnSpPr>
              <a:endCxn id="82" idx="2"/>
            </p:cNvCxnSpPr>
            <p:nvPr/>
          </p:nvCxnSpPr>
          <p:spPr>
            <a:xfrm>
              <a:off x="4952691" y="3172389"/>
              <a:ext cx="230402" cy="176913"/>
            </a:xfrm>
            <a:prstGeom prst="line">
              <a:avLst/>
            </a:prstGeom>
            <a:noFill/>
            <a:ln w="12700" cap="flat" cmpd="sng" algn="ctr">
              <a:solidFill>
                <a:schemeClr val="accent1"/>
              </a:solidFill>
              <a:prstDash val="sysDash"/>
              <a:miter lim="800000"/>
            </a:ln>
            <a:effectLst/>
          </p:spPr>
        </p:cxnSp>
      </p:grpSp>
      <p:cxnSp>
        <p:nvCxnSpPr>
          <p:cNvPr id="71" name="직선 연결선 70"/>
          <p:cNvCxnSpPr>
            <a:stCxn id="81" idx="3"/>
            <a:endCxn id="63" idx="0"/>
          </p:cNvCxnSpPr>
          <p:nvPr/>
        </p:nvCxnSpPr>
        <p:spPr bwMode="auto">
          <a:xfrm>
            <a:off x="455326" y="5063937"/>
            <a:ext cx="57331" cy="93255"/>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72" name="직선 연결선 71"/>
          <p:cNvCxnSpPr>
            <a:stCxn id="83" idx="3"/>
            <a:endCxn id="64" idx="0"/>
          </p:cNvCxnSpPr>
          <p:nvPr/>
        </p:nvCxnSpPr>
        <p:spPr bwMode="auto">
          <a:xfrm>
            <a:off x="1103415" y="4512510"/>
            <a:ext cx="455919" cy="644682"/>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73" name="직선 연결선 72"/>
          <p:cNvCxnSpPr>
            <a:stCxn id="84" idx="3"/>
            <a:endCxn id="65" idx="0"/>
          </p:cNvCxnSpPr>
          <p:nvPr/>
        </p:nvCxnSpPr>
        <p:spPr bwMode="auto">
          <a:xfrm>
            <a:off x="1870974" y="4243981"/>
            <a:ext cx="604051" cy="913211"/>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74" name="직선 연결선 73"/>
          <p:cNvCxnSpPr>
            <a:stCxn id="85" idx="3"/>
            <a:endCxn id="66" idx="0"/>
          </p:cNvCxnSpPr>
          <p:nvPr/>
        </p:nvCxnSpPr>
        <p:spPr bwMode="auto">
          <a:xfrm>
            <a:off x="2677972" y="3967294"/>
            <a:ext cx="734757" cy="1189897"/>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75" name="직선 연결선 74"/>
          <p:cNvCxnSpPr>
            <a:stCxn id="82" idx="3"/>
            <a:endCxn id="67" idx="0"/>
          </p:cNvCxnSpPr>
          <p:nvPr/>
        </p:nvCxnSpPr>
        <p:spPr bwMode="auto">
          <a:xfrm>
            <a:off x="3429631" y="3873977"/>
            <a:ext cx="621823" cy="1283215"/>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76" name="직선 연결선 75"/>
          <p:cNvCxnSpPr>
            <a:stCxn id="86" idx="3"/>
            <a:endCxn id="68" idx="0"/>
          </p:cNvCxnSpPr>
          <p:nvPr/>
        </p:nvCxnSpPr>
        <p:spPr bwMode="auto">
          <a:xfrm>
            <a:off x="4153876" y="3856498"/>
            <a:ext cx="316458" cy="1300693"/>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77" name="직사각형 76"/>
          <p:cNvSpPr/>
          <p:nvPr/>
        </p:nvSpPr>
        <p:spPr>
          <a:xfrm>
            <a:off x="2302010" y="2109554"/>
            <a:ext cx="792204" cy="523220"/>
          </a:xfrm>
          <a:prstGeom prst="rect">
            <a:avLst/>
          </a:prstGeom>
        </p:spPr>
        <p:txBody>
          <a:bodyPr wrap="none">
            <a:spAutoFit/>
          </a:bodyPr>
          <a:lstStyle/>
          <a:p>
            <a:pPr algn="ctr"/>
            <a:r>
              <a:rPr lang="en-US" altLang="ko-KR" sz="1400" b="1" dirty="0">
                <a:solidFill>
                  <a:schemeClr val="accent4"/>
                </a:solidFill>
              </a:rPr>
              <a:t>Shared</a:t>
            </a:r>
          </a:p>
          <a:p>
            <a:pPr algn="ctr"/>
            <a:r>
              <a:rPr lang="en-US" altLang="ko-KR" sz="1400" b="1" dirty="0">
                <a:solidFill>
                  <a:schemeClr val="accent4"/>
                </a:solidFill>
              </a:rPr>
              <a:t>Layers</a:t>
            </a:r>
            <a:endParaRPr lang="ko-KR" altLang="en-US" sz="1400" b="1" dirty="0">
              <a:solidFill>
                <a:schemeClr val="accent4"/>
              </a:solidFill>
            </a:endParaRPr>
          </a:p>
        </p:txBody>
      </p:sp>
      <p:sp>
        <p:nvSpPr>
          <p:cNvPr id="78" name="직사각형 77"/>
          <p:cNvSpPr/>
          <p:nvPr/>
        </p:nvSpPr>
        <p:spPr>
          <a:xfrm>
            <a:off x="4156230" y="2109554"/>
            <a:ext cx="1442511" cy="523220"/>
          </a:xfrm>
          <a:prstGeom prst="rect">
            <a:avLst/>
          </a:prstGeom>
        </p:spPr>
        <p:txBody>
          <a:bodyPr wrap="none">
            <a:spAutoFit/>
          </a:bodyPr>
          <a:lstStyle/>
          <a:p>
            <a:pPr algn="ctr"/>
            <a:r>
              <a:rPr lang="en-US" altLang="ko-KR" sz="1400" b="1" dirty="0">
                <a:solidFill>
                  <a:srgbClr val="C00000"/>
                </a:solidFill>
              </a:rPr>
              <a:t>Target-specific</a:t>
            </a:r>
          </a:p>
          <a:p>
            <a:pPr algn="ctr"/>
            <a:r>
              <a:rPr lang="en-US" altLang="ko-KR" sz="1400" b="1" dirty="0">
                <a:solidFill>
                  <a:srgbClr val="C00000"/>
                </a:solidFill>
              </a:rPr>
              <a:t>Layers</a:t>
            </a:r>
            <a:endParaRPr lang="ko-KR" altLang="en-US" sz="1400" b="1" dirty="0">
              <a:solidFill>
                <a:srgbClr val="C00000"/>
              </a:solidFill>
            </a:endParaRPr>
          </a:p>
        </p:txBody>
      </p:sp>
      <p:sp>
        <p:nvSpPr>
          <p:cNvPr id="80" name="직사각형 79"/>
          <p:cNvSpPr/>
          <p:nvPr/>
        </p:nvSpPr>
        <p:spPr bwMode="auto">
          <a:xfrm>
            <a:off x="931011" y="2594779"/>
            <a:ext cx="3669009" cy="2984137"/>
          </a:xfrm>
          <a:prstGeom prst="rect">
            <a:avLst/>
          </a:prstGeom>
          <a:noFill/>
          <a:ln w="19050" cap="flat" cmpd="sng" algn="ctr">
            <a:solidFill>
              <a:schemeClr val="accent4"/>
            </a:solidFill>
            <a:prstDash val="solid"/>
            <a:round/>
            <a:headEnd type="none" w="med" len="med"/>
            <a:tailEnd type="none" w="med" len="med"/>
          </a:ln>
          <a:effectLst/>
        </p:spPr>
        <p:txBody>
          <a:bodyPr rtlCol="0" anchor="ctr"/>
          <a:lstStyle/>
          <a:p>
            <a:pPr algn="ctr"/>
            <a:endParaRPr lang="ko-KR" altLang="en-US" sz="1200"/>
          </a:p>
        </p:txBody>
      </p:sp>
      <p:grpSp>
        <p:nvGrpSpPr>
          <p:cNvPr id="191" name="그룹 190"/>
          <p:cNvGrpSpPr/>
          <p:nvPr/>
        </p:nvGrpSpPr>
        <p:grpSpPr>
          <a:xfrm>
            <a:off x="4740280" y="2023524"/>
            <a:ext cx="4045666" cy="1546219"/>
            <a:chOff x="4747840" y="1830802"/>
            <a:chExt cx="4045666" cy="1546219"/>
          </a:xfrm>
        </p:grpSpPr>
        <p:sp>
          <p:nvSpPr>
            <p:cNvPr id="79" name="직사각형 78"/>
            <p:cNvSpPr/>
            <p:nvPr/>
          </p:nvSpPr>
          <p:spPr bwMode="auto">
            <a:xfrm>
              <a:off x="4747840" y="2461702"/>
              <a:ext cx="386032" cy="915319"/>
            </a:xfrm>
            <a:prstGeom prst="rect">
              <a:avLst/>
            </a:prstGeom>
            <a:noFill/>
            <a:ln w="19050" cap="flat" cmpd="sng" algn="ctr">
              <a:solidFill>
                <a:srgbClr val="C00000"/>
              </a:solidFill>
              <a:prstDash val="solid"/>
              <a:round/>
              <a:headEnd type="none" w="med" len="med"/>
              <a:tailEnd type="none" w="med" len="med"/>
            </a:ln>
            <a:effectLst/>
          </p:spPr>
          <p:txBody>
            <a:bodyPr rtlCol="0" anchor="ctr"/>
            <a:lstStyle/>
            <a:p>
              <a:pPr algn="ctr"/>
              <a:endParaRPr lang="ko-KR" altLang="en-US" sz="1200"/>
            </a:p>
          </p:txBody>
        </p:sp>
        <p:grpSp>
          <p:nvGrpSpPr>
            <p:cNvPr id="184" name="그룹 183"/>
            <p:cNvGrpSpPr/>
            <p:nvPr/>
          </p:nvGrpSpPr>
          <p:grpSpPr>
            <a:xfrm>
              <a:off x="5096650" y="1830802"/>
              <a:ext cx="3696856" cy="1117282"/>
              <a:chOff x="5096650" y="1830802"/>
              <a:chExt cx="3696856" cy="1117282"/>
            </a:xfrm>
          </p:grpSpPr>
          <p:sp>
            <p:nvSpPr>
              <p:cNvPr id="116" name="모서리가 둥근 직사각형 115"/>
              <p:cNvSpPr/>
              <p:nvPr/>
            </p:nvSpPr>
            <p:spPr bwMode="auto">
              <a:xfrm>
                <a:off x="7047013" y="1868744"/>
                <a:ext cx="1746493" cy="1079340"/>
              </a:xfrm>
              <a:prstGeom prst="roundRect">
                <a:avLst/>
              </a:prstGeom>
              <a:solidFill>
                <a:srgbClr val="FF0000">
                  <a:alpha val="40000"/>
                </a:srgbClr>
              </a:solidFill>
              <a:ln w="19050">
                <a:solidFill>
                  <a:srgbClr val="FF0000"/>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117" name="모서리가 둥근 직사각형 116"/>
              <p:cNvSpPr/>
              <p:nvPr/>
            </p:nvSpPr>
            <p:spPr bwMode="auto">
              <a:xfrm>
                <a:off x="6117420" y="1868744"/>
                <a:ext cx="806442" cy="1079340"/>
              </a:xfrm>
              <a:prstGeom prst="roundRect">
                <a:avLst/>
              </a:prstGeom>
              <a:solidFill>
                <a:srgbClr val="0000FF">
                  <a:alpha val="40000"/>
                </a:srgbClr>
              </a:solidFill>
              <a:ln w="19050">
                <a:solidFill>
                  <a:srgbClr val="0000FF"/>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grpSp>
            <p:nvGrpSpPr>
              <p:cNvPr id="118" name="그룹 117"/>
              <p:cNvGrpSpPr/>
              <p:nvPr/>
            </p:nvGrpSpPr>
            <p:grpSpPr>
              <a:xfrm>
                <a:off x="6281455" y="1986514"/>
                <a:ext cx="484774" cy="849679"/>
                <a:chOff x="4918472" y="1064354"/>
                <a:chExt cx="851477" cy="1492408"/>
              </a:xfrm>
            </p:grpSpPr>
            <p:pic>
              <p:nvPicPr>
                <p:cNvPr id="169" name="그림 168"/>
                <p:cNvPicPr>
                  <a:picLocks noChangeAspect="1"/>
                </p:cNvPicPr>
                <p:nvPr/>
              </p:nvPicPr>
              <p:blipFill>
                <a:blip r:embed="rId12"/>
                <a:stretch>
                  <a:fillRect/>
                </a:stretch>
              </p:blipFill>
              <p:spPr>
                <a:xfrm>
                  <a:off x="4918472" y="1064354"/>
                  <a:ext cx="546677" cy="1187608"/>
                </a:xfrm>
                <a:prstGeom prst="rect">
                  <a:avLst/>
                </a:prstGeom>
              </p:spPr>
            </p:pic>
            <p:pic>
              <p:nvPicPr>
                <p:cNvPr id="170" name="그림 169"/>
                <p:cNvPicPr>
                  <a:picLocks noChangeAspect="1"/>
                </p:cNvPicPr>
                <p:nvPr/>
              </p:nvPicPr>
              <p:blipFill>
                <a:blip r:embed="rId12"/>
                <a:stretch>
                  <a:fillRect/>
                </a:stretch>
              </p:blipFill>
              <p:spPr>
                <a:xfrm>
                  <a:off x="5070872" y="1216754"/>
                  <a:ext cx="546677" cy="1187608"/>
                </a:xfrm>
                <a:prstGeom prst="rect">
                  <a:avLst/>
                </a:prstGeom>
              </p:spPr>
            </p:pic>
            <p:pic>
              <p:nvPicPr>
                <p:cNvPr id="171" name="그림 170"/>
                <p:cNvPicPr>
                  <a:picLocks noChangeAspect="1"/>
                </p:cNvPicPr>
                <p:nvPr/>
              </p:nvPicPr>
              <p:blipFill>
                <a:blip r:embed="rId12"/>
                <a:stretch>
                  <a:fillRect/>
                </a:stretch>
              </p:blipFill>
              <p:spPr>
                <a:xfrm>
                  <a:off x="5223272" y="1369154"/>
                  <a:ext cx="546677" cy="1187608"/>
                </a:xfrm>
                <a:prstGeom prst="rect">
                  <a:avLst/>
                </a:prstGeom>
              </p:spPr>
            </p:pic>
          </p:grpSp>
          <p:grpSp>
            <p:nvGrpSpPr>
              <p:cNvPr id="119" name="그룹 118"/>
              <p:cNvGrpSpPr/>
              <p:nvPr/>
            </p:nvGrpSpPr>
            <p:grpSpPr>
              <a:xfrm>
                <a:off x="7142236" y="1986514"/>
                <a:ext cx="486993" cy="845233"/>
                <a:chOff x="6079155" y="1098709"/>
                <a:chExt cx="855374" cy="1484601"/>
              </a:xfrm>
            </p:grpSpPr>
            <p:pic>
              <p:nvPicPr>
                <p:cNvPr id="166" name="그림 165"/>
                <p:cNvPicPr>
                  <a:picLocks noChangeAspect="1"/>
                </p:cNvPicPr>
                <p:nvPr/>
              </p:nvPicPr>
              <p:blipFill>
                <a:blip r:embed="rId13"/>
                <a:stretch>
                  <a:fillRect/>
                </a:stretch>
              </p:blipFill>
              <p:spPr>
                <a:xfrm>
                  <a:off x="6079155" y="1098709"/>
                  <a:ext cx="550574" cy="1179801"/>
                </a:xfrm>
                <a:prstGeom prst="rect">
                  <a:avLst/>
                </a:prstGeom>
              </p:spPr>
            </p:pic>
            <p:pic>
              <p:nvPicPr>
                <p:cNvPr id="167" name="그림 166"/>
                <p:cNvPicPr>
                  <a:picLocks noChangeAspect="1"/>
                </p:cNvPicPr>
                <p:nvPr/>
              </p:nvPicPr>
              <p:blipFill>
                <a:blip r:embed="rId13"/>
                <a:stretch>
                  <a:fillRect/>
                </a:stretch>
              </p:blipFill>
              <p:spPr>
                <a:xfrm>
                  <a:off x="6231555" y="1251109"/>
                  <a:ext cx="550574" cy="1179801"/>
                </a:xfrm>
                <a:prstGeom prst="rect">
                  <a:avLst/>
                </a:prstGeom>
              </p:spPr>
            </p:pic>
            <p:pic>
              <p:nvPicPr>
                <p:cNvPr id="168" name="그림 167"/>
                <p:cNvPicPr>
                  <a:picLocks noChangeAspect="1"/>
                </p:cNvPicPr>
                <p:nvPr/>
              </p:nvPicPr>
              <p:blipFill>
                <a:blip r:embed="rId13"/>
                <a:stretch>
                  <a:fillRect/>
                </a:stretch>
              </p:blipFill>
              <p:spPr>
                <a:xfrm>
                  <a:off x="6383955" y="1403509"/>
                  <a:ext cx="550574" cy="1179801"/>
                </a:xfrm>
                <a:prstGeom prst="rect">
                  <a:avLst/>
                </a:prstGeom>
              </p:spPr>
            </p:pic>
          </p:grpSp>
          <p:grpSp>
            <p:nvGrpSpPr>
              <p:cNvPr id="120" name="그룹 119"/>
              <p:cNvGrpSpPr/>
              <p:nvPr/>
            </p:nvGrpSpPr>
            <p:grpSpPr>
              <a:xfrm>
                <a:off x="7703497" y="1984904"/>
                <a:ext cx="475650" cy="823542"/>
                <a:chOff x="7243735" y="1110261"/>
                <a:chExt cx="835450" cy="1446501"/>
              </a:xfrm>
            </p:grpSpPr>
            <p:pic>
              <p:nvPicPr>
                <p:cNvPr id="163" name="그림 162"/>
                <p:cNvPicPr>
                  <a:picLocks noChangeAspect="1"/>
                </p:cNvPicPr>
                <p:nvPr/>
              </p:nvPicPr>
              <p:blipFill>
                <a:blip r:embed="rId14"/>
                <a:stretch>
                  <a:fillRect/>
                </a:stretch>
              </p:blipFill>
              <p:spPr>
                <a:xfrm>
                  <a:off x="7243735" y="1110261"/>
                  <a:ext cx="530650" cy="1141701"/>
                </a:xfrm>
                <a:prstGeom prst="rect">
                  <a:avLst/>
                </a:prstGeom>
              </p:spPr>
            </p:pic>
            <p:pic>
              <p:nvPicPr>
                <p:cNvPr id="164" name="그림 163"/>
                <p:cNvPicPr>
                  <a:picLocks noChangeAspect="1"/>
                </p:cNvPicPr>
                <p:nvPr/>
              </p:nvPicPr>
              <p:blipFill>
                <a:blip r:embed="rId14"/>
                <a:stretch>
                  <a:fillRect/>
                </a:stretch>
              </p:blipFill>
              <p:spPr>
                <a:xfrm>
                  <a:off x="7396135" y="1262661"/>
                  <a:ext cx="530650" cy="1141701"/>
                </a:xfrm>
                <a:prstGeom prst="rect">
                  <a:avLst/>
                </a:prstGeom>
              </p:spPr>
            </p:pic>
            <p:pic>
              <p:nvPicPr>
                <p:cNvPr id="165" name="그림 164"/>
                <p:cNvPicPr>
                  <a:picLocks noChangeAspect="1"/>
                </p:cNvPicPr>
                <p:nvPr/>
              </p:nvPicPr>
              <p:blipFill>
                <a:blip r:embed="rId14"/>
                <a:stretch>
                  <a:fillRect/>
                </a:stretch>
              </p:blipFill>
              <p:spPr>
                <a:xfrm>
                  <a:off x="7548535" y="1415061"/>
                  <a:ext cx="530650" cy="1141701"/>
                </a:xfrm>
                <a:prstGeom prst="rect">
                  <a:avLst/>
                </a:prstGeom>
              </p:spPr>
            </p:pic>
          </p:grpSp>
          <p:grpSp>
            <p:nvGrpSpPr>
              <p:cNvPr id="121" name="그룹 120"/>
              <p:cNvGrpSpPr/>
              <p:nvPr/>
            </p:nvGrpSpPr>
            <p:grpSpPr>
              <a:xfrm>
                <a:off x="8268145" y="2074989"/>
                <a:ext cx="387196" cy="699139"/>
                <a:chOff x="4193236" y="2578756"/>
                <a:chExt cx="680087" cy="1227995"/>
              </a:xfrm>
            </p:grpSpPr>
            <p:pic>
              <p:nvPicPr>
                <p:cNvPr id="160" name="그림 159"/>
                <p:cNvPicPr>
                  <a:picLocks noChangeAspect="1"/>
                </p:cNvPicPr>
                <p:nvPr/>
              </p:nvPicPr>
              <p:blipFill>
                <a:blip r:embed="rId15"/>
                <a:stretch>
                  <a:fillRect/>
                </a:stretch>
              </p:blipFill>
              <p:spPr>
                <a:xfrm>
                  <a:off x="4193236" y="2578756"/>
                  <a:ext cx="512976" cy="1075595"/>
                </a:xfrm>
                <a:prstGeom prst="rect">
                  <a:avLst/>
                </a:prstGeom>
              </p:spPr>
            </p:pic>
            <p:pic>
              <p:nvPicPr>
                <p:cNvPr id="161" name="그림 160"/>
                <p:cNvPicPr>
                  <a:picLocks noChangeAspect="1"/>
                </p:cNvPicPr>
                <p:nvPr/>
              </p:nvPicPr>
              <p:blipFill>
                <a:blip r:embed="rId15"/>
                <a:stretch>
                  <a:fillRect/>
                </a:stretch>
              </p:blipFill>
              <p:spPr>
                <a:xfrm>
                  <a:off x="4278370" y="2626097"/>
                  <a:ext cx="512976" cy="1075595"/>
                </a:xfrm>
                <a:prstGeom prst="rect">
                  <a:avLst/>
                </a:prstGeom>
              </p:spPr>
            </p:pic>
            <p:pic>
              <p:nvPicPr>
                <p:cNvPr id="162" name="그림 161"/>
                <p:cNvPicPr>
                  <a:picLocks noChangeAspect="1"/>
                </p:cNvPicPr>
                <p:nvPr/>
              </p:nvPicPr>
              <p:blipFill>
                <a:blip r:embed="rId16"/>
                <a:stretch>
                  <a:fillRect/>
                </a:stretch>
              </p:blipFill>
              <p:spPr>
                <a:xfrm>
                  <a:off x="4376894" y="2731156"/>
                  <a:ext cx="496429" cy="1075595"/>
                </a:xfrm>
                <a:prstGeom prst="rect">
                  <a:avLst/>
                </a:prstGeom>
              </p:spPr>
            </p:pic>
          </p:grpSp>
          <p:sp>
            <p:nvSpPr>
              <p:cNvPr id="172" name="직사각형 171"/>
              <p:cNvSpPr/>
              <p:nvPr/>
            </p:nvSpPr>
            <p:spPr>
              <a:xfrm>
                <a:off x="5796610" y="1830802"/>
                <a:ext cx="312906" cy="369332"/>
              </a:xfrm>
              <a:prstGeom prst="rect">
                <a:avLst/>
              </a:prstGeom>
            </p:spPr>
            <p:txBody>
              <a:bodyPr wrap="none">
                <a:spAutoFit/>
              </a:bodyPr>
              <a:lstStyle/>
              <a:p>
                <a:r>
                  <a:rPr lang="en-US" altLang="ko-KR" b="1" dirty="0">
                    <a:solidFill>
                      <a:schemeClr val="tx2"/>
                    </a:solidFill>
                  </a:rPr>
                  <a:t>1</a:t>
                </a:r>
                <a:endParaRPr lang="ko-KR" altLang="en-US" b="1" dirty="0">
                  <a:solidFill>
                    <a:schemeClr val="tx2"/>
                  </a:solidFill>
                </a:endParaRPr>
              </a:p>
            </p:txBody>
          </p:sp>
          <p:cxnSp>
            <p:nvCxnSpPr>
              <p:cNvPr id="175" name="직선 화살표 연결선 174"/>
              <p:cNvCxnSpPr>
                <a:stCxn id="117" idx="1"/>
              </p:cNvCxnSpPr>
              <p:nvPr/>
            </p:nvCxnSpPr>
            <p:spPr bwMode="auto">
              <a:xfrm flipH="1">
                <a:off x="5096650" y="2408415"/>
                <a:ext cx="1020770" cy="313266"/>
              </a:xfrm>
              <a:prstGeom prst="straightConnector1">
                <a:avLst/>
              </a:prstGeom>
              <a:ln w="76200">
                <a:headEnd type="none" w="med" len="med"/>
                <a:tailEnd type="triangle"/>
              </a:ln>
            </p:spPr>
            <p:style>
              <a:lnRef idx="3">
                <a:schemeClr val="accent2"/>
              </a:lnRef>
              <a:fillRef idx="0">
                <a:schemeClr val="accent2"/>
              </a:fillRef>
              <a:effectRef idx="2">
                <a:schemeClr val="accent2"/>
              </a:effectRef>
              <a:fontRef idx="minor">
                <a:schemeClr val="tx1"/>
              </a:fontRef>
            </p:style>
          </p:cxnSp>
        </p:grpSp>
      </p:grpSp>
      <p:grpSp>
        <p:nvGrpSpPr>
          <p:cNvPr id="186" name="그룹 185"/>
          <p:cNvGrpSpPr/>
          <p:nvPr/>
        </p:nvGrpSpPr>
        <p:grpSpPr>
          <a:xfrm>
            <a:off x="5060626" y="4259571"/>
            <a:ext cx="3709230" cy="1194896"/>
            <a:chOff x="5068186" y="4066849"/>
            <a:chExt cx="3709230" cy="1194896"/>
          </a:xfrm>
        </p:grpSpPr>
        <p:sp>
          <p:nvSpPr>
            <p:cNvPr id="129" name="모서리가 둥근 직사각형 128"/>
            <p:cNvSpPr/>
            <p:nvPr/>
          </p:nvSpPr>
          <p:spPr bwMode="auto">
            <a:xfrm>
              <a:off x="7030923" y="4182405"/>
              <a:ext cx="1746493" cy="1079340"/>
            </a:xfrm>
            <a:prstGeom prst="roundRect">
              <a:avLst/>
            </a:prstGeom>
            <a:solidFill>
              <a:srgbClr val="FF0000">
                <a:alpha val="40000"/>
              </a:srgbClr>
            </a:solidFill>
            <a:ln w="19050">
              <a:solidFill>
                <a:srgbClr val="FF0000"/>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130" name="모서리가 둥근 직사각형 129"/>
            <p:cNvSpPr/>
            <p:nvPr/>
          </p:nvSpPr>
          <p:spPr bwMode="auto">
            <a:xfrm>
              <a:off x="6101330" y="4182405"/>
              <a:ext cx="806442" cy="1079340"/>
            </a:xfrm>
            <a:prstGeom prst="roundRect">
              <a:avLst/>
            </a:prstGeom>
            <a:solidFill>
              <a:srgbClr val="0000FF">
                <a:alpha val="40000"/>
              </a:srgbClr>
            </a:solidFill>
            <a:ln w="19050">
              <a:solidFill>
                <a:srgbClr val="0000FF"/>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grpSp>
          <p:nvGrpSpPr>
            <p:cNvPr id="131" name="그룹 130"/>
            <p:cNvGrpSpPr/>
            <p:nvPr/>
          </p:nvGrpSpPr>
          <p:grpSpPr>
            <a:xfrm>
              <a:off x="7704698" y="4321866"/>
              <a:ext cx="484774" cy="849679"/>
              <a:chOff x="4918472" y="1064354"/>
              <a:chExt cx="851477" cy="1492408"/>
            </a:xfrm>
          </p:grpSpPr>
          <p:pic>
            <p:nvPicPr>
              <p:cNvPr id="148" name="그림 147"/>
              <p:cNvPicPr>
                <a:picLocks noChangeAspect="1"/>
              </p:cNvPicPr>
              <p:nvPr/>
            </p:nvPicPr>
            <p:blipFill>
              <a:blip r:embed="rId12"/>
              <a:stretch>
                <a:fillRect/>
              </a:stretch>
            </p:blipFill>
            <p:spPr>
              <a:xfrm>
                <a:off x="4918472" y="1064354"/>
                <a:ext cx="546677" cy="1187608"/>
              </a:xfrm>
              <a:prstGeom prst="rect">
                <a:avLst/>
              </a:prstGeom>
            </p:spPr>
          </p:pic>
          <p:pic>
            <p:nvPicPr>
              <p:cNvPr id="149" name="그림 148"/>
              <p:cNvPicPr>
                <a:picLocks noChangeAspect="1"/>
              </p:cNvPicPr>
              <p:nvPr/>
            </p:nvPicPr>
            <p:blipFill>
              <a:blip r:embed="rId12"/>
              <a:stretch>
                <a:fillRect/>
              </a:stretch>
            </p:blipFill>
            <p:spPr>
              <a:xfrm>
                <a:off x="5070872" y="1216754"/>
                <a:ext cx="546677" cy="1187608"/>
              </a:xfrm>
              <a:prstGeom prst="rect">
                <a:avLst/>
              </a:prstGeom>
            </p:spPr>
          </p:pic>
          <p:pic>
            <p:nvPicPr>
              <p:cNvPr id="150" name="그림 149"/>
              <p:cNvPicPr>
                <a:picLocks noChangeAspect="1"/>
              </p:cNvPicPr>
              <p:nvPr/>
            </p:nvPicPr>
            <p:blipFill>
              <a:blip r:embed="rId12"/>
              <a:stretch>
                <a:fillRect/>
              </a:stretch>
            </p:blipFill>
            <p:spPr>
              <a:xfrm>
                <a:off x="5223272" y="1369154"/>
                <a:ext cx="546677" cy="1187608"/>
              </a:xfrm>
              <a:prstGeom prst="rect">
                <a:avLst/>
              </a:prstGeom>
            </p:spPr>
          </p:pic>
        </p:grpSp>
        <p:grpSp>
          <p:nvGrpSpPr>
            <p:cNvPr id="132" name="그룹 131"/>
            <p:cNvGrpSpPr/>
            <p:nvPr/>
          </p:nvGrpSpPr>
          <p:grpSpPr>
            <a:xfrm>
              <a:off x="7126146" y="4300175"/>
              <a:ext cx="486993" cy="845233"/>
              <a:chOff x="6079155" y="1098709"/>
              <a:chExt cx="855374" cy="1484601"/>
            </a:xfrm>
          </p:grpSpPr>
          <p:pic>
            <p:nvPicPr>
              <p:cNvPr id="145" name="그림 144"/>
              <p:cNvPicPr>
                <a:picLocks noChangeAspect="1"/>
              </p:cNvPicPr>
              <p:nvPr/>
            </p:nvPicPr>
            <p:blipFill>
              <a:blip r:embed="rId13"/>
              <a:stretch>
                <a:fillRect/>
              </a:stretch>
            </p:blipFill>
            <p:spPr>
              <a:xfrm>
                <a:off x="6079155" y="1098709"/>
                <a:ext cx="550574" cy="1179801"/>
              </a:xfrm>
              <a:prstGeom prst="rect">
                <a:avLst/>
              </a:prstGeom>
            </p:spPr>
          </p:pic>
          <p:pic>
            <p:nvPicPr>
              <p:cNvPr id="146" name="그림 145"/>
              <p:cNvPicPr>
                <a:picLocks noChangeAspect="1"/>
              </p:cNvPicPr>
              <p:nvPr/>
            </p:nvPicPr>
            <p:blipFill>
              <a:blip r:embed="rId13"/>
              <a:stretch>
                <a:fillRect/>
              </a:stretch>
            </p:blipFill>
            <p:spPr>
              <a:xfrm>
                <a:off x="6231555" y="1251109"/>
                <a:ext cx="550574" cy="1179801"/>
              </a:xfrm>
              <a:prstGeom prst="rect">
                <a:avLst/>
              </a:prstGeom>
            </p:spPr>
          </p:pic>
          <p:pic>
            <p:nvPicPr>
              <p:cNvPr id="147" name="그림 146"/>
              <p:cNvPicPr>
                <a:picLocks noChangeAspect="1"/>
              </p:cNvPicPr>
              <p:nvPr/>
            </p:nvPicPr>
            <p:blipFill>
              <a:blip r:embed="rId13"/>
              <a:stretch>
                <a:fillRect/>
              </a:stretch>
            </p:blipFill>
            <p:spPr>
              <a:xfrm>
                <a:off x="6383955" y="1403509"/>
                <a:ext cx="550574" cy="1179801"/>
              </a:xfrm>
              <a:prstGeom prst="rect">
                <a:avLst/>
              </a:prstGeom>
            </p:spPr>
          </p:pic>
        </p:grpSp>
        <p:grpSp>
          <p:nvGrpSpPr>
            <p:cNvPr id="133" name="그룹 132"/>
            <p:cNvGrpSpPr/>
            <p:nvPr/>
          </p:nvGrpSpPr>
          <p:grpSpPr>
            <a:xfrm>
              <a:off x="6279046" y="4321866"/>
              <a:ext cx="475650" cy="823542"/>
              <a:chOff x="7243735" y="1110261"/>
              <a:chExt cx="835450" cy="1446501"/>
            </a:xfrm>
          </p:grpSpPr>
          <p:pic>
            <p:nvPicPr>
              <p:cNvPr id="142" name="그림 141"/>
              <p:cNvPicPr>
                <a:picLocks noChangeAspect="1"/>
              </p:cNvPicPr>
              <p:nvPr/>
            </p:nvPicPr>
            <p:blipFill>
              <a:blip r:embed="rId14"/>
              <a:stretch>
                <a:fillRect/>
              </a:stretch>
            </p:blipFill>
            <p:spPr>
              <a:xfrm>
                <a:off x="7243735" y="1110261"/>
                <a:ext cx="530650" cy="1141701"/>
              </a:xfrm>
              <a:prstGeom prst="rect">
                <a:avLst/>
              </a:prstGeom>
            </p:spPr>
          </p:pic>
          <p:pic>
            <p:nvPicPr>
              <p:cNvPr id="143" name="그림 142"/>
              <p:cNvPicPr>
                <a:picLocks noChangeAspect="1"/>
              </p:cNvPicPr>
              <p:nvPr/>
            </p:nvPicPr>
            <p:blipFill>
              <a:blip r:embed="rId14"/>
              <a:stretch>
                <a:fillRect/>
              </a:stretch>
            </p:blipFill>
            <p:spPr>
              <a:xfrm>
                <a:off x="7396135" y="1262661"/>
                <a:ext cx="530650" cy="1141701"/>
              </a:xfrm>
              <a:prstGeom prst="rect">
                <a:avLst/>
              </a:prstGeom>
            </p:spPr>
          </p:pic>
          <p:pic>
            <p:nvPicPr>
              <p:cNvPr id="144" name="그림 143"/>
              <p:cNvPicPr>
                <a:picLocks noChangeAspect="1"/>
              </p:cNvPicPr>
              <p:nvPr/>
            </p:nvPicPr>
            <p:blipFill>
              <a:blip r:embed="rId14"/>
              <a:stretch>
                <a:fillRect/>
              </a:stretch>
            </p:blipFill>
            <p:spPr>
              <a:xfrm>
                <a:off x="7548535" y="1415061"/>
                <a:ext cx="530650" cy="1141701"/>
              </a:xfrm>
              <a:prstGeom prst="rect">
                <a:avLst/>
              </a:prstGeom>
            </p:spPr>
          </p:pic>
        </p:grpSp>
        <p:grpSp>
          <p:nvGrpSpPr>
            <p:cNvPr id="135" name="그룹 134"/>
            <p:cNvGrpSpPr/>
            <p:nvPr/>
          </p:nvGrpSpPr>
          <p:grpSpPr>
            <a:xfrm>
              <a:off x="8288962" y="4361816"/>
              <a:ext cx="401686" cy="760008"/>
              <a:chOff x="6380954" y="2543327"/>
              <a:chExt cx="705538" cy="1334907"/>
            </a:xfrm>
          </p:grpSpPr>
          <p:pic>
            <p:nvPicPr>
              <p:cNvPr id="136" name="그림 135"/>
              <p:cNvPicPr>
                <a:picLocks noChangeAspect="1"/>
              </p:cNvPicPr>
              <p:nvPr/>
            </p:nvPicPr>
            <p:blipFill>
              <a:blip r:embed="rId17"/>
              <a:stretch>
                <a:fillRect/>
              </a:stretch>
            </p:blipFill>
            <p:spPr>
              <a:xfrm>
                <a:off x="6380954" y="2543327"/>
                <a:ext cx="491198" cy="1114642"/>
              </a:xfrm>
              <a:prstGeom prst="rect">
                <a:avLst/>
              </a:prstGeom>
            </p:spPr>
          </p:pic>
          <p:pic>
            <p:nvPicPr>
              <p:cNvPr id="137" name="그림 136"/>
              <p:cNvPicPr>
                <a:picLocks noChangeAspect="1"/>
              </p:cNvPicPr>
              <p:nvPr/>
            </p:nvPicPr>
            <p:blipFill>
              <a:blip r:embed="rId18"/>
              <a:stretch>
                <a:fillRect/>
              </a:stretch>
            </p:blipFill>
            <p:spPr>
              <a:xfrm>
                <a:off x="6479559" y="2639988"/>
                <a:ext cx="542258" cy="1114642"/>
              </a:xfrm>
              <a:prstGeom prst="rect">
                <a:avLst/>
              </a:prstGeom>
            </p:spPr>
          </p:pic>
          <p:pic>
            <p:nvPicPr>
              <p:cNvPr id="138" name="그림 137"/>
              <p:cNvPicPr>
                <a:picLocks noChangeAspect="1"/>
              </p:cNvPicPr>
              <p:nvPr/>
            </p:nvPicPr>
            <p:blipFill>
              <a:blip r:embed="rId18"/>
              <a:stretch>
                <a:fillRect/>
              </a:stretch>
            </p:blipFill>
            <p:spPr>
              <a:xfrm>
                <a:off x="6544234" y="2763592"/>
                <a:ext cx="542258" cy="1114642"/>
              </a:xfrm>
              <a:prstGeom prst="rect">
                <a:avLst/>
              </a:prstGeom>
            </p:spPr>
          </p:pic>
        </p:grpSp>
        <p:sp>
          <p:nvSpPr>
            <p:cNvPr id="174" name="직사각형 173"/>
            <p:cNvSpPr/>
            <p:nvPr/>
          </p:nvSpPr>
          <p:spPr>
            <a:xfrm>
              <a:off x="5805129" y="4066849"/>
              <a:ext cx="312906" cy="369332"/>
            </a:xfrm>
            <a:prstGeom prst="rect">
              <a:avLst/>
            </a:prstGeom>
          </p:spPr>
          <p:txBody>
            <a:bodyPr wrap="none">
              <a:spAutoFit/>
            </a:bodyPr>
            <a:lstStyle/>
            <a:p>
              <a:r>
                <a:rPr lang="en-US" altLang="ko-KR" b="1" dirty="0">
                  <a:solidFill>
                    <a:schemeClr val="tx2"/>
                  </a:solidFill>
                </a:rPr>
                <a:t>3</a:t>
              </a:r>
              <a:endParaRPr lang="ko-KR" altLang="en-US" b="1" dirty="0">
                <a:solidFill>
                  <a:schemeClr val="tx2"/>
                </a:solidFill>
              </a:endParaRPr>
            </a:p>
          </p:txBody>
        </p:sp>
        <p:cxnSp>
          <p:nvCxnSpPr>
            <p:cNvPr id="180" name="직선 화살표 연결선 179"/>
            <p:cNvCxnSpPr>
              <a:stCxn id="130" idx="1"/>
            </p:cNvCxnSpPr>
            <p:nvPr/>
          </p:nvCxnSpPr>
          <p:spPr bwMode="auto">
            <a:xfrm flipH="1" flipV="1">
              <a:off x="5068186" y="4190348"/>
              <a:ext cx="1033144" cy="531728"/>
            </a:xfrm>
            <a:prstGeom prst="straightConnector1">
              <a:avLst/>
            </a:prstGeom>
            <a:ln w="76200">
              <a:headEnd type="none" w="med" len="med"/>
              <a:tailEnd type="triangle"/>
            </a:ln>
          </p:spPr>
          <p:style>
            <a:lnRef idx="3">
              <a:schemeClr val="accent2"/>
            </a:lnRef>
            <a:fillRef idx="0">
              <a:schemeClr val="accent2"/>
            </a:fillRef>
            <a:effectRef idx="2">
              <a:schemeClr val="accent2"/>
            </a:effectRef>
            <a:fontRef idx="minor">
              <a:schemeClr val="tx1"/>
            </a:fontRef>
          </p:style>
        </p:cxnSp>
      </p:grpSp>
      <p:sp>
        <p:nvSpPr>
          <p:cNvPr id="182" name="직사각형 181"/>
          <p:cNvSpPr/>
          <p:nvPr/>
        </p:nvSpPr>
        <p:spPr>
          <a:xfrm rot="16200000">
            <a:off x="6868608" y="5564245"/>
            <a:ext cx="415498" cy="369332"/>
          </a:xfrm>
          <a:prstGeom prst="rect">
            <a:avLst/>
          </a:prstGeom>
        </p:spPr>
        <p:txBody>
          <a:bodyPr wrap="none">
            <a:spAutoFit/>
          </a:bodyPr>
          <a:lstStyle/>
          <a:p>
            <a:r>
              <a:rPr lang="en-US" altLang="ko-KR" b="1" dirty="0">
                <a:solidFill>
                  <a:schemeClr val="tx2"/>
                </a:solidFill>
              </a:rPr>
              <a:t>…</a:t>
            </a:r>
            <a:endParaRPr lang="ko-KR" altLang="en-US" b="1" dirty="0"/>
          </a:p>
        </p:txBody>
      </p:sp>
      <p:sp>
        <p:nvSpPr>
          <p:cNvPr id="183" name="직사각형 182"/>
          <p:cNvSpPr/>
          <p:nvPr/>
        </p:nvSpPr>
        <p:spPr>
          <a:xfrm>
            <a:off x="5073953" y="2940670"/>
            <a:ext cx="1040541" cy="584775"/>
          </a:xfrm>
          <a:prstGeom prst="rect">
            <a:avLst/>
          </a:prstGeom>
        </p:spPr>
        <p:txBody>
          <a:bodyPr wrap="none">
            <a:spAutoFit/>
          </a:bodyPr>
          <a:lstStyle/>
          <a:p>
            <a:pPr algn="ctr"/>
            <a:r>
              <a:rPr lang="en-US" altLang="ko-KR" sz="1600" b="1" dirty="0">
                <a:solidFill>
                  <a:schemeClr val="accent2"/>
                </a:solidFill>
              </a:rPr>
              <a:t>Training </a:t>
            </a:r>
          </a:p>
          <a:p>
            <a:pPr algn="ctr"/>
            <a:r>
              <a:rPr lang="en-US" altLang="ko-KR" sz="1600" b="1" dirty="0">
                <a:solidFill>
                  <a:schemeClr val="accent2"/>
                </a:solidFill>
              </a:rPr>
              <a:t>CNN</a:t>
            </a:r>
            <a:endParaRPr lang="ko-KR" altLang="en-US" sz="1600" b="1" dirty="0">
              <a:solidFill>
                <a:schemeClr val="accent2"/>
              </a:solidFill>
            </a:endParaRPr>
          </a:p>
        </p:txBody>
      </p:sp>
      <p:grpSp>
        <p:nvGrpSpPr>
          <p:cNvPr id="192" name="그룹 191"/>
          <p:cNvGrpSpPr/>
          <p:nvPr/>
        </p:nvGrpSpPr>
        <p:grpSpPr>
          <a:xfrm>
            <a:off x="4738053" y="3193666"/>
            <a:ext cx="4046729" cy="1111599"/>
            <a:chOff x="4745613" y="3000944"/>
            <a:chExt cx="4046729" cy="1111599"/>
          </a:xfrm>
        </p:grpSpPr>
        <p:grpSp>
          <p:nvGrpSpPr>
            <p:cNvPr id="185" name="그룹 184"/>
            <p:cNvGrpSpPr/>
            <p:nvPr/>
          </p:nvGrpSpPr>
          <p:grpSpPr>
            <a:xfrm>
              <a:off x="5095257" y="3000944"/>
              <a:ext cx="3697085" cy="1111599"/>
              <a:chOff x="5095257" y="3000944"/>
              <a:chExt cx="3697085" cy="1111599"/>
            </a:xfrm>
          </p:grpSpPr>
          <p:sp>
            <p:nvSpPr>
              <p:cNvPr id="124" name="모서리가 둥근 직사각형 123"/>
              <p:cNvSpPr/>
              <p:nvPr/>
            </p:nvSpPr>
            <p:spPr bwMode="auto">
              <a:xfrm>
                <a:off x="7045849" y="3033203"/>
                <a:ext cx="1746493" cy="1079340"/>
              </a:xfrm>
              <a:prstGeom prst="roundRect">
                <a:avLst/>
              </a:prstGeom>
              <a:solidFill>
                <a:srgbClr val="FF0000">
                  <a:alpha val="40000"/>
                </a:srgbClr>
              </a:solidFill>
              <a:ln w="19050">
                <a:solidFill>
                  <a:srgbClr val="FF0000"/>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
            <p:nvSpPr>
              <p:cNvPr id="125" name="모서리가 둥근 직사각형 124"/>
              <p:cNvSpPr/>
              <p:nvPr/>
            </p:nvSpPr>
            <p:spPr bwMode="auto">
              <a:xfrm>
                <a:off x="6116256" y="3033203"/>
                <a:ext cx="806442" cy="1079340"/>
              </a:xfrm>
              <a:prstGeom prst="roundRect">
                <a:avLst/>
              </a:prstGeom>
              <a:solidFill>
                <a:srgbClr val="0000FF">
                  <a:alpha val="40000"/>
                </a:srgbClr>
              </a:solidFill>
              <a:ln w="19050">
                <a:solidFill>
                  <a:srgbClr val="0000FF"/>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grpSp>
            <p:nvGrpSpPr>
              <p:cNvPr id="126" name="그룹 125"/>
              <p:cNvGrpSpPr/>
              <p:nvPr/>
            </p:nvGrpSpPr>
            <p:grpSpPr>
              <a:xfrm>
                <a:off x="7172797" y="3161460"/>
                <a:ext cx="484774" cy="849679"/>
                <a:chOff x="4918472" y="1064354"/>
                <a:chExt cx="851477" cy="1492408"/>
              </a:xfrm>
            </p:grpSpPr>
            <p:pic>
              <p:nvPicPr>
                <p:cNvPr id="157" name="그림 156"/>
                <p:cNvPicPr>
                  <a:picLocks noChangeAspect="1"/>
                </p:cNvPicPr>
                <p:nvPr/>
              </p:nvPicPr>
              <p:blipFill>
                <a:blip r:embed="rId12"/>
                <a:stretch>
                  <a:fillRect/>
                </a:stretch>
              </p:blipFill>
              <p:spPr>
                <a:xfrm>
                  <a:off x="4918472" y="1064354"/>
                  <a:ext cx="546677" cy="1187608"/>
                </a:xfrm>
                <a:prstGeom prst="rect">
                  <a:avLst/>
                </a:prstGeom>
              </p:spPr>
            </p:pic>
            <p:pic>
              <p:nvPicPr>
                <p:cNvPr id="158" name="그림 157"/>
                <p:cNvPicPr>
                  <a:picLocks noChangeAspect="1"/>
                </p:cNvPicPr>
                <p:nvPr/>
              </p:nvPicPr>
              <p:blipFill>
                <a:blip r:embed="rId12"/>
                <a:stretch>
                  <a:fillRect/>
                </a:stretch>
              </p:blipFill>
              <p:spPr>
                <a:xfrm>
                  <a:off x="5070872" y="1216754"/>
                  <a:ext cx="546677" cy="1187608"/>
                </a:xfrm>
                <a:prstGeom prst="rect">
                  <a:avLst/>
                </a:prstGeom>
              </p:spPr>
            </p:pic>
            <p:pic>
              <p:nvPicPr>
                <p:cNvPr id="159" name="그림 158"/>
                <p:cNvPicPr>
                  <a:picLocks noChangeAspect="1"/>
                </p:cNvPicPr>
                <p:nvPr/>
              </p:nvPicPr>
              <p:blipFill>
                <a:blip r:embed="rId12"/>
                <a:stretch>
                  <a:fillRect/>
                </a:stretch>
              </p:blipFill>
              <p:spPr>
                <a:xfrm>
                  <a:off x="5223272" y="1369154"/>
                  <a:ext cx="546677" cy="1187608"/>
                </a:xfrm>
                <a:prstGeom prst="rect">
                  <a:avLst/>
                </a:prstGeom>
              </p:spPr>
            </p:pic>
          </p:grpSp>
          <p:grpSp>
            <p:nvGrpSpPr>
              <p:cNvPr id="127" name="그룹 126"/>
              <p:cNvGrpSpPr/>
              <p:nvPr/>
            </p:nvGrpSpPr>
            <p:grpSpPr>
              <a:xfrm>
                <a:off x="6262875" y="3162151"/>
                <a:ext cx="486993" cy="845233"/>
                <a:chOff x="6079155" y="1098709"/>
                <a:chExt cx="855374" cy="1484601"/>
              </a:xfrm>
            </p:grpSpPr>
            <p:pic>
              <p:nvPicPr>
                <p:cNvPr id="154" name="그림 153"/>
                <p:cNvPicPr>
                  <a:picLocks noChangeAspect="1"/>
                </p:cNvPicPr>
                <p:nvPr/>
              </p:nvPicPr>
              <p:blipFill>
                <a:blip r:embed="rId13"/>
                <a:stretch>
                  <a:fillRect/>
                </a:stretch>
              </p:blipFill>
              <p:spPr>
                <a:xfrm>
                  <a:off x="6079155" y="1098709"/>
                  <a:ext cx="550574" cy="1179801"/>
                </a:xfrm>
                <a:prstGeom prst="rect">
                  <a:avLst/>
                </a:prstGeom>
              </p:spPr>
            </p:pic>
            <p:pic>
              <p:nvPicPr>
                <p:cNvPr id="155" name="그림 154"/>
                <p:cNvPicPr>
                  <a:picLocks noChangeAspect="1"/>
                </p:cNvPicPr>
                <p:nvPr/>
              </p:nvPicPr>
              <p:blipFill>
                <a:blip r:embed="rId13"/>
                <a:stretch>
                  <a:fillRect/>
                </a:stretch>
              </p:blipFill>
              <p:spPr>
                <a:xfrm>
                  <a:off x="6231555" y="1251109"/>
                  <a:ext cx="550574" cy="1179801"/>
                </a:xfrm>
                <a:prstGeom prst="rect">
                  <a:avLst/>
                </a:prstGeom>
              </p:spPr>
            </p:pic>
            <p:pic>
              <p:nvPicPr>
                <p:cNvPr id="156" name="그림 155"/>
                <p:cNvPicPr>
                  <a:picLocks noChangeAspect="1"/>
                </p:cNvPicPr>
                <p:nvPr/>
              </p:nvPicPr>
              <p:blipFill>
                <a:blip r:embed="rId13"/>
                <a:stretch>
                  <a:fillRect/>
                </a:stretch>
              </p:blipFill>
              <p:spPr>
                <a:xfrm>
                  <a:off x="6383955" y="1403509"/>
                  <a:ext cx="550574" cy="1179801"/>
                </a:xfrm>
                <a:prstGeom prst="rect">
                  <a:avLst/>
                </a:prstGeom>
              </p:spPr>
            </p:pic>
          </p:grpSp>
          <p:grpSp>
            <p:nvGrpSpPr>
              <p:cNvPr id="128" name="그룹 127"/>
              <p:cNvGrpSpPr/>
              <p:nvPr/>
            </p:nvGrpSpPr>
            <p:grpSpPr>
              <a:xfrm>
                <a:off x="7702333" y="3149363"/>
                <a:ext cx="475650" cy="823542"/>
                <a:chOff x="7243735" y="1110261"/>
                <a:chExt cx="835450" cy="1446501"/>
              </a:xfrm>
            </p:grpSpPr>
            <p:pic>
              <p:nvPicPr>
                <p:cNvPr id="151" name="그림 150"/>
                <p:cNvPicPr>
                  <a:picLocks noChangeAspect="1"/>
                </p:cNvPicPr>
                <p:nvPr/>
              </p:nvPicPr>
              <p:blipFill>
                <a:blip r:embed="rId14"/>
                <a:stretch>
                  <a:fillRect/>
                </a:stretch>
              </p:blipFill>
              <p:spPr>
                <a:xfrm>
                  <a:off x="7243735" y="1110261"/>
                  <a:ext cx="530650" cy="1141701"/>
                </a:xfrm>
                <a:prstGeom prst="rect">
                  <a:avLst/>
                </a:prstGeom>
              </p:spPr>
            </p:pic>
            <p:pic>
              <p:nvPicPr>
                <p:cNvPr id="152" name="그림 151"/>
                <p:cNvPicPr>
                  <a:picLocks noChangeAspect="1"/>
                </p:cNvPicPr>
                <p:nvPr/>
              </p:nvPicPr>
              <p:blipFill>
                <a:blip r:embed="rId14"/>
                <a:stretch>
                  <a:fillRect/>
                </a:stretch>
              </p:blipFill>
              <p:spPr>
                <a:xfrm>
                  <a:off x="7396135" y="1262661"/>
                  <a:ext cx="530650" cy="1141701"/>
                </a:xfrm>
                <a:prstGeom prst="rect">
                  <a:avLst/>
                </a:prstGeom>
              </p:spPr>
            </p:pic>
            <p:pic>
              <p:nvPicPr>
                <p:cNvPr id="153" name="그림 152"/>
                <p:cNvPicPr>
                  <a:picLocks noChangeAspect="1"/>
                </p:cNvPicPr>
                <p:nvPr/>
              </p:nvPicPr>
              <p:blipFill>
                <a:blip r:embed="rId14"/>
                <a:stretch>
                  <a:fillRect/>
                </a:stretch>
              </p:blipFill>
              <p:spPr>
                <a:xfrm>
                  <a:off x="7548535" y="1415061"/>
                  <a:ext cx="530650" cy="1141701"/>
                </a:xfrm>
                <a:prstGeom prst="rect">
                  <a:avLst/>
                </a:prstGeom>
              </p:spPr>
            </p:pic>
          </p:grpSp>
          <p:grpSp>
            <p:nvGrpSpPr>
              <p:cNvPr id="134" name="그룹 133"/>
              <p:cNvGrpSpPr/>
              <p:nvPr/>
            </p:nvGrpSpPr>
            <p:grpSpPr>
              <a:xfrm>
                <a:off x="8230433" y="3209881"/>
                <a:ext cx="447371" cy="749774"/>
                <a:chOff x="5250694" y="2543327"/>
                <a:chExt cx="785779" cy="1316932"/>
              </a:xfrm>
            </p:grpSpPr>
            <p:pic>
              <p:nvPicPr>
                <p:cNvPr id="139" name="그림 138"/>
                <p:cNvPicPr>
                  <a:picLocks noChangeAspect="1"/>
                </p:cNvPicPr>
                <p:nvPr/>
              </p:nvPicPr>
              <p:blipFill>
                <a:blip r:embed="rId19"/>
                <a:stretch>
                  <a:fillRect/>
                </a:stretch>
              </p:blipFill>
              <p:spPr>
                <a:xfrm>
                  <a:off x="5250694" y="2543327"/>
                  <a:ext cx="529251" cy="1103867"/>
                </a:xfrm>
                <a:prstGeom prst="rect">
                  <a:avLst/>
                </a:prstGeom>
              </p:spPr>
            </p:pic>
            <p:pic>
              <p:nvPicPr>
                <p:cNvPr id="140" name="그림 139"/>
                <p:cNvPicPr>
                  <a:picLocks noChangeAspect="1"/>
                </p:cNvPicPr>
                <p:nvPr/>
              </p:nvPicPr>
              <p:blipFill>
                <a:blip r:embed="rId20"/>
                <a:stretch>
                  <a:fillRect/>
                </a:stretch>
              </p:blipFill>
              <p:spPr>
                <a:xfrm>
                  <a:off x="5334483" y="2622013"/>
                  <a:ext cx="574737" cy="1114642"/>
                </a:xfrm>
                <a:prstGeom prst="rect">
                  <a:avLst/>
                </a:prstGeom>
              </p:spPr>
            </p:pic>
            <p:pic>
              <p:nvPicPr>
                <p:cNvPr id="141" name="그림 140"/>
                <p:cNvPicPr>
                  <a:picLocks noChangeAspect="1"/>
                </p:cNvPicPr>
                <p:nvPr/>
              </p:nvPicPr>
              <p:blipFill>
                <a:blip r:embed="rId20"/>
                <a:stretch>
                  <a:fillRect/>
                </a:stretch>
              </p:blipFill>
              <p:spPr>
                <a:xfrm>
                  <a:off x="5461736" y="2745617"/>
                  <a:ext cx="574737" cy="1114642"/>
                </a:xfrm>
                <a:prstGeom prst="rect">
                  <a:avLst/>
                </a:prstGeom>
              </p:spPr>
            </p:pic>
          </p:grpSp>
          <p:sp>
            <p:nvSpPr>
              <p:cNvPr id="173" name="직사각형 172"/>
              <p:cNvSpPr/>
              <p:nvPr/>
            </p:nvSpPr>
            <p:spPr>
              <a:xfrm>
                <a:off x="5806907" y="3000944"/>
                <a:ext cx="312906" cy="369332"/>
              </a:xfrm>
              <a:prstGeom prst="rect">
                <a:avLst/>
              </a:prstGeom>
            </p:spPr>
            <p:txBody>
              <a:bodyPr wrap="none">
                <a:spAutoFit/>
              </a:bodyPr>
              <a:lstStyle/>
              <a:p>
                <a:r>
                  <a:rPr lang="en-US" altLang="ko-KR" b="1" dirty="0">
                    <a:solidFill>
                      <a:schemeClr val="tx2"/>
                    </a:solidFill>
                  </a:rPr>
                  <a:t>2</a:t>
                </a:r>
                <a:endParaRPr lang="ko-KR" altLang="en-US" b="1" dirty="0">
                  <a:solidFill>
                    <a:schemeClr val="tx2"/>
                  </a:solidFill>
                </a:endParaRPr>
              </a:p>
            </p:txBody>
          </p:sp>
          <p:cxnSp>
            <p:nvCxnSpPr>
              <p:cNvPr id="178" name="직선 화살표 연결선 177"/>
              <p:cNvCxnSpPr>
                <a:stCxn id="125" idx="1"/>
              </p:cNvCxnSpPr>
              <p:nvPr/>
            </p:nvCxnSpPr>
            <p:spPr bwMode="auto">
              <a:xfrm flipH="1">
                <a:off x="5095257" y="3572874"/>
                <a:ext cx="1020999" cy="1744"/>
              </a:xfrm>
              <a:prstGeom prst="straightConnector1">
                <a:avLst/>
              </a:prstGeom>
              <a:ln w="76200">
                <a:headEnd type="none" w="med" len="med"/>
                <a:tailEnd type="triangle"/>
              </a:ln>
            </p:spPr>
            <p:style>
              <a:lnRef idx="3">
                <a:schemeClr val="accent2"/>
              </a:lnRef>
              <a:fillRef idx="0">
                <a:schemeClr val="accent2"/>
              </a:fillRef>
              <a:effectRef idx="2">
                <a:schemeClr val="accent2"/>
              </a:effectRef>
              <a:fontRef idx="minor">
                <a:schemeClr val="tx1"/>
              </a:fontRef>
            </p:style>
          </p:cxnSp>
        </p:grpSp>
        <p:sp>
          <p:nvSpPr>
            <p:cNvPr id="189" name="직사각형 188"/>
            <p:cNvSpPr/>
            <p:nvPr/>
          </p:nvSpPr>
          <p:spPr bwMode="auto">
            <a:xfrm>
              <a:off x="4745613" y="3408640"/>
              <a:ext cx="386032" cy="669842"/>
            </a:xfrm>
            <a:prstGeom prst="rect">
              <a:avLst/>
            </a:prstGeom>
            <a:noFill/>
            <a:ln w="19050" cap="flat" cmpd="sng" algn="ctr">
              <a:solidFill>
                <a:srgbClr val="C00000"/>
              </a:solidFill>
              <a:prstDash val="solid"/>
              <a:round/>
              <a:headEnd type="none" w="med" len="med"/>
              <a:tailEnd type="none" w="med" len="med"/>
            </a:ln>
            <a:effectLst/>
          </p:spPr>
          <p:txBody>
            <a:bodyPr rtlCol="0" anchor="ctr"/>
            <a:lstStyle/>
            <a:p>
              <a:pPr algn="ctr"/>
              <a:endParaRPr lang="ko-KR" altLang="en-US" sz="1200"/>
            </a:p>
          </p:txBody>
        </p:sp>
      </p:grpSp>
      <p:sp>
        <p:nvSpPr>
          <p:cNvPr id="195" name="직사각형 194"/>
          <p:cNvSpPr/>
          <p:nvPr/>
        </p:nvSpPr>
        <p:spPr>
          <a:xfrm>
            <a:off x="5118993" y="3793420"/>
            <a:ext cx="1040541" cy="584775"/>
          </a:xfrm>
          <a:prstGeom prst="rect">
            <a:avLst/>
          </a:prstGeom>
        </p:spPr>
        <p:txBody>
          <a:bodyPr wrap="none">
            <a:spAutoFit/>
          </a:bodyPr>
          <a:lstStyle/>
          <a:p>
            <a:pPr algn="ctr"/>
            <a:r>
              <a:rPr lang="en-US" altLang="ko-KR" sz="1600" b="1" dirty="0">
                <a:solidFill>
                  <a:schemeClr val="accent2"/>
                </a:solidFill>
              </a:rPr>
              <a:t>Training </a:t>
            </a:r>
          </a:p>
          <a:p>
            <a:pPr algn="ctr"/>
            <a:r>
              <a:rPr lang="en-US" altLang="ko-KR" sz="1600" b="1" dirty="0">
                <a:solidFill>
                  <a:schemeClr val="accent2"/>
                </a:solidFill>
              </a:rPr>
              <a:t>CNN</a:t>
            </a:r>
            <a:endParaRPr lang="ko-KR" altLang="en-US" sz="1600" b="1" dirty="0">
              <a:solidFill>
                <a:schemeClr val="accent2"/>
              </a:solidFill>
            </a:endParaRPr>
          </a:p>
        </p:txBody>
      </p:sp>
      <p:sp>
        <p:nvSpPr>
          <p:cNvPr id="196" name="직사각형 195"/>
          <p:cNvSpPr/>
          <p:nvPr/>
        </p:nvSpPr>
        <p:spPr>
          <a:xfrm>
            <a:off x="5129767" y="4849488"/>
            <a:ext cx="1040541" cy="584775"/>
          </a:xfrm>
          <a:prstGeom prst="rect">
            <a:avLst/>
          </a:prstGeom>
        </p:spPr>
        <p:txBody>
          <a:bodyPr wrap="none">
            <a:spAutoFit/>
          </a:bodyPr>
          <a:lstStyle/>
          <a:p>
            <a:pPr algn="ctr"/>
            <a:r>
              <a:rPr lang="en-US" altLang="ko-KR" sz="1600" b="1" dirty="0">
                <a:solidFill>
                  <a:schemeClr val="accent2"/>
                </a:solidFill>
              </a:rPr>
              <a:t>Training </a:t>
            </a:r>
          </a:p>
          <a:p>
            <a:pPr algn="ctr"/>
            <a:r>
              <a:rPr lang="en-US" altLang="ko-KR" sz="1600" b="1" dirty="0">
                <a:solidFill>
                  <a:schemeClr val="accent2"/>
                </a:solidFill>
              </a:rPr>
              <a:t>CNN</a:t>
            </a:r>
            <a:endParaRPr lang="ko-KR" altLang="en-US" sz="1600" b="1" dirty="0">
              <a:solidFill>
                <a:schemeClr val="accent2"/>
              </a:solidFill>
            </a:endParaRPr>
          </a:p>
        </p:txBody>
      </p:sp>
    </p:spTree>
    <p:extLst>
      <p:ext uri="{BB962C8B-B14F-4D97-AF65-F5344CB8AC3E}">
        <p14:creationId xmlns:p14="http://schemas.microsoft.com/office/powerpoint/2010/main" val="416350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500"/>
                                        <p:tgtEl>
                                          <p:spTgt spid="1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3"/>
                                        </p:tgtEl>
                                        <p:attrNameLst>
                                          <p:attrName>style.visibility</p:attrName>
                                        </p:attrNameLst>
                                      </p:cBhvr>
                                      <p:to>
                                        <p:strVal val="visible"/>
                                      </p:to>
                                    </p:set>
                                    <p:animEffect transition="in" filter="fade">
                                      <p:cBhvr>
                                        <p:cTn id="10" dur="500"/>
                                        <p:tgtEl>
                                          <p:spTgt spid="1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2"/>
                                        </p:tgtEl>
                                        <p:attrNameLst>
                                          <p:attrName>style.visibility</p:attrName>
                                        </p:attrNameLst>
                                      </p:cBhvr>
                                      <p:to>
                                        <p:strVal val="visible"/>
                                      </p:to>
                                    </p:set>
                                    <p:animEffect transition="in" filter="fade">
                                      <p:cBhvr>
                                        <p:cTn id="15" dur="500"/>
                                        <p:tgtEl>
                                          <p:spTgt spid="192"/>
                                        </p:tgtEl>
                                      </p:cBhvr>
                                    </p:animEffect>
                                  </p:childTnLst>
                                </p:cTn>
                              </p:par>
                              <p:par>
                                <p:cTn id="16" presetID="10" presetClass="exit" presetSubtype="0" fill="hold" nodeType="withEffect">
                                  <p:stCondLst>
                                    <p:cond delay="0"/>
                                  </p:stCondLst>
                                  <p:childTnLst>
                                    <p:animEffect transition="out" filter="fade">
                                      <p:cBhvr>
                                        <p:cTn id="17" dur="500"/>
                                        <p:tgtEl>
                                          <p:spTgt spid="191"/>
                                        </p:tgtEl>
                                      </p:cBhvr>
                                    </p:animEffect>
                                    <p:set>
                                      <p:cBhvr>
                                        <p:cTn id="18" dur="1" fill="hold">
                                          <p:stCondLst>
                                            <p:cond delay="499"/>
                                          </p:stCondLst>
                                        </p:cTn>
                                        <p:tgtEl>
                                          <p:spTgt spid="191"/>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83"/>
                                        </p:tgtEl>
                                      </p:cBhvr>
                                    </p:animEffect>
                                    <p:set>
                                      <p:cBhvr>
                                        <p:cTn id="21" dur="1" fill="hold">
                                          <p:stCondLst>
                                            <p:cond delay="499"/>
                                          </p:stCondLst>
                                        </p:cTn>
                                        <p:tgtEl>
                                          <p:spTgt spid="183"/>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95"/>
                                        </p:tgtEl>
                                        <p:attrNameLst>
                                          <p:attrName>style.visibility</p:attrName>
                                        </p:attrNameLst>
                                      </p:cBhvr>
                                      <p:to>
                                        <p:strVal val="visible"/>
                                      </p:to>
                                    </p:set>
                                    <p:animEffect transition="in" filter="fade">
                                      <p:cBhvr>
                                        <p:cTn id="24" dur="500"/>
                                        <p:tgtEl>
                                          <p:spTgt spid="19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6"/>
                                        </p:tgtEl>
                                        <p:attrNameLst>
                                          <p:attrName>style.visibility</p:attrName>
                                        </p:attrNameLst>
                                      </p:cBhvr>
                                      <p:to>
                                        <p:strVal val="visible"/>
                                      </p:to>
                                    </p:set>
                                    <p:animEffect transition="in" filter="fade">
                                      <p:cBhvr>
                                        <p:cTn id="29" dur="500"/>
                                        <p:tgtEl>
                                          <p:spTgt spid="186"/>
                                        </p:tgtEl>
                                      </p:cBhvr>
                                    </p:animEffect>
                                  </p:childTnLst>
                                </p:cTn>
                              </p:par>
                              <p:par>
                                <p:cTn id="30" presetID="10" presetClass="exit" presetSubtype="0" fill="hold" nodeType="withEffect">
                                  <p:stCondLst>
                                    <p:cond delay="0"/>
                                  </p:stCondLst>
                                  <p:childTnLst>
                                    <p:animEffect transition="out" filter="fade">
                                      <p:cBhvr>
                                        <p:cTn id="31" dur="500"/>
                                        <p:tgtEl>
                                          <p:spTgt spid="192"/>
                                        </p:tgtEl>
                                      </p:cBhvr>
                                    </p:animEffect>
                                    <p:set>
                                      <p:cBhvr>
                                        <p:cTn id="32" dur="1" fill="hold">
                                          <p:stCondLst>
                                            <p:cond delay="499"/>
                                          </p:stCondLst>
                                        </p:cTn>
                                        <p:tgtEl>
                                          <p:spTgt spid="192"/>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96"/>
                                        </p:tgtEl>
                                        <p:attrNameLst>
                                          <p:attrName>style.visibility</p:attrName>
                                        </p:attrNameLst>
                                      </p:cBhvr>
                                      <p:to>
                                        <p:strVal val="visible"/>
                                      </p:to>
                                    </p:set>
                                    <p:animEffect transition="in" filter="fade">
                                      <p:cBhvr>
                                        <p:cTn id="35" dur="500"/>
                                        <p:tgtEl>
                                          <p:spTgt spid="196"/>
                                        </p:tgtEl>
                                      </p:cBhvr>
                                    </p:animEffect>
                                  </p:childTnLst>
                                </p:cTn>
                              </p:par>
                              <p:par>
                                <p:cTn id="36" presetID="10" presetClass="exit" presetSubtype="0" fill="hold" grpId="1" nodeType="withEffect">
                                  <p:stCondLst>
                                    <p:cond delay="0"/>
                                  </p:stCondLst>
                                  <p:childTnLst>
                                    <p:animEffect transition="out" filter="fade">
                                      <p:cBhvr>
                                        <p:cTn id="37" dur="500"/>
                                        <p:tgtEl>
                                          <p:spTgt spid="195"/>
                                        </p:tgtEl>
                                      </p:cBhvr>
                                    </p:animEffect>
                                    <p:set>
                                      <p:cBhvr>
                                        <p:cTn id="38" dur="1" fill="hold">
                                          <p:stCondLst>
                                            <p:cond delay="499"/>
                                          </p:stCondLst>
                                        </p:cTn>
                                        <p:tgtEl>
                                          <p:spTgt spid="1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3" grpId="1"/>
      <p:bldP spid="195" grpId="0"/>
      <p:bldP spid="195" grpId="1"/>
      <p:bldP spid="19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101600" y="990600"/>
                <a:ext cx="9042400" cy="5240338"/>
              </a:xfrm>
            </p:spPr>
            <p:txBody>
              <a:bodyPr/>
              <a:lstStyle/>
              <a:p>
                <a:r>
                  <a:rPr lang="en-US" altLang="ko-KR" dirty="0"/>
                  <a:t>Proposed target-specific network for online tracking</a:t>
                </a:r>
              </a:p>
              <a:p>
                <a:pPr lvl="1"/>
                <a:r>
                  <a:rPr lang="en-US" altLang="ko-KR" dirty="0"/>
                  <a:t>Construct a new network for each target during tracking</a:t>
                </a:r>
              </a:p>
              <a:p>
                <a:pPr lvl="1"/>
                <a:r>
                  <a:rPr lang="en-US" altLang="ko-KR" dirty="0"/>
                  <a:t>All the existing branches (</a:t>
                </a:r>
                <a14:m>
                  <m:oMath xmlns:m="http://schemas.openxmlformats.org/officeDocument/2006/math">
                    <m:sSup>
                      <m:sSupPr>
                        <m:ctrlPr>
                          <a:rPr lang="en-US" altLang="ko-KR" i="1">
                            <a:solidFill>
                              <a:prstClr val="black"/>
                            </a:solidFill>
                            <a:latin typeface="Cambria Math" panose="02040503050406030204" pitchFamily="18" charset="0"/>
                          </a:rPr>
                        </m:ctrlPr>
                      </m:sSupPr>
                      <m:e>
                        <m:r>
                          <a:rPr lang="en-US" altLang="ko-KR" i="1">
                            <a:solidFill>
                              <a:prstClr val="black"/>
                            </a:solidFill>
                            <a:latin typeface="Cambria Math" panose="02040503050406030204" pitchFamily="18" charset="0"/>
                          </a:rPr>
                          <m:t>𝑓𝑐</m:t>
                        </m:r>
                        <m:r>
                          <a:rPr lang="en-US" altLang="ko-KR" i="1">
                            <a:solidFill>
                              <a:prstClr val="black"/>
                            </a:solidFill>
                            <a:latin typeface="Cambria Math" panose="02040503050406030204" pitchFamily="18" charset="0"/>
                          </a:rPr>
                          <m:t>6</m:t>
                        </m:r>
                      </m:e>
                      <m:sup>
                        <m:r>
                          <a:rPr lang="en-US" altLang="ko-KR" i="1">
                            <a:solidFill>
                              <a:prstClr val="black"/>
                            </a:solidFill>
                            <a:latin typeface="Cambria Math" panose="02040503050406030204" pitchFamily="18" charset="0"/>
                          </a:rPr>
                          <m:t>1</m:t>
                        </m:r>
                      </m:sup>
                    </m:sSup>
                  </m:oMath>
                </a14:m>
                <a:r>
                  <a:rPr lang="en-US" altLang="ko-KR" dirty="0"/>
                  <a:t>,…,</a:t>
                </a:r>
                <a14:m>
                  <m:oMath xmlns:m="http://schemas.openxmlformats.org/officeDocument/2006/math">
                    <m:sSup>
                      <m:sSupPr>
                        <m:ctrlPr>
                          <a:rPr lang="en-US" altLang="ko-KR" i="1">
                            <a:solidFill>
                              <a:prstClr val="black"/>
                            </a:solidFill>
                            <a:latin typeface="Cambria Math" panose="02040503050406030204" pitchFamily="18" charset="0"/>
                          </a:rPr>
                        </m:ctrlPr>
                      </m:sSupPr>
                      <m:e>
                        <m:r>
                          <a:rPr lang="en-US" altLang="ko-KR" i="1">
                            <a:solidFill>
                              <a:prstClr val="black"/>
                            </a:solidFill>
                            <a:latin typeface="Cambria Math" panose="02040503050406030204" pitchFamily="18" charset="0"/>
                          </a:rPr>
                          <m:t>𝑓𝑐</m:t>
                        </m:r>
                        <m:r>
                          <a:rPr lang="en-US" altLang="ko-KR" i="1">
                            <a:solidFill>
                              <a:prstClr val="black"/>
                            </a:solidFill>
                            <a:latin typeface="Cambria Math" panose="02040503050406030204" pitchFamily="18" charset="0"/>
                          </a:rPr>
                          <m:t>6</m:t>
                        </m:r>
                      </m:e>
                      <m:sup>
                        <m:r>
                          <a:rPr lang="en-US" altLang="ko-KR" b="0" i="1" smtClean="0">
                            <a:solidFill>
                              <a:prstClr val="black"/>
                            </a:solidFill>
                            <a:latin typeface="Cambria Math" panose="02040503050406030204" pitchFamily="18" charset="0"/>
                          </a:rPr>
                          <m:t>𝐾</m:t>
                        </m:r>
                      </m:sup>
                    </m:sSup>
                  </m:oMath>
                </a14:m>
                <a:r>
                  <a:rPr lang="en-US" altLang="ko-KR" dirty="0"/>
                  <a:t>) in the offline training phase are removed and a </a:t>
                </a:r>
                <a:r>
                  <a:rPr lang="en-US" altLang="ko-KR" u="sng" dirty="0"/>
                  <a:t>new single branch </a:t>
                </a:r>
                <a:r>
                  <a:rPr lang="en-US" altLang="ko-KR" dirty="0"/>
                  <a:t>is combined with the shared layers. </a:t>
                </a:r>
              </a:p>
              <a:p>
                <a:pPr marL="457200" lvl="1" indent="0">
                  <a:buNone/>
                </a:pPr>
                <a:br>
                  <a:rPr lang="en-US" altLang="ko-KR" dirty="0"/>
                </a:br>
                <a:endParaRPr lang="ko-KR" altLang="en-US"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101600" y="990600"/>
                <a:ext cx="9042400" cy="5240338"/>
              </a:xfrm>
              <a:blipFill>
                <a:blip r:embed="rId2"/>
                <a:stretch>
                  <a:fillRect l="-1079" t="-931" r="-607"/>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33</a:t>
            </a:fld>
            <a:r>
              <a:rPr lang="en-US" altLang="ko-KR"/>
              <a:t>   </a:t>
            </a:r>
            <a:endParaRPr lang="en-US" altLang="ko-KR" dirty="0"/>
          </a:p>
        </p:txBody>
      </p:sp>
      <p:sp>
        <p:nvSpPr>
          <p:cNvPr id="4" name="제목 3"/>
          <p:cNvSpPr>
            <a:spLocks noGrp="1"/>
          </p:cNvSpPr>
          <p:nvPr>
            <p:ph type="title"/>
          </p:nvPr>
        </p:nvSpPr>
        <p:spPr/>
        <p:txBody>
          <a:bodyPr/>
          <a:lstStyle/>
          <a:p>
            <a:r>
              <a:rPr lang="en-US" altLang="ko-KR" dirty="0"/>
              <a:t>Online appearance learning</a:t>
            </a:r>
            <a:endParaRPr lang="ko-KR" altLang="en-US" dirty="0"/>
          </a:p>
        </p:txBody>
      </p:sp>
      <p:pic>
        <p:nvPicPr>
          <p:cNvPr id="58" name="그림 57"/>
          <p:cNvPicPr>
            <a:picLocks noChangeAspect="1"/>
          </p:cNvPicPr>
          <p:nvPr/>
        </p:nvPicPr>
        <p:blipFill>
          <a:blip r:embed="rId3"/>
          <a:stretch>
            <a:fillRect/>
          </a:stretch>
        </p:blipFill>
        <p:spPr>
          <a:xfrm>
            <a:off x="5541529" y="2451751"/>
            <a:ext cx="2886780" cy="1538558"/>
          </a:xfrm>
          <a:prstGeom prst="rect">
            <a:avLst/>
          </a:prstGeom>
        </p:spPr>
      </p:pic>
      <p:grpSp>
        <p:nvGrpSpPr>
          <p:cNvPr id="59" name="그룹 58"/>
          <p:cNvGrpSpPr/>
          <p:nvPr/>
        </p:nvGrpSpPr>
        <p:grpSpPr>
          <a:xfrm>
            <a:off x="433773" y="3068960"/>
            <a:ext cx="6519492" cy="3161978"/>
            <a:chOff x="685671" y="1827826"/>
            <a:chExt cx="7261372" cy="3521792"/>
          </a:xfrm>
        </p:grpSpPr>
        <mc:AlternateContent xmlns:mc="http://schemas.openxmlformats.org/markup-compatibility/2006" xmlns:a14="http://schemas.microsoft.com/office/drawing/2010/main">
          <mc:Choice Requires="a14">
            <p:sp>
              <p:nvSpPr>
                <p:cNvPr id="60" name="TextBox 59"/>
                <p:cNvSpPr txBox="1"/>
                <p:nvPr/>
              </p:nvSpPr>
              <p:spPr>
                <a:xfrm>
                  <a:off x="685671" y="4918731"/>
                  <a:ext cx="11742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𝑖𝑛𝑝𝑢𝑡</m:t>
                        </m:r>
                      </m:oMath>
                    </m:oMathPara>
                  </a14:m>
                  <a:endParaRPr kumimoji="0" lang="en-US" altLang="ko-KR" sz="14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107×107×3</m:t>
                        </m:r>
                      </m:oMath>
                    </m:oMathPara>
                  </a14:m>
                  <a:endPar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685671" y="4918731"/>
                  <a:ext cx="1174231" cy="430887"/>
                </a:xfrm>
                <a:prstGeom prst="rect">
                  <a:avLst/>
                </a:prstGeom>
                <a:blipFill>
                  <a:blip r:embed="rId4"/>
                  <a:stretch>
                    <a:fillRect l="-5780" r="-9827" b="-174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226593" y="4918730"/>
                  <a:ext cx="1074845"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a:ln>
                              <a:noFill/>
                            </a:ln>
                            <a:solidFill>
                              <a:prstClr val="black"/>
                            </a:solidFill>
                            <a:effectLst/>
                            <a:uLnTx/>
                            <a:uFillTx/>
                            <a:latin typeface="Cambria Math" panose="02040503050406030204" pitchFamily="18" charset="0"/>
                            <a:cs typeface="+mn-cs"/>
                          </a:rPr>
                          <m:t>𝑐𝑜𝑛𝑣</m:t>
                        </m:r>
                        <m:r>
                          <a:rPr kumimoji="0" lang="en-US" altLang="ko-KR" sz="1400" b="0" i="1" u="none" strike="noStrike" kern="0" cap="none" spc="0" normalizeH="0" baseline="0" noProof="0">
                            <a:ln>
                              <a:noFill/>
                            </a:ln>
                            <a:solidFill>
                              <a:prstClr val="black"/>
                            </a:solidFill>
                            <a:effectLst/>
                            <a:uLnTx/>
                            <a:uFillTx/>
                            <a:latin typeface="Cambria Math" panose="02040503050406030204" pitchFamily="18" charset="0"/>
                            <a:cs typeface="+mn-cs"/>
                          </a:rPr>
                          <m:t>1</m:t>
                        </m:r>
                      </m:oMath>
                    </m:oMathPara>
                  </a14:m>
                  <a:endParaRPr kumimoji="0" lang="en-US" altLang="ko-KR" sz="14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51</m:t>
                        </m:r>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×51×96</m:t>
                        </m:r>
                      </m:oMath>
                    </m:oMathPara>
                  </a14:m>
                  <a:endPar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2226593" y="4918730"/>
                  <a:ext cx="1074845" cy="430887"/>
                </a:xfrm>
                <a:prstGeom prst="rect">
                  <a:avLst/>
                </a:prstGeom>
                <a:blipFill>
                  <a:blip r:embed="rId5"/>
                  <a:stretch>
                    <a:fillRect l="-6329" r="-10127" b="-174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3455712" y="4918730"/>
                  <a:ext cx="11742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en-US" altLang="ko-KR" sz="14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11</m:t>
                        </m:r>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×11×256</m:t>
                        </m:r>
                      </m:oMath>
                    </m:oMathPara>
                  </a14:m>
                  <a:endPar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3455712" y="4918730"/>
                  <a:ext cx="1174231" cy="430887"/>
                </a:xfrm>
                <a:prstGeom prst="rect">
                  <a:avLst/>
                </a:prstGeom>
                <a:blipFill>
                  <a:blip r:embed="rId6"/>
                  <a:stretch>
                    <a:fillRect l="-5780" r="-10405" b="-174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906268" y="4918730"/>
                  <a:ext cx="97546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en-US" altLang="ko-KR" sz="14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a:ln>
                              <a:noFill/>
                            </a:ln>
                            <a:solidFill>
                              <a:prstClr val="black"/>
                            </a:solidFill>
                            <a:effectLst/>
                            <a:uLnTx/>
                            <a:uFillTx/>
                            <a:latin typeface="Cambria Math" panose="02040503050406030204" pitchFamily="18" charset="0"/>
                            <a:cs typeface="+mn-cs"/>
                          </a:rPr>
                          <m:t>3</m:t>
                        </m:r>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×3×512</m:t>
                        </m:r>
                      </m:oMath>
                    </m:oMathPara>
                  </a14:m>
                  <a:endPar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906268" y="4918730"/>
                  <a:ext cx="975460" cy="430887"/>
                </a:xfrm>
                <a:prstGeom prst="rect">
                  <a:avLst/>
                </a:prstGeom>
                <a:blipFill>
                  <a:blip r:embed="rId7"/>
                  <a:stretch>
                    <a:fillRect l="-6993" r="-10490" b="-174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6199280" y="4918729"/>
                  <a:ext cx="360675"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4</m:t>
                        </m:r>
                      </m:oMath>
                    </m:oMathPara>
                  </a14:m>
                  <a:endParaRPr kumimoji="0" lang="en-US" altLang="ko-KR" sz="14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6199280" y="4918729"/>
                  <a:ext cx="360675" cy="430887"/>
                </a:xfrm>
                <a:prstGeom prst="rect">
                  <a:avLst/>
                </a:prstGeom>
                <a:blipFill>
                  <a:blip r:embed="rId8"/>
                  <a:stretch>
                    <a:fillRect l="-16981" r="-18868" b="-1746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790563" y="4918728"/>
                  <a:ext cx="360675"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cs typeface="+mn-cs"/>
                          </a:rPr>
                          <m:t>5</m:t>
                        </m:r>
                      </m:oMath>
                    </m:oMathPara>
                  </a14:m>
                  <a:endParaRPr kumimoji="0" lang="en-US" altLang="ko-KR" sz="14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790563" y="4918728"/>
                  <a:ext cx="360675" cy="430887"/>
                </a:xfrm>
                <a:prstGeom prst="rect">
                  <a:avLst/>
                </a:prstGeom>
                <a:blipFill>
                  <a:blip r:embed="rId9"/>
                  <a:stretch>
                    <a:fillRect l="-16981" r="-18868" b="-17460"/>
                  </a:stretch>
                </a:blipFill>
              </p:spPr>
              <p:txBody>
                <a:bodyPr/>
                <a:lstStyle/>
                <a:p>
                  <a:r>
                    <a:rPr lang="ko-KR" altLang="en-US">
                      <a:noFill/>
                    </a:rPr>
                    <a:t> </a:t>
                  </a:r>
                </a:p>
              </p:txBody>
            </p:sp>
          </mc:Fallback>
        </mc:AlternateContent>
        <p:grpSp>
          <p:nvGrpSpPr>
            <p:cNvPr id="67" name="그룹 66"/>
            <p:cNvGrpSpPr/>
            <p:nvPr/>
          </p:nvGrpSpPr>
          <p:grpSpPr>
            <a:xfrm>
              <a:off x="1285019" y="1827826"/>
              <a:ext cx="6550461" cy="2980433"/>
              <a:chOff x="1285019" y="1827826"/>
              <a:chExt cx="6550461" cy="2980433"/>
            </a:xfrm>
          </p:grpSpPr>
          <p:sp>
            <p:nvSpPr>
              <p:cNvPr id="78" name="정육면체 77"/>
              <p:cNvSpPr/>
              <p:nvPr/>
            </p:nvSpPr>
            <p:spPr>
              <a:xfrm>
                <a:off x="1285019" y="1827826"/>
                <a:ext cx="1097984" cy="2980433"/>
              </a:xfrm>
              <a:prstGeom prst="cube">
                <a:avLst>
                  <a:gd name="adj" fmla="val 8751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9" name="정육면체 78"/>
              <p:cNvSpPr/>
              <p:nvPr/>
            </p:nvSpPr>
            <p:spPr>
              <a:xfrm>
                <a:off x="5183093" y="3245952"/>
                <a:ext cx="791928" cy="152665"/>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0" name="정육면체 79"/>
              <p:cNvSpPr/>
              <p:nvPr/>
            </p:nvSpPr>
            <p:spPr>
              <a:xfrm>
                <a:off x="2042252" y="2593653"/>
                <a:ext cx="833620" cy="1561380"/>
              </a:xfrm>
              <a:prstGeom prst="cube">
                <a:avLst>
                  <a:gd name="adj" fmla="val 4574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1" name="정육면체 80"/>
              <p:cNvSpPr/>
              <p:nvPr/>
            </p:nvSpPr>
            <p:spPr>
              <a:xfrm>
                <a:off x="3047172" y="2835084"/>
                <a:ext cx="934521" cy="1001847"/>
              </a:xfrm>
              <a:prstGeom prst="cube">
                <a:avLst>
                  <a:gd name="adj" fmla="val 34790"/>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2" name="정육면체 81"/>
              <p:cNvSpPr/>
              <p:nvPr/>
            </p:nvSpPr>
            <p:spPr>
              <a:xfrm>
                <a:off x="4152993" y="3159800"/>
                <a:ext cx="799698" cy="349363"/>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3" name="정육면체 82"/>
              <p:cNvSpPr/>
              <p:nvPr/>
            </p:nvSpPr>
            <p:spPr>
              <a:xfrm>
                <a:off x="6205423" y="3225247"/>
                <a:ext cx="791928" cy="152665"/>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85" name="그룹 84"/>
              <p:cNvGrpSpPr/>
              <p:nvPr/>
            </p:nvGrpSpPr>
            <p:grpSpPr>
              <a:xfrm>
                <a:off x="7609265" y="3113125"/>
                <a:ext cx="131371" cy="261716"/>
                <a:chOff x="3504112" y="4509120"/>
                <a:chExt cx="105115" cy="184765"/>
              </a:xfrm>
            </p:grpSpPr>
            <p:sp>
              <p:nvSpPr>
                <p:cNvPr id="108" name="정육면체 107"/>
                <p:cNvSpPr/>
                <p:nvPr/>
              </p:nvSpPr>
              <p:spPr>
                <a:xfrm>
                  <a:off x="3504112" y="4588771"/>
                  <a:ext cx="105113" cy="105114"/>
                </a:xfrm>
                <a:prstGeom prst="cube">
                  <a:avLst/>
                </a:prstGeom>
                <a:solidFill>
                  <a:srgbClr val="FF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9" name="정육면체 108"/>
                <p:cNvSpPr/>
                <p:nvPr/>
              </p:nvSpPr>
              <p:spPr>
                <a:xfrm>
                  <a:off x="3504114" y="4509120"/>
                  <a:ext cx="105113" cy="105113"/>
                </a:xfrm>
                <a:prstGeom prst="cube">
                  <a:avLst/>
                </a:prstGeom>
                <a:solidFill>
                  <a:srgbClr val="0000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mc:AlternateContent xmlns:mc="http://schemas.openxmlformats.org/markup-compatibility/2006" xmlns:a14="http://schemas.microsoft.com/office/drawing/2010/main">
            <mc:Choice Requires="a14">
              <p:sp>
                <p:nvSpPr>
                  <p:cNvPr id="88" name="TextBox 87"/>
                  <p:cNvSpPr txBox="1"/>
                  <p:nvPr/>
                </p:nvSpPr>
                <p:spPr>
                  <a:xfrm>
                    <a:off x="7513277" y="3351638"/>
                    <a:ext cx="322203" cy="430887"/>
                  </a:xfrm>
                  <a:prstGeom prst="rect">
                    <a:avLst/>
                  </a:prstGeom>
                  <a:noFill/>
                </p:spPr>
                <p:txBody>
                  <a:bodyPr wrap="none" lIns="0" tIns="0" rIns="0" bIns="0" rtlCol="0">
                    <a:spAutoFit/>
                  </a:bodyPr>
                  <a:lstStyle/>
                  <a:p>
                    <a:pPr lvl="0" defTabSz="914400"/>
                    <a14:m>
                      <m:oMathPara xmlns:m="http://schemas.openxmlformats.org/officeDocument/2006/math">
                        <m:oMathParaPr>
                          <m:jc m:val="centerGroup"/>
                        </m:oMathParaPr>
                        <m:oMath xmlns:m="http://schemas.openxmlformats.org/officeDocument/2006/math">
                          <m:r>
                            <a:rPr lang="en-US" altLang="ko-KR" sz="1400" i="1" kern="0" smtClean="0">
                              <a:solidFill>
                                <a:prstClr val="black"/>
                              </a:solidFill>
                              <a:latin typeface="Cambria Math" panose="02040503050406030204" pitchFamily="18" charset="0"/>
                            </a:rPr>
                            <m:t>𝑓𝑐</m:t>
                          </m:r>
                          <m:r>
                            <a:rPr lang="en-US" altLang="ko-KR" sz="1400" i="1" kern="0" smtClean="0">
                              <a:solidFill>
                                <a:prstClr val="black"/>
                              </a:solidFill>
                              <a:latin typeface="Cambria Math" panose="02040503050406030204" pitchFamily="18" charset="0"/>
                            </a:rPr>
                            <m:t>6</m:t>
                          </m:r>
                        </m:oMath>
                      </m:oMathPara>
                    </a14:m>
                    <a:endParaRPr lang="en-US" altLang="ko-KR" sz="1400" i="1" kern="0" dirty="0">
                      <a:solidFill>
                        <a:prstClr val="black"/>
                      </a:solidFill>
                      <a:latin typeface="Cambria Math" panose="02040503050406030204" pitchFamily="18" charset="0"/>
                    </a:endParaRPr>
                  </a:p>
                  <a:p>
                    <a:pPr lvl="0" defTabSz="914400"/>
                    <a14:m>
                      <m:oMathPara xmlns:m="http://schemas.openxmlformats.org/officeDocument/2006/math">
                        <m:oMathParaPr>
                          <m:jc m:val="centerGroup"/>
                        </m:oMathParaPr>
                        <m:oMath xmlns:m="http://schemas.openxmlformats.org/officeDocument/2006/math">
                          <m:r>
                            <a:rPr kumimoji="0" lang="en-US" altLang="ko-KR" sz="1400" b="0" i="1" u="none" strike="noStrike" kern="0" cap="none" spc="0" normalizeH="0" baseline="0" noProof="0" smtClean="0">
                              <a:ln>
                                <a:noFill/>
                              </a:ln>
                              <a:solidFill>
                                <a:prstClr val="black"/>
                              </a:solidFill>
                              <a:effectLst/>
                              <a:uLnTx/>
                              <a:uFillTx/>
                              <a:latin typeface="Cambria Math" panose="02040503050406030204" pitchFamily="18" charset="0"/>
                              <a:ea typeface="맑은 고딕" panose="020B0503020000020004" pitchFamily="50" charset="-127"/>
                            </a:rPr>
                            <m:t>2</m:t>
                          </m:r>
                        </m:oMath>
                      </m:oMathPara>
                    </a14:m>
                    <a:endPar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7513277" y="3351638"/>
                    <a:ext cx="322203" cy="430887"/>
                  </a:xfrm>
                  <a:prstGeom prst="rect">
                    <a:avLst/>
                  </a:prstGeom>
                  <a:blipFill>
                    <a:blip r:embed="rId10"/>
                    <a:stretch>
                      <a:fillRect l="-27660" r="-25532" b="-17460"/>
                    </a:stretch>
                  </a:blipFill>
                </p:spPr>
                <p:txBody>
                  <a:bodyPr/>
                  <a:lstStyle/>
                  <a:p>
                    <a:r>
                      <a:rPr lang="ko-KR" altLang="en-US">
                        <a:noFill/>
                      </a:rPr>
                      <a:t> </a:t>
                    </a:r>
                  </a:p>
                </p:txBody>
              </p:sp>
            </mc:Fallback>
          </mc:AlternateContent>
          <p:cxnSp>
            <p:nvCxnSpPr>
              <p:cNvPr id="91" name="직선 연결선 90"/>
              <p:cNvCxnSpPr>
                <a:stCxn id="83" idx="5"/>
                <a:endCxn id="109" idx="3"/>
              </p:cNvCxnSpPr>
              <p:nvPr/>
            </p:nvCxnSpPr>
            <p:spPr>
              <a:xfrm flipV="1">
                <a:off x="6997351" y="3262016"/>
                <a:ext cx="661179" cy="12546"/>
              </a:xfrm>
              <a:prstGeom prst="line">
                <a:avLst/>
              </a:prstGeom>
              <a:noFill/>
              <a:ln w="12700" cap="flat" cmpd="sng" algn="ctr">
                <a:solidFill>
                  <a:schemeClr val="accent1"/>
                </a:solidFill>
                <a:prstDash val="sysDash"/>
                <a:miter lim="800000"/>
              </a:ln>
              <a:effectLst/>
            </p:spPr>
          </p:cxnSp>
          <p:cxnSp>
            <p:nvCxnSpPr>
              <p:cNvPr id="93" name="직선 연결선 92"/>
              <p:cNvCxnSpPr/>
              <p:nvPr/>
            </p:nvCxnSpPr>
            <p:spPr>
              <a:xfrm>
                <a:off x="2398325" y="1827826"/>
                <a:ext cx="31779" cy="765827"/>
              </a:xfrm>
              <a:prstGeom prst="line">
                <a:avLst/>
              </a:prstGeom>
              <a:noFill/>
              <a:ln w="12700" cap="flat" cmpd="sng" algn="ctr">
                <a:solidFill>
                  <a:schemeClr val="accent1"/>
                </a:solidFill>
                <a:prstDash val="sysDash"/>
                <a:miter lim="800000"/>
              </a:ln>
              <a:effectLst/>
            </p:spPr>
          </p:cxnSp>
          <p:cxnSp>
            <p:nvCxnSpPr>
              <p:cNvPr id="94" name="직선 연결선 93"/>
              <p:cNvCxnSpPr/>
              <p:nvPr/>
            </p:nvCxnSpPr>
            <p:spPr>
              <a:xfrm>
                <a:off x="1438082" y="2803009"/>
                <a:ext cx="612238" cy="178316"/>
              </a:xfrm>
              <a:prstGeom prst="line">
                <a:avLst/>
              </a:prstGeom>
              <a:noFill/>
              <a:ln w="12700" cap="flat" cmpd="sng" algn="ctr">
                <a:solidFill>
                  <a:schemeClr val="accent1"/>
                </a:solidFill>
                <a:prstDash val="sysDash"/>
                <a:miter lim="800000"/>
              </a:ln>
              <a:effectLst/>
            </p:spPr>
          </p:cxnSp>
          <p:cxnSp>
            <p:nvCxnSpPr>
              <p:cNvPr id="95" name="직선 연결선 94"/>
              <p:cNvCxnSpPr/>
              <p:nvPr/>
            </p:nvCxnSpPr>
            <p:spPr>
              <a:xfrm flipV="1">
                <a:off x="1438082" y="4155032"/>
                <a:ext cx="612238" cy="653227"/>
              </a:xfrm>
              <a:prstGeom prst="line">
                <a:avLst/>
              </a:prstGeom>
              <a:noFill/>
              <a:ln w="12700" cap="flat" cmpd="sng" algn="ctr">
                <a:solidFill>
                  <a:schemeClr val="accent1"/>
                </a:solidFill>
                <a:prstDash val="sysDash"/>
                <a:miter lim="800000"/>
              </a:ln>
              <a:effectLst/>
            </p:spPr>
          </p:cxnSp>
          <p:cxnSp>
            <p:nvCxnSpPr>
              <p:cNvPr id="96" name="직선 연결선 95"/>
              <p:cNvCxnSpPr/>
              <p:nvPr/>
            </p:nvCxnSpPr>
            <p:spPr>
              <a:xfrm flipV="1">
                <a:off x="2501434" y="3836931"/>
                <a:ext cx="545738" cy="318102"/>
              </a:xfrm>
              <a:prstGeom prst="line">
                <a:avLst/>
              </a:prstGeom>
              <a:noFill/>
              <a:ln w="12700" cap="flat" cmpd="sng" algn="ctr">
                <a:solidFill>
                  <a:schemeClr val="accent1"/>
                </a:solidFill>
                <a:prstDash val="sysDash"/>
                <a:miter lim="800000"/>
              </a:ln>
              <a:effectLst/>
            </p:spPr>
          </p:cxnSp>
          <p:cxnSp>
            <p:nvCxnSpPr>
              <p:cNvPr id="97" name="직선 연결선 96"/>
              <p:cNvCxnSpPr/>
              <p:nvPr/>
            </p:nvCxnSpPr>
            <p:spPr>
              <a:xfrm flipV="1">
                <a:off x="3649722" y="3509163"/>
                <a:ext cx="503271" cy="318102"/>
              </a:xfrm>
              <a:prstGeom prst="line">
                <a:avLst/>
              </a:prstGeom>
              <a:noFill/>
              <a:ln w="12700" cap="flat" cmpd="sng" algn="ctr">
                <a:solidFill>
                  <a:schemeClr val="accent1"/>
                </a:solidFill>
                <a:prstDash val="sysDash"/>
                <a:miter lim="800000"/>
              </a:ln>
              <a:effectLst/>
            </p:spPr>
          </p:cxnSp>
          <p:cxnSp>
            <p:nvCxnSpPr>
              <p:cNvPr id="98" name="직선 연결선 97"/>
              <p:cNvCxnSpPr>
                <a:endCxn id="79" idx="2"/>
              </p:cNvCxnSpPr>
              <p:nvPr/>
            </p:nvCxnSpPr>
            <p:spPr>
              <a:xfrm flipV="1">
                <a:off x="4829290" y="3349302"/>
                <a:ext cx="353803" cy="159861"/>
              </a:xfrm>
              <a:prstGeom prst="line">
                <a:avLst/>
              </a:prstGeom>
              <a:noFill/>
              <a:ln w="12700" cap="flat" cmpd="sng" algn="ctr">
                <a:solidFill>
                  <a:schemeClr val="accent1"/>
                </a:solidFill>
                <a:prstDash val="sysDash"/>
                <a:miter lim="800000"/>
              </a:ln>
              <a:effectLst/>
            </p:spPr>
          </p:cxnSp>
          <p:cxnSp>
            <p:nvCxnSpPr>
              <p:cNvPr id="99" name="직선 연결선 98"/>
              <p:cNvCxnSpPr>
                <a:endCxn id="83" idx="2"/>
              </p:cNvCxnSpPr>
              <p:nvPr/>
            </p:nvCxnSpPr>
            <p:spPr>
              <a:xfrm flipV="1">
                <a:off x="5945149" y="3328597"/>
                <a:ext cx="260274" cy="1278"/>
              </a:xfrm>
              <a:prstGeom prst="line">
                <a:avLst/>
              </a:prstGeom>
              <a:noFill/>
              <a:ln w="12700" cap="flat" cmpd="sng" algn="ctr">
                <a:solidFill>
                  <a:schemeClr val="accent1"/>
                </a:solidFill>
                <a:prstDash val="sysDash"/>
                <a:miter lim="800000"/>
              </a:ln>
              <a:effectLst/>
            </p:spPr>
          </p:cxnSp>
          <p:cxnSp>
            <p:nvCxnSpPr>
              <p:cNvPr id="100" name="직선 연결선 99"/>
              <p:cNvCxnSpPr/>
              <p:nvPr/>
            </p:nvCxnSpPr>
            <p:spPr>
              <a:xfrm>
                <a:off x="2487686" y="2981325"/>
                <a:ext cx="559486" cy="178475"/>
              </a:xfrm>
              <a:prstGeom prst="line">
                <a:avLst/>
              </a:prstGeom>
              <a:noFill/>
              <a:ln w="12700" cap="flat" cmpd="sng" algn="ctr">
                <a:solidFill>
                  <a:schemeClr val="accent1"/>
                </a:solidFill>
                <a:prstDash val="sysDash"/>
                <a:miter lim="800000"/>
              </a:ln>
              <a:effectLst/>
            </p:spPr>
          </p:cxnSp>
          <p:cxnSp>
            <p:nvCxnSpPr>
              <p:cNvPr id="101" name="직선 연결선 100"/>
              <p:cNvCxnSpPr/>
              <p:nvPr/>
            </p:nvCxnSpPr>
            <p:spPr>
              <a:xfrm>
                <a:off x="2875872" y="2593653"/>
                <a:ext cx="472516" cy="238214"/>
              </a:xfrm>
              <a:prstGeom prst="line">
                <a:avLst/>
              </a:prstGeom>
              <a:noFill/>
              <a:ln w="12700" cap="flat" cmpd="sng" algn="ctr">
                <a:solidFill>
                  <a:schemeClr val="accent1"/>
                </a:solidFill>
                <a:prstDash val="sysDash"/>
                <a:miter lim="800000"/>
              </a:ln>
              <a:effectLst/>
            </p:spPr>
          </p:cxnSp>
          <p:cxnSp>
            <p:nvCxnSpPr>
              <p:cNvPr id="102" name="직선 연결선 101"/>
              <p:cNvCxnSpPr/>
              <p:nvPr/>
            </p:nvCxnSpPr>
            <p:spPr>
              <a:xfrm>
                <a:off x="3981403" y="2834977"/>
                <a:ext cx="279447" cy="324823"/>
              </a:xfrm>
              <a:prstGeom prst="line">
                <a:avLst/>
              </a:prstGeom>
              <a:noFill/>
              <a:ln w="12700" cap="flat" cmpd="sng" algn="ctr">
                <a:solidFill>
                  <a:schemeClr val="accent1"/>
                </a:solidFill>
                <a:prstDash val="sysDash"/>
                <a:miter lim="800000"/>
              </a:ln>
              <a:effectLst/>
            </p:spPr>
          </p:cxnSp>
          <p:cxnSp>
            <p:nvCxnSpPr>
              <p:cNvPr id="103" name="직선 연결선 102"/>
              <p:cNvCxnSpPr/>
              <p:nvPr/>
            </p:nvCxnSpPr>
            <p:spPr>
              <a:xfrm>
                <a:off x="3667236" y="3159800"/>
                <a:ext cx="510508" cy="114762"/>
              </a:xfrm>
              <a:prstGeom prst="line">
                <a:avLst/>
              </a:prstGeom>
              <a:noFill/>
              <a:ln w="12700" cap="flat" cmpd="sng" algn="ctr">
                <a:solidFill>
                  <a:schemeClr val="accent1"/>
                </a:solidFill>
                <a:prstDash val="sysDash"/>
                <a:miter lim="800000"/>
              </a:ln>
              <a:effectLst/>
            </p:spPr>
          </p:cxnSp>
          <p:cxnSp>
            <p:nvCxnSpPr>
              <p:cNvPr id="104" name="직선 연결선 103"/>
              <p:cNvCxnSpPr>
                <a:endCxn id="79" idx="2"/>
              </p:cNvCxnSpPr>
              <p:nvPr/>
            </p:nvCxnSpPr>
            <p:spPr>
              <a:xfrm>
                <a:off x="4822725" y="3296143"/>
                <a:ext cx="360368" cy="53159"/>
              </a:xfrm>
              <a:prstGeom prst="line">
                <a:avLst/>
              </a:prstGeom>
              <a:noFill/>
              <a:ln w="12700" cap="flat" cmpd="sng" algn="ctr">
                <a:solidFill>
                  <a:schemeClr val="accent1"/>
                </a:solidFill>
                <a:prstDash val="sysDash"/>
                <a:miter lim="800000"/>
              </a:ln>
              <a:effectLst/>
            </p:spPr>
          </p:cxnSp>
          <p:cxnSp>
            <p:nvCxnSpPr>
              <p:cNvPr id="105" name="직선 연결선 104"/>
              <p:cNvCxnSpPr>
                <a:endCxn id="79" idx="2"/>
              </p:cNvCxnSpPr>
              <p:nvPr/>
            </p:nvCxnSpPr>
            <p:spPr>
              <a:xfrm>
                <a:off x="4952691" y="3172389"/>
                <a:ext cx="230402" cy="176913"/>
              </a:xfrm>
              <a:prstGeom prst="line">
                <a:avLst/>
              </a:prstGeom>
              <a:noFill/>
              <a:ln w="12700" cap="flat" cmpd="sng" algn="ctr">
                <a:solidFill>
                  <a:schemeClr val="accent1"/>
                </a:solidFill>
                <a:prstDash val="sysDash"/>
                <a:miter lim="800000"/>
              </a:ln>
              <a:effectLst/>
            </p:spPr>
          </p:cxnSp>
        </p:grpSp>
        <p:cxnSp>
          <p:nvCxnSpPr>
            <p:cNvPr id="68" name="직선 연결선 67"/>
            <p:cNvCxnSpPr>
              <a:stCxn id="78" idx="3"/>
              <a:endCxn id="60" idx="0"/>
            </p:cNvCxnSpPr>
            <p:nvPr/>
          </p:nvCxnSpPr>
          <p:spPr bwMode="auto">
            <a:xfrm flipH="1">
              <a:off x="1272787" y="4808259"/>
              <a:ext cx="80785" cy="110472"/>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69" name="직선 연결선 68"/>
            <p:cNvCxnSpPr>
              <a:stCxn id="80" idx="3"/>
              <a:endCxn id="61" idx="0"/>
            </p:cNvCxnSpPr>
            <p:nvPr/>
          </p:nvCxnSpPr>
          <p:spPr bwMode="auto">
            <a:xfrm>
              <a:off x="2268401" y="4155033"/>
              <a:ext cx="495615" cy="763697"/>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70" name="직선 연결선 69"/>
            <p:cNvCxnSpPr>
              <a:stCxn id="81" idx="3"/>
              <a:endCxn id="62" idx="0"/>
            </p:cNvCxnSpPr>
            <p:nvPr/>
          </p:nvCxnSpPr>
          <p:spPr bwMode="auto">
            <a:xfrm>
              <a:off x="3351873" y="3836931"/>
              <a:ext cx="690955" cy="1081799"/>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71" name="직선 연결선 70"/>
            <p:cNvCxnSpPr>
              <a:stCxn id="82" idx="3"/>
              <a:endCxn id="63" idx="0"/>
            </p:cNvCxnSpPr>
            <p:nvPr/>
          </p:nvCxnSpPr>
          <p:spPr bwMode="auto">
            <a:xfrm>
              <a:off x="4491015" y="3509163"/>
              <a:ext cx="902983" cy="1409567"/>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72" name="직선 연결선 71"/>
            <p:cNvCxnSpPr>
              <a:stCxn id="79" idx="3"/>
              <a:endCxn id="64" idx="0"/>
            </p:cNvCxnSpPr>
            <p:nvPr/>
          </p:nvCxnSpPr>
          <p:spPr bwMode="auto">
            <a:xfrm>
              <a:off x="5552040" y="3398617"/>
              <a:ext cx="827578" cy="1520112"/>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73" name="직선 연결선 72"/>
            <p:cNvCxnSpPr>
              <a:stCxn id="83" idx="3"/>
              <a:endCxn id="65" idx="0"/>
            </p:cNvCxnSpPr>
            <p:nvPr/>
          </p:nvCxnSpPr>
          <p:spPr bwMode="auto">
            <a:xfrm>
              <a:off x="6574370" y="3377912"/>
              <a:ext cx="396531" cy="1540816"/>
            </a:xfrm>
            <a:prstGeom prst="line">
              <a:avLst/>
            </a:prstGeom>
            <a:solidFill>
              <a:schemeClr val="accent1"/>
            </a:solidFill>
            <a:ln w="12700" cap="flat" cmpd="sng" algn="ctr">
              <a:solidFill>
                <a:schemeClr val="tx2"/>
              </a:solidFill>
              <a:prstDash val="solid"/>
              <a:round/>
              <a:headEnd type="none" w="med" len="med"/>
              <a:tailEnd type="none" w="med" len="med"/>
            </a:ln>
            <a:effectLst/>
          </p:spPr>
        </p:cxnSp>
        <p:sp>
          <p:nvSpPr>
            <p:cNvPr id="76" name="직사각형 75"/>
            <p:cNvSpPr/>
            <p:nvPr/>
          </p:nvSpPr>
          <p:spPr bwMode="auto">
            <a:xfrm>
              <a:off x="7402128" y="2981326"/>
              <a:ext cx="544915" cy="855606"/>
            </a:xfrm>
            <a:prstGeom prst="rect">
              <a:avLst/>
            </a:prstGeom>
            <a:noFill/>
            <a:ln w="19050" cap="flat" cmpd="sng" algn="ctr">
              <a:solidFill>
                <a:srgbClr val="C00000"/>
              </a:solidFill>
              <a:prstDash val="solid"/>
              <a:round/>
              <a:headEnd type="none" w="med" len="med"/>
              <a:tailEnd type="none" w="med" len="med"/>
            </a:ln>
            <a:effectLst/>
          </p:spPr>
          <p:txBody>
            <a:bodyPr rtlCol="0" anchor="ctr"/>
            <a:lstStyle/>
            <a:p>
              <a:pPr algn="ctr"/>
              <a:endParaRPr lang="ko-KR" altLang="en-US" sz="1600"/>
            </a:p>
          </p:txBody>
        </p:sp>
      </p:grpSp>
      <p:sp>
        <p:nvSpPr>
          <p:cNvPr id="112" name="왼쪽 화살표 111"/>
          <p:cNvSpPr/>
          <p:nvPr/>
        </p:nvSpPr>
        <p:spPr bwMode="auto">
          <a:xfrm rot="20614965">
            <a:off x="4011709" y="3281584"/>
            <a:ext cx="2288381" cy="510037"/>
          </a:xfrm>
          <a:prstGeom prst="lef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ko-KR" altLang="en-US"/>
          </a:p>
        </p:txBody>
      </p:sp>
      <p:sp>
        <p:nvSpPr>
          <p:cNvPr id="113" name="직사각형 112"/>
          <p:cNvSpPr/>
          <p:nvPr/>
        </p:nvSpPr>
        <p:spPr>
          <a:xfrm>
            <a:off x="2470893" y="2998931"/>
            <a:ext cx="2869900" cy="369332"/>
          </a:xfrm>
          <a:prstGeom prst="rect">
            <a:avLst/>
          </a:prstGeom>
        </p:spPr>
        <p:txBody>
          <a:bodyPr wrap="square">
            <a:spAutoFit/>
          </a:bodyPr>
          <a:lstStyle/>
          <a:p>
            <a:r>
              <a:rPr lang="en-US" altLang="ko-KR" b="1" dirty="0">
                <a:latin typeface="Calibri-Bold"/>
              </a:rPr>
              <a:t>Transfer shared features</a:t>
            </a:r>
            <a:endParaRPr lang="ko-KR" altLang="en-US" dirty="0"/>
          </a:p>
        </p:txBody>
      </p:sp>
      <p:sp>
        <p:nvSpPr>
          <p:cNvPr id="114" name="직사각형 113"/>
          <p:cNvSpPr/>
          <p:nvPr/>
        </p:nvSpPr>
        <p:spPr>
          <a:xfrm>
            <a:off x="6329297" y="4967708"/>
            <a:ext cx="2662303" cy="1107996"/>
          </a:xfrm>
          <a:prstGeom prst="rect">
            <a:avLst/>
          </a:prstGeom>
        </p:spPr>
        <p:txBody>
          <a:bodyPr wrap="square">
            <a:spAutoFit/>
          </a:bodyPr>
          <a:lstStyle/>
          <a:p>
            <a:r>
              <a:rPr lang="en-US" altLang="ko-KR" dirty="0">
                <a:solidFill>
                  <a:srgbClr val="C00000"/>
                </a:solidFill>
              </a:rPr>
              <a:t>New single branch</a:t>
            </a:r>
          </a:p>
          <a:p>
            <a:r>
              <a:rPr lang="en-US" altLang="ko-KR" sz="1600" dirty="0">
                <a:solidFill>
                  <a:srgbClr val="C00000"/>
                </a:solidFill>
                <a:sym typeface="Wingdings" panose="05000000000000000000" pitchFamily="2" charset="2"/>
              </a:rPr>
              <a:t> Distinguish the corresponding target and other targets</a:t>
            </a:r>
            <a:endParaRPr lang="ko-KR" altLang="en-US" sz="1600" dirty="0">
              <a:solidFill>
                <a:srgbClr val="C00000"/>
              </a:solidFill>
            </a:endParaRPr>
          </a:p>
        </p:txBody>
      </p:sp>
      <p:sp>
        <p:nvSpPr>
          <p:cNvPr id="117" name="곱셈 기호 116"/>
          <p:cNvSpPr/>
          <p:nvPr/>
        </p:nvSpPr>
        <p:spPr bwMode="auto">
          <a:xfrm>
            <a:off x="7982538" y="2625911"/>
            <a:ext cx="327917" cy="1442015"/>
          </a:xfrm>
          <a:prstGeom prst="mathMultiply">
            <a:avLst/>
          </a:prstGeom>
          <a:noFill/>
          <a:ln w="19050" cap="flat" cmpd="sng" algn="ctr">
            <a:solidFill>
              <a:srgbClr val="FF0000"/>
            </a:solidFill>
            <a:prstDash val="solid"/>
            <a:round/>
            <a:headEnd type="none" w="med" len="med"/>
            <a:tailEnd type="none" w="med" len="med"/>
          </a:ln>
          <a:effectLst/>
        </p:spPr>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18" name="직사각형 117"/>
              <p:cNvSpPr/>
              <p:nvPr/>
            </p:nvSpPr>
            <p:spPr>
              <a:xfrm>
                <a:off x="7018482" y="4091412"/>
                <a:ext cx="2173031" cy="591700"/>
              </a:xfrm>
              <a:prstGeom prst="rect">
                <a:avLst/>
              </a:prstGeom>
            </p:spPr>
            <p:txBody>
              <a:bodyPr wrap="none">
                <a:spAutoFit/>
              </a:bodyPr>
              <a:lstStyle/>
              <a:p>
                <a14:m>
                  <m:oMath xmlns:m="http://schemas.openxmlformats.org/officeDocument/2006/math">
                    <m:sSubSup>
                      <m:sSubSupPr>
                        <m:ctrlPr>
                          <a:rPr kumimoji="0" lang="en-US" altLang="ko-KR" sz="1600" i="1" kern="0" smtClean="0">
                            <a:solidFill>
                              <a:srgbClr val="0000FF"/>
                            </a:solidFill>
                            <a:latin typeface="Cambria Math" panose="02040503050406030204" pitchFamily="18" charset="0"/>
                          </a:rPr>
                        </m:ctrlPr>
                      </m:sSubSupPr>
                      <m:e>
                        <m:r>
                          <a:rPr kumimoji="0" lang="en-US" altLang="ko-KR" sz="1600" i="1" kern="0">
                            <a:solidFill>
                              <a:srgbClr val="0000FF"/>
                            </a:solidFill>
                            <a:latin typeface="Cambria Math" panose="02040503050406030204" pitchFamily="18" charset="0"/>
                          </a:rPr>
                          <m:t>𝑓</m:t>
                        </m:r>
                      </m:e>
                      <m:sub>
                        <m:r>
                          <a:rPr kumimoji="0" lang="en-US" altLang="ko-KR" sz="1600" i="1" kern="0">
                            <a:solidFill>
                              <a:srgbClr val="0000FF"/>
                            </a:solidFill>
                            <a:latin typeface="Cambria Math" panose="02040503050406030204" pitchFamily="18" charset="0"/>
                          </a:rPr>
                          <m:t>𝑖</m:t>
                        </m:r>
                      </m:sub>
                      <m:sup>
                        <m:r>
                          <a:rPr kumimoji="0" lang="en-US" altLang="ko-KR" sz="1600" i="1" kern="0">
                            <a:solidFill>
                              <a:srgbClr val="0000FF"/>
                            </a:solidFill>
                            <a:latin typeface="Cambria Math" panose="02040503050406030204" pitchFamily="18" charset="0"/>
                          </a:rPr>
                          <m:t>+</m:t>
                        </m:r>
                      </m:sup>
                    </m:sSubSup>
                    <m:d>
                      <m:dPr>
                        <m:ctrlPr>
                          <a:rPr kumimoji="0" lang="en-US" altLang="ko-KR" sz="1600" i="1" kern="0">
                            <a:solidFill>
                              <a:srgbClr val="0000FF"/>
                            </a:solidFill>
                            <a:latin typeface="Cambria Math" panose="02040503050406030204" pitchFamily="18" charset="0"/>
                          </a:rPr>
                        </m:ctrlPr>
                      </m:dPr>
                      <m:e>
                        <m:r>
                          <a:rPr kumimoji="0" lang="en-US" altLang="ko-KR" sz="1600" i="1" kern="0">
                            <a:solidFill>
                              <a:srgbClr val="0000FF"/>
                            </a:solidFill>
                            <a:latin typeface="Cambria Math" panose="02040503050406030204" pitchFamily="18" charset="0"/>
                            <a:ea typeface="Cambria Math" panose="02040503050406030204" pitchFamily="18" charset="0"/>
                          </a:rPr>
                          <m:t>∙</m:t>
                        </m:r>
                      </m:e>
                    </m:d>
                  </m:oMath>
                </a14:m>
                <a:r>
                  <a:rPr lang="en-US" altLang="ko-KR" sz="1600" dirty="0">
                    <a:solidFill>
                      <a:srgbClr val="0000FF"/>
                    </a:solidFill>
                  </a:rPr>
                  <a:t>: positive output</a:t>
                </a:r>
              </a:p>
              <a:p>
                <a14:m>
                  <m:oMath xmlns:m="http://schemas.openxmlformats.org/officeDocument/2006/math">
                    <m:sSubSup>
                      <m:sSubSupPr>
                        <m:ctrlPr>
                          <a:rPr kumimoji="0" lang="en-US" altLang="ko-KR" sz="1600" i="1" kern="0" smtClean="0">
                            <a:solidFill>
                              <a:srgbClr val="FF0000"/>
                            </a:solidFill>
                            <a:latin typeface="Cambria Math" panose="02040503050406030204" pitchFamily="18" charset="0"/>
                          </a:rPr>
                        </m:ctrlPr>
                      </m:sSubSupPr>
                      <m:e>
                        <m:r>
                          <a:rPr kumimoji="0" lang="en-US" altLang="ko-KR" sz="1600" i="1" kern="0">
                            <a:solidFill>
                              <a:srgbClr val="FF0000"/>
                            </a:solidFill>
                            <a:latin typeface="Cambria Math" panose="02040503050406030204" pitchFamily="18" charset="0"/>
                          </a:rPr>
                          <m:t>𝑓</m:t>
                        </m:r>
                      </m:e>
                      <m:sub>
                        <m:r>
                          <a:rPr kumimoji="0" lang="en-US" altLang="ko-KR" sz="1600" i="1" kern="0">
                            <a:solidFill>
                              <a:srgbClr val="FF0000"/>
                            </a:solidFill>
                            <a:latin typeface="Cambria Math" panose="02040503050406030204" pitchFamily="18" charset="0"/>
                          </a:rPr>
                          <m:t>𝑖</m:t>
                        </m:r>
                      </m:sub>
                      <m:sup>
                        <m:r>
                          <a:rPr kumimoji="0" lang="en-US" altLang="ko-KR" sz="1600" b="0" i="1" kern="0" smtClean="0">
                            <a:solidFill>
                              <a:srgbClr val="FF0000"/>
                            </a:solidFill>
                            <a:latin typeface="Cambria Math" panose="02040503050406030204" pitchFamily="18" charset="0"/>
                          </a:rPr>
                          <m:t>−</m:t>
                        </m:r>
                      </m:sup>
                    </m:sSubSup>
                    <m:d>
                      <m:dPr>
                        <m:ctrlPr>
                          <a:rPr kumimoji="0" lang="en-US" altLang="ko-KR" sz="1600" i="1" kern="0">
                            <a:solidFill>
                              <a:srgbClr val="FF0000"/>
                            </a:solidFill>
                            <a:latin typeface="Cambria Math" panose="02040503050406030204" pitchFamily="18" charset="0"/>
                          </a:rPr>
                        </m:ctrlPr>
                      </m:dPr>
                      <m:e>
                        <m:r>
                          <a:rPr kumimoji="0" lang="en-US" altLang="ko-KR" sz="1600" i="1" kern="0">
                            <a:solidFill>
                              <a:srgbClr val="FF0000"/>
                            </a:solidFill>
                            <a:latin typeface="Cambria Math" panose="02040503050406030204" pitchFamily="18" charset="0"/>
                            <a:ea typeface="Cambria Math" panose="02040503050406030204" pitchFamily="18" charset="0"/>
                          </a:rPr>
                          <m:t>∙</m:t>
                        </m:r>
                      </m:e>
                    </m:d>
                  </m:oMath>
                </a14:m>
                <a:r>
                  <a:rPr lang="en-US" altLang="ko-KR" sz="1600" dirty="0">
                    <a:solidFill>
                      <a:srgbClr val="FF0000"/>
                    </a:solidFill>
                  </a:rPr>
                  <a:t>: negative output</a:t>
                </a:r>
                <a:endParaRPr lang="ko-KR" altLang="en-US" sz="1600" dirty="0">
                  <a:solidFill>
                    <a:srgbClr val="FF0000"/>
                  </a:solidFill>
                </a:endParaRPr>
              </a:p>
            </p:txBody>
          </p:sp>
        </mc:Choice>
        <mc:Fallback xmlns="">
          <p:sp>
            <p:nvSpPr>
              <p:cNvPr id="118" name="직사각형 117"/>
              <p:cNvSpPr>
                <a:spLocks noRot="1" noChangeAspect="1" noMove="1" noResize="1" noEditPoints="1" noAdjustHandles="1" noChangeArrowheads="1" noChangeShapeType="1" noTextEdit="1"/>
              </p:cNvSpPr>
              <p:nvPr/>
            </p:nvSpPr>
            <p:spPr>
              <a:xfrm>
                <a:off x="7018482" y="4091412"/>
                <a:ext cx="2173031" cy="591700"/>
              </a:xfrm>
              <a:prstGeom prst="rect">
                <a:avLst/>
              </a:prstGeom>
              <a:blipFill>
                <a:blip r:embed="rId11"/>
                <a:stretch>
                  <a:fillRect t="-2062" b="-1237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85895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p:txBody>
              <a:bodyPr/>
              <a:lstStyle/>
              <a:p>
                <a:r>
                  <a:rPr lang="en-US" altLang="ko-KR" dirty="0"/>
                  <a:t>Online network update process</a:t>
                </a:r>
              </a:p>
              <a:p>
                <a:pPr lvl="1"/>
                <a:r>
                  <a:rPr lang="en-US" altLang="ko-KR" dirty="0"/>
                  <a:t>Each target-specific network is updated in regular intervals using the collected samples for each target throughout tracking</a:t>
                </a:r>
              </a:p>
              <a:p>
                <a:pPr lvl="2"/>
                <a:r>
                  <a:rPr lang="en-US" altLang="ko-KR" dirty="0"/>
                  <a:t>Only the weights in fc4-6 are updated whereas the ones in the conv1-3 are fixed </a:t>
                </a:r>
                <a:r>
                  <a:rPr lang="en-US" altLang="ko-KR" dirty="0">
                    <a:sym typeface="Wingdings" panose="05000000000000000000" pitchFamily="2" charset="2"/>
                  </a:rPr>
                  <a:t> </a:t>
                </a:r>
                <a14:m>
                  <m:oMath xmlns:m="http://schemas.openxmlformats.org/officeDocument/2006/math">
                    <m:r>
                      <a:rPr lang="en-US" altLang="ko-KR" i="1">
                        <a:latin typeface="Cambria Math" panose="02040503050406030204" pitchFamily="18" charset="0"/>
                        <a:ea typeface="Cambria Math" panose="02040503050406030204" pitchFamily="18" charset="0"/>
                      </a:rPr>
                      <m:t>∵</m:t>
                    </m:r>
                  </m:oMath>
                </a14:m>
                <a:r>
                  <a:rPr lang="en-US" altLang="ko-KR" dirty="0"/>
                  <a:t> </a:t>
                </a:r>
                <a:r>
                  <a:rPr lang="en-US" altLang="ko-KR" dirty="0">
                    <a:sym typeface="Wingdings" panose="05000000000000000000" pitchFamily="2" charset="2"/>
                  </a:rPr>
                  <a:t>to preserve target-independent information &amp; more efficient </a:t>
                </a:r>
                <a:endParaRPr lang="en-US" altLang="ko-KR" dirty="0"/>
              </a:p>
              <a:p>
                <a:pPr lvl="1"/>
                <a:endParaRPr lang="en-US" altLang="ko-KR" dirty="0"/>
              </a:p>
              <a:p>
                <a:pPr lvl="1"/>
                <a:endParaRPr lang="ko-KR" altLang="en-US" dirty="0"/>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blipFill>
                <a:blip r:embed="rId2"/>
                <a:stretch>
                  <a:fillRect l="-1097" t="-931" r="-1097"/>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34</a:t>
            </a:fld>
            <a:r>
              <a:rPr lang="en-US" altLang="ko-KR"/>
              <a:t>   </a:t>
            </a:r>
            <a:endParaRPr lang="en-US" altLang="ko-KR" dirty="0"/>
          </a:p>
        </p:txBody>
      </p:sp>
      <p:sp>
        <p:nvSpPr>
          <p:cNvPr id="4" name="제목 3"/>
          <p:cNvSpPr>
            <a:spLocks noGrp="1"/>
          </p:cNvSpPr>
          <p:nvPr>
            <p:ph type="title"/>
          </p:nvPr>
        </p:nvSpPr>
        <p:spPr/>
        <p:txBody>
          <a:bodyPr/>
          <a:lstStyle/>
          <a:p>
            <a:r>
              <a:rPr lang="en-US" altLang="ko-KR" dirty="0"/>
              <a:t>Online appearance learning</a:t>
            </a:r>
            <a:endParaRPr lang="ko-KR" altLang="en-US" dirty="0"/>
          </a:p>
        </p:txBody>
      </p:sp>
      <p:grpSp>
        <p:nvGrpSpPr>
          <p:cNvPr id="90" name="그룹 89"/>
          <p:cNvGrpSpPr/>
          <p:nvPr/>
        </p:nvGrpSpPr>
        <p:grpSpPr>
          <a:xfrm>
            <a:off x="790879" y="2671465"/>
            <a:ext cx="3500692" cy="1730613"/>
            <a:chOff x="1675993" y="1849873"/>
            <a:chExt cx="6323747" cy="3126228"/>
          </a:xfrm>
        </p:grpSpPr>
        <mc:AlternateContent xmlns:mc="http://schemas.openxmlformats.org/markup-compatibility/2006" xmlns:a14="http://schemas.microsoft.com/office/drawing/2010/main">
          <mc:Choice Requires="a14">
            <p:sp>
              <p:nvSpPr>
                <p:cNvPr id="54" name="TextBox 53"/>
                <p:cNvSpPr txBox="1"/>
                <p:nvPr/>
              </p:nvSpPr>
              <p:spPr>
                <a:xfrm>
                  <a:off x="2007239" y="4420124"/>
                  <a:ext cx="1508781"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𝑖𝑛𝑝𝑢𝑡</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107×107×3</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2007239" y="4420124"/>
                  <a:ext cx="1508781" cy="555977"/>
                </a:xfrm>
                <a:prstGeom prst="rect">
                  <a:avLst/>
                </a:prstGeom>
                <a:blipFill>
                  <a:blip r:embed="rId3"/>
                  <a:stretch>
                    <a:fillRect l="-2920" r="-2190" b="-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3302069" y="4420124"/>
                  <a:ext cx="1381370"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a:ln>
                              <a:noFill/>
                            </a:ln>
                            <a:solidFill>
                              <a:prstClr val="black"/>
                            </a:solidFill>
                            <a:effectLst/>
                            <a:uLnTx/>
                            <a:uFillTx/>
                            <a:latin typeface="Cambria Math" panose="02040503050406030204" pitchFamily="18" charset="0"/>
                            <a:cs typeface="+mn-cs"/>
                          </a:rPr>
                          <m:t>𝑐𝑜𝑛𝑣</m:t>
                        </m:r>
                        <m:r>
                          <a:rPr kumimoji="0" lang="en-US" altLang="ko-KR" sz="1000" b="0" i="1" u="none" strike="noStrike" kern="0" cap="none" spc="0" normalizeH="0" baseline="0" noProof="0">
                            <a:ln>
                              <a:noFill/>
                            </a:ln>
                            <a:solidFill>
                              <a:prstClr val="black"/>
                            </a:solidFill>
                            <a:effectLst/>
                            <a:uLnTx/>
                            <a:uFillTx/>
                            <a:latin typeface="Cambria Math" panose="02040503050406030204" pitchFamily="18" charset="0"/>
                            <a:cs typeface="+mn-cs"/>
                          </a:rPr>
                          <m:t>1</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51</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×51×96</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3302069" y="4420124"/>
                  <a:ext cx="1381370" cy="555977"/>
                </a:xfrm>
                <a:prstGeom prst="rect">
                  <a:avLst/>
                </a:prstGeom>
                <a:blipFill>
                  <a:blip r:embed="rId4"/>
                  <a:stretch>
                    <a:fillRect l="-3175" r="-3175"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497507" y="4420124"/>
                  <a:ext cx="1508781"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11</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×11×256</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4497507" y="4420124"/>
                  <a:ext cx="1508781" cy="555977"/>
                </a:xfrm>
                <a:prstGeom prst="rect">
                  <a:avLst/>
                </a:prstGeom>
                <a:blipFill>
                  <a:blip r:embed="rId5"/>
                  <a:stretch>
                    <a:fillRect l="-2920" r="-3650"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5792332" y="4420124"/>
                  <a:ext cx="1253957"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a:ln>
                              <a:noFill/>
                            </a:ln>
                            <a:solidFill>
                              <a:prstClr val="black"/>
                            </a:solidFill>
                            <a:effectLst/>
                            <a:uLnTx/>
                            <a:uFillTx/>
                            <a:latin typeface="Cambria Math" panose="02040503050406030204" pitchFamily="18" charset="0"/>
                            <a:cs typeface="+mn-cs"/>
                          </a:rPr>
                          <m:t>3</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×3×512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5792332" y="4420124"/>
                  <a:ext cx="1253957" cy="555977"/>
                </a:xfrm>
                <a:prstGeom prst="rect">
                  <a:avLst/>
                </a:prstGeom>
                <a:blipFill>
                  <a:blip r:embed="rId6"/>
                  <a:stretch>
                    <a:fillRect l="-3540" r="-5310"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6888388" y="4420122"/>
                  <a:ext cx="463313"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4</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6888388" y="4420122"/>
                  <a:ext cx="463313" cy="555977"/>
                </a:xfrm>
                <a:prstGeom prst="rect">
                  <a:avLst/>
                </a:prstGeom>
                <a:blipFill>
                  <a:blip r:embed="rId7"/>
                  <a:stretch>
                    <a:fillRect l="-11905" t="-2000" r="-1428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7369660" y="4420122"/>
                  <a:ext cx="463313"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5</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7369660" y="4420122"/>
                  <a:ext cx="463313" cy="555977"/>
                </a:xfrm>
                <a:prstGeom prst="rect">
                  <a:avLst/>
                </a:prstGeom>
                <a:blipFill>
                  <a:blip r:embed="rId8"/>
                  <a:stretch>
                    <a:fillRect l="-11905" t="-2000" r="-14286" b="-6000"/>
                  </a:stretch>
                </a:blipFill>
              </p:spPr>
              <p:txBody>
                <a:bodyPr/>
                <a:lstStyle/>
                <a:p>
                  <a:r>
                    <a:rPr lang="ko-KR" altLang="en-US">
                      <a:noFill/>
                    </a:rPr>
                    <a:t> </a:t>
                  </a:r>
                </a:p>
              </p:txBody>
            </p:sp>
          </mc:Fallback>
        </mc:AlternateContent>
        <p:sp>
          <p:nvSpPr>
            <p:cNvPr id="60" name="정육면체 59"/>
            <p:cNvSpPr/>
            <p:nvPr/>
          </p:nvSpPr>
          <p:spPr>
            <a:xfrm>
              <a:off x="1675993" y="1849873"/>
              <a:ext cx="1097984" cy="2980433"/>
            </a:xfrm>
            <a:prstGeom prst="cube">
              <a:avLst>
                <a:gd name="adj" fmla="val 8751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1" name="정육면체 60"/>
            <p:cNvSpPr/>
            <p:nvPr/>
          </p:nvSpPr>
          <p:spPr>
            <a:xfrm>
              <a:off x="5574067" y="3267999"/>
              <a:ext cx="791928" cy="152665"/>
            </a:xfrm>
            <a:prstGeom prst="cube">
              <a:avLst>
                <a:gd name="adj" fmla="val 35394"/>
              </a:avLst>
            </a:prstGeom>
            <a:solidFill>
              <a:srgbClr val="E17601"/>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2" name="정육면체 61"/>
            <p:cNvSpPr/>
            <p:nvPr/>
          </p:nvSpPr>
          <p:spPr>
            <a:xfrm>
              <a:off x="2433226" y="2615700"/>
              <a:ext cx="833620" cy="1561380"/>
            </a:xfrm>
            <a:prstGeom prst="cube">
              <a:avLst>
                <a:gd name="adj" fmla="val 4574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3" name="정육면체 62"/>
            <p:cNvSpPr/>
            <p:nvPr/>
          </p:nvSpPr>
          <p:spPr>
            <a:xfrm>
              <a:off x="3438146" y="2857131"/>
              <a:ext cx="934521" cy="1001847"/>
            </a:xfrm>
            <a:prstGeom prst="cube">
              <a:avLst>
                <a:gd name="adj" fmla="val 34790"/>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4" name="정육면체 63"/>
            <p:cNvSpPr/>
            <p:nvPr/>
          </p:nvSpPr>
          <p:spPr>
            <a:xfrm>
              <a:off x="4543967" y="3181847"/>
              <a:ext cx="799698" cy="349363"/>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5" name="정육면체 64"/>
            <p:cNvSpPr/>
            <p:nvPr/>
          </p:nvSpPr>
          <p:spPr>
            <a:xfrm>
              <a:off x="6596397" y="3247294"/>
              <a:ext cx="791928" cy="152665"/>
            </a:xfrm>
            <a:prstGeom prst="cube">
              <a:avLst>
                <a:gd name="adj" fmla="val 35394"/>
              </a:avLst>
            </a:prstGeom>
            <a:solidFill>
              <a:srgbClr val="E17601"/>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66" name="그룹 65"/>
            <p:cNvGrpSpPr/>
            <p:nvPr/>
          </p:nvGrpSpPr>
          <p:grpSpPr>
            <a:xfrm>
              <a:off x="7681072" y="3162541"/>
              <a:ext cx="131371" cy="261716"/>
              <a:chOff x="3504112" y="4509120"/>
              <a:chExt cx="105115" cy="184765"/>
            </a:xfrm>
          </p:grpSpPr>
          <p:sp>
            <p:nvSpPr>
              <p:cNvPr id="67" name="정육면체 66"/>
              <p:cNvSpPr/>
              <p:nvPr/>
            </p:nvSpPr>
            <p:spPr>
              <a:xfrm>
                <a:off x="3504112" y="4588771"/>
                <a:ext cx="105113" cy="105114"/>
              </a:xfrm>
              <a:prstGeom prst="cube">
                <a:avLst/>
              </a:prstGeom>
              <a:solidFill>
                <a:srgbClr val="FF0000"/>
              </a:solid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8" name="정육면체 67"/>
              <p:cNvSpPr/>
              <p:nvPr/>
            </p:nvSpPr>
            <p:spPr>
              <a:xfrm>
                <a:off x="3504114" y="4509120"/>
                <a:ext cx="105113" cy="105113"/>
              </a:xfrm>
              <a:prstGeom prst="cube">
                <a:avLst/>
              </a:prstGeom>
              <a:solidFill>
                <a:srgbClr val="0000FF"/>
              </a:solid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mc:AlternateContent xmlns:mc="http://schemas.openxmlformats.org/markup-compatibility/2006" xmlns:a14="http://schemas.microsoft.com/office/drawing/2010/main">
          <mc:Choice Requires="a14">
            <p:sp>
              <p:nvSpPr>
                <p:cNvPr id="69" name="TextBox 68"/>
                <p:cNvSpPr txBox="1"/>
                <p:nvPr/>
              </p:nvSpPr>
              <p:spPr>
                <a:xfrm>
                  <a:off x="7585654" y="3478160"/>
                  <a:ext cx="414086" cy="555977"/>
                </a:xfrm>
                <a:prstGeom prst="rect">
                  <a:avLst/>
                </a:prstGeom>
                <a:noFill/>
              </p:spPr>
              <p:txBody>
                <a:bodyPr wrap="none" lIns="0" tIns="0" rIns="0" bIns="0" rtlCol="0">
                  <a:spAutoFit/>
                </a:bodyPr>
                <a:lstStyle/>
                <a:p>
                  <a:pPr lvl="0" defTabSz="914400"/>
                  <a14:m>
                    <m:oMathPara xmlns:m="http://schemas.openxmlformats.org/officeDocument/2006/math">
                      <m:oMathParaPr>
                        <m:jc m:val="centerGroup"/>
                      </m:oMathParaPr>
                      <m:oMath xmlns:m="http://schemas.openxmlformats.org/officeDocument/2006/math">
                        <m:r>
                          <a:rPr lang="en-US" altLang="ko-KR" sz="1000" i="1" kern="0" smtClean="0">
                            <a:solidFill>
                              <a:prstClr val="black"/>
                            </a:solidFill>
                            <a:latin typeface="Cambria Math" panose="02040503050406030204" pitchFamily="18" charset="0"/>
                          </a:rPr>
                          <m:t>𝑓𝑐</m:t>
                        </m:r>
                        <m:r>
                          <a:rPr lang="en-US" altLang="ko-KR" sz="1000" i="1" kern="0" smtClean="0">
                            <a:solidFill>
                              <a:prstClr val="black"/>
                            </a:solidFill>
                            <a:latin typeface="Cambria Math" panose="02040503050406030204" pitchFamily="18" charset="0"/>
                          </a:rPr>
                          <m:t>6</m:t>
                        </m:r>
                      </m:oMath>
                    </m:oMathPara>
                  </a14:m>
                  <a:endParaRPr lang="en-US" altLang="ko-KR" sz="1000" i="1" kern="0" dirty="0">
                    <a:solidFill>
                      <a:prstClr val="black"/>
                    </a:solidFill>
                    <a:latin typeface="Cambria Math" panose="02040503050406030204" pitchFamily="18" charset="0"/>
                  </a:endParaRPr>
                </a:p>
                <a:p>
                  <a:pPr lvl="0" defTabSz="914400"/>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맑은 고딕" panose="020B0503020000020004" pitchFamily="50" charset="-127"/>
                          </a:rPr>
                          <m:t>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7585654" y="3478160"/>
                  <a:ext cx="414086" cy="555977"/>
                </a:xfrm>
                <a:prstGeom prst="rect">
                  <a:avLst/>
                </a:prstGeom>
                <a:blipFill>
                  <a:blip r:embed="rId9"/>
                  <a:stretch>
                    <a:fillRect l="-21053" r="-21053" b="-3922"/>
                  </a:stretch>
                </a:blipFill>
              </p:spPr>
              <p:txBody>
                <a:bodyPr/>
                <a:lstStyle/>
                <a:p>
                  <a:r>
                    <a:rPr lang="ko-KR" altLang="en-US">
                      <a:noFill/>
                    </a:rPr>
                    <a:t> </a:t>
                  </a:r>
                </a:p>
              </p:txBody>
            </p:sp>
          </mc:Fallback>
        </mc:AlternateContent>
        <p:cxnSp>
          <p:nvCxnSpPr>
            <p:cNvPr id="70" name="직선 연결선 69"/>
            <p:cNvCxnSpPr>
              <a:stCxn id="65" idx="5"/>
              <a:endCxn id="67" idx="1"/>
            </p:cNvCxnSpPr>
            <p:nvPr/>
          </p:nvCxnSpPr>
          <p:spPr>
            <a:xfrm>
              <a:off x="7388325" y="3296609"/>
              <a:ext cx="342010" cy="11598"/>
            </a:xfrm>
            <a:prstGeom prst="line">
              <a:avLst/>
            </a:prstGeom>
            <a:noFill/>
            <a:ln w="12700" cap="flat" cmpd="sng" algn="ctr">
              <a:solidFill>
                <a:schemeClr val="accent1"/>
              </a:solidFill>
              <a:prstDash val="sysDash"/>
              <a:miter lim="800000"/>
            </a:ln>
            <a:effectLst/>
          </p:spPr>
        </p:cxnSp>
        <p:cxnSp>
          <p:nvCxnSpPr>
            <p:cNvPr id="71" name="직선 연결선 70"/>
            <p:cNvCxnSpPr/>
            <p:nvPr/>
          </p:nvCxnSpPr>
          <p:spPr>
            <a:xfrm>
              <a:off x="2789299" y="1849873"/>
              <a:ext cx="31779" cy="765827"/>
            </a:xfrm>
            <a:prstGeom prst="line">
              <a:avLst/>
            </a:prstGeom>
            <a:noFill/>
            <a:ln w="12700" cap="flat" cmpd="sng" algn="ctr">
              <a:solidFill>
                <a:schemeClr val="accent1"/>
              </a:solidFill>
              <a:prstDash val="sysDash"/>
              <a:miter lim="800000"/>
            </a:ln>
            <a:effectLst/>
          </p:spPr>
        </p:cxnSp>
        <p:cxnSp>
          <p:nvCxnSpPr>
            <p:cNvPr id="72" name="직선 연결선 71"/>
            <p:cNvCxnSpPr/>
            <p:nvPr/>
          </p:nvCxnSpPr>
          <p:spPr>
            <a:xfrm>
              <a:off x="1829056" y="2825056"/>
              <a:ext cx="612238" cy="178316"/>
            </a:xfrm>
            <a:prstGeom prst="line">
              <a:avLst/>
            </a:prstGeom>
            <a:noFill/>
            <a:ln w="12700" cap="flat" cmpd="sng" algn="ctr">
              <a:solidFill>
                <a:schemeClr val="accent1"/>
              </a:solidFill>
              <a:prstDash val="sysDash"/>
              <a:miter lim="800000"/>
            </a:ln>
            <a:effectLst/>
          </p:spPr>
        </p:cxnSp>
        <p:cxnSp>
          <p:nvCxnSpPr>
            <p:cNvPr id="73" name="직선 연결선 72"/>
            <p:cNvCxnSpPr/>
            <p:nvPr/>
          </p:nvCxnSpPr>
          <p:spPr>
            <a:xfrm flipV="1">
              <a:off x="1829056" y="4177079"/>
              <a:ext cx="612238" cy="653227"/>
            </a:xfrm>
            <a:prstGeom prst="line">
              <a:avLst/>
            </a:prstGeom>
            <a:noFill/>
            <a:ln w="12700" cap="flat" cmpd="sng" algn="ctr">
              <a:solidFill>
                <a:schemeClr val="accent1"/>
              </a:solidFill>
              <a:prstDash val="sysDash"/>
              <a:miter lim="800000"/>
            </a:ln>
            <a:effectLst/>
          </p:spPr>
        </p:cxnSp>
        <p:cxnSp>
          <p:nvCxnSpPr>
            <p:cNvPr id="74" name="직선 연결선 73"/>
            <p:cNvCxnSpPr/>
            <p:nvPr/>
          </p:nvCxnSpPr>
          <p:spPr>
            <a:xfrm flipV="1">
              <a:off x="2892408" y="3858978"/>
              <a:ext cx="545738" cy="318102"/>
            </a:xfrm>
            <a:prstGeom prst="line">
              <a:avLst/>
            </a:prstGeom>
            <a:noFill/>
            <a:ln w="12700" cap="flat" cmpd="sng" algn="ctr">
              <a:solidFill>
                <a:schemeClr val="accent1"/>
              </a:solidFill>
              <a:prstDash val="sysDash"/>
              <a:miter lim="800000"/>
            </a:ln>
            <a:effectLst/>
          </p:spPr>
        </p:cxnSp>
        <p:cxnSp>
          <p:nvCxnSpPr>
            <p:cNvPr id="75" name="직선 연결선 74"/>
            <p:cNvCxnSpPr/>
            <p:nvPr/>
          </p:nvCxnSpPr>
          <p:spPr>
            <a:xfrm flipV="1">
              <a:off x="4040696" y="3531210"/>
              <a:ext cx="503271" cy="318102"/>
            </a:xfrm>
            <a:prstGeom prst="line">
              <a:avLst/>
            </a:prstGeom>
            <a:noFill/>
            <a:ln w="12700" cap="flat" cmpd="sng" algn="ctr">
              <a:solidFill>
                <a:schemeClr val="accent1"/>
              </a:solidFill>
              <a:prstDash val="sysDash"/>
              <a:miter lim="800000"/>
            </a:ln>
            <a:effectLst/>
          </p:spPr>
        </p:cxnSp>
        <p:cxnSp>
          <p:nvCxnSpPr>
            <p:cNvPr id="76" name="직선 연결선 75"/>
            <p:cNvCxnSpPr>
              <a:endCxn id="61" idx="2"/>
            </p:cNvCxnSpPr>
            <p:nvPr/>
          </p:nvCxnSpPr>
          <p:spPr>
            <a:xfrm flipV="1">
              <a:off x="5220264" y="3371349"/>
              <a:ext cx="353803" cy="159861"/>
            </a:xfrm>
            <a:prstGeom prst="line">
              <a:avLst/>
            </a:prstGeom>
            <a:noFill/>
            <a:ln w="12700" cap="flat" cmpd="sng" algn="ctr">
              <a:solidFill>
                <a:schemeClr val="accent1"/>
              </a:solidFill>
              <a:prstDash val="sysDash"/>
              <a:miter lim="800000"/>
            </a:ln>
            <a:effectLst/>
          </p:spPr>
        </p:cxnSp>
        <p:cxnSp>
          <p:nvCxnSpPr>
            <p:cNvPr id="77" name="직선 연결선 76"/>
            <p:cNvCxnSpPr>
              <a:endCxn id="65" idx="2"/>
            </p:cNvCxnSpPr>
            <p:nvPr/>
          </p:nvCxnSpPr>
          <p:spPr>
            <a:xfrm flipV="1">
              <a:off x="6336123" y="3350644"/>
              <a:ext cx="260274" cy="1278"/>
            </a:xfrm>
            <a:prstGeom prst="line">
              <a:avLst/>
            </a:prstGeom>
            <a:noFill/>
            <a:ln w="12700" cap="flat" cmpd="sng" algn="ctr">
              <a:solidFill>
                <a:schemeClr val="accent1"/>
              </a:solidFill>
              <a:prstDash val="sysDash"/>
              <a:miter lim="800000"/>
            </a:ln>
            <a:effectLst/>
          </p:spPr>
        </p:cxnSp>
        <p:cxnSp>
          <p:nvCxnSpPr>
            <p:cNvPr id="78" name="직선 연결선 77"/>
            <p:cNvCxnSpPr/>
            <p:nvPr/>
          </p:nvCxnSpPr>
          <p:spPr>
            <a:xfrm>
              <a:off x="2878660" y="3003372"/>
              <a:ext cx="559486" cy="178475"/>
            </a:xfrm>
            <a:prstGeom prst="line">
              <a:avLst/>
            </a:prstGeom>
            <a:noFill/>
            <a:ln w="12700" cap="flat" cmpd="sng" algn="ctr">
              <a:solidFill>
                <a:schemeClr val="accent1"/>
              </a:solidFill>
              <a:prstDash val="sysDash"/>
              <a:miter lim="800000"/>
            </a:ln>
            <a:effectLst/>
          </p:spPr>
        </p:cxnSp>
        <p:cxnSp>
          <p:nvCxnSpPr>
            <p:cNvPr id="79" name="직선 연결선 78"/>
            <p:cNvCxnSpPr/>
            <p:nvPr/>
          </p:nvCxnSpPr>
          <p:spPr>
            <a:xfrm>
              <a:off x="3266846" y="2615700"/>
              <a:ext cx="472516" cy="238214"/>
            </a:xfrm>
            <a:prstGeom prst="line">
              <a:avLst/>
            </a:prstGeom>
            <a:noFill/>
            <a:ln w="12700" cap="flat" cmpd="sng" algn="ctr">
              <a:solidFill>
                <a:schemeClr val="accent1"/>
              </a:solidFill>
              <a:prstDash val="sysDash"/>
              <a:miter lim="800000"/>
            </a:ln>
            <a:effectLst/>
          </p:spPr>
        </p:cxnSp>
        <p:cxnSp>
          <p:nvCxnSpPr>
            <p:cNvPr id="80" name="직선 연결선 79"/>
            <p:cNvCxnSpPr/>
            <p:nvPr/>
          </p:nvCxnSpPr>
          <p:spPr>
            <a:xfrm>
              <a:off x="4372377" y="2857024"/>
              <a:ext cx="279447" cy="324823"/>
            </a:xfrm>
            <a:prstGeom prst="line">
              <a:avLst/>
            </a:prstGeom>
            <a:noFill/>
            <a:ln w="12700" cap="flat" cmpd="sng" algn="ctr">
              <a:solidFill>
                <a:schemeClr val="accent1"/>
              </a:solidFill>
              <a:prstDash val="sysDash"/>
              <a:miter lim="800000"/>
            </a:ln>
            <a:effectLst/>
          </p:spPr>
        </p:cxnSp>
        <p:cxnSp>
          <p:nvCxnSpPr>
            <p:cNvPr id="81" name="직선 연결선 80"/>
            <p:cNvCxnSpPr/>
            <p:nvPr/>
          </p:nvCxnSpPr>
          <p:spPr>
            <a:xfrm>
              <a:off x="4058210" y="3181847"/>
              <a:ext cx="510508" cy="114762"/>
            </a:xfrm>
            <a:prstGeom prst="line">
              <a:avLst/>
            </a:prstGeom>
            <a:noFill/>
            <a:ln w="12700" cap="flat" cmpd="sng" algn="ctr">
              <a:solidFill>
                <a:schemeClr val="accent1"/>
              </a:solidFill>
              <a:prstDash val="sysDash"/>
              <a:miter lim="800000"/>
            </a:ln>
            <a:effectLst/>
          </p:spPr>
        </p:cxnSp>
        <p:cxnSp>
          <p:nvCxnSpPr>
            <p:cNvPr id="82" name="직선 연결선 81"/>
            <p:cNvCxnSpPr>
              <a:endCxn id="61" idx="2"/>
            </p:cNvCxnSpPr>
            <p:nvPr/>
          </p:nvCxnSpPr>
          <p:spPr>
            <a:xfrm>
              <a:off x="5213699" y="3318190"/>
              <a:ext cx="360368" cy="53159"/>
            </a:xfrm>
            <a:prstGeom prst="line">
              <a:avLst/>
            </a:prstGeom>
            <a:noFill/>
            <a:ln w="12700" cap="flat" cmpd="sng" algn="ctr">
              <a:solidFill>
                <a:schemeClr val="accent1"/>
              </a:solidFill>
              <a:prstDash val="sysDash"/>
              <a:miter lim="800000"/>
            </a:ln>
            <a:effectLst/>
          </p:spPr>
        </p:cxnSp>
        <p:cxnSp>
          <p:nvCxnSpPr>
            <p:cNvPr id="83" name="직선 연결선 82"/>
            <p:cNvCxnSpPr>
              <a:endCxn id="61" idx="2"/>
            </p:cNvCxnSpPr>
            <p:nvPr/>
          </p:nvCxnSpPr>
          <p:spPr>
            <a:xfrm>
              <a:off x="5343665" y="3194436"/>
              <a:ext cx="230402" cy="176913"/>
            </a:xfrm>
            <a:prstGeom prst="line">
              <a:avLst/>
            </a:prstGeom>
            <a:noFill/>
            <a:ln w="12700" cap="flat" cmpd="sng" algn="ctr">
              <a:solidFill>
                <a:schemeClr val="accent1"/>
              </a:solidFill>
              <a:prstDash val="sysDash"/>
              <a:miter lim="800000"/>
            </a:ln>
            <a:effectLst/>
          </p:spPr>
        </p:cxnSp>
        <p:cxnSp>
          <p:nvCxnSpPr>
            <p:cNvPr id="84" name="직선 연결선 83"/>
            <p:cNvCxnSpPr>
              <a:endCxn id="54" idx="0"/>
            </p:cNvCxnSpPr>
            <p:nvPr/>
          </p:nvCxnSpPr>
          <p:spPr bwMode="auto">
            <a:xfrm>
              <a:off x="2329610" y="4288478"/>
              <a:ext cx="371855" cy="131646"/>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85" name="직선 연결선 84"/>
            <p:cNvCxnSpPr>
              <a:stCxn id="62" idx="3"/>
              <a:endCxn id="55" idx="0"/>
            </p:cNvCxnSpPr>
            <p:nvPr/>
          </p:nvCxnSpPr>
          <p:spPr bwMode="auto">
            <a:xfrm>
              <a:off x="2659375" y="4177081"/>
              <a:ext cx="1277993" cy="243042"/>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86" name="직선 연결선 85"/>
            <p:cNvCxnSpPr>
              <a:stCxn id="63" idx="3"/>
              <a:endCxn id="56" idx="0"/>
            </p:cNvCxnSpPr>
            <p:nvPr/>
          </p:nvCxnSpPr>
          <p:spPr bwMode="auto">
            <a:xfrm>
              <a:off x="3742847" y="3858978"/>
              <a:ext cx="1448886" cy="561145"/>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87" name="직선 연결선 86"/>
            <p:cNvCxnSpPr>
              <a:stCxn id="64" idx="3"/>
              <a:endCxn id="57" idx="0"/>
            </p:cNvCxnSpPr>
            <p:nvPr/>
          </p:nvCxnSpPr>
          <p:spPr bwMode="auto">
            <a:xfrm>
              <a:off x="4881989" y="3531210"/>
              <a:ext cx="1486719" cy="888914"/>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88" name="직선 연결선 87"/>
            <p:cNvCxnSpPr>
              <a:stCxn id="61" idx="3"/>
              <a:endCxn id="58" idx="0"/>
            </p:cNvCxnSpPr>
            <p:nvPr/>
          </p:nvCxnSpPr>
          <p:spPr bwMode="auto">
            <a:xfrm>
              <a:off x="5943014" y="3420664"/>
              <a:ext cx="1159765" cy="999458"/>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89" name="직선 연결선 88"/>
            <p:cNvCxnSpPr>
              <a:stCxn id="65" idx="3"/>
              <a:endCxn id="59" idx="0"/>
            </p:cNvCxnSpPr>
            <p:nvPr/>
          </p:nvCxnSpPr>
          <p:spPr bwMode="auto">
            <a:xfrm>
              <a:off x="6965344" y="3399958"/>
              <a:ext cx="618707" cy="1020164"/>
            </a:xfrm>
            <a:prstGeom prst="line">
              <a:avLst/>
            </a:prstGeom>
            <a:solidFill>
              <a:schemeClr val="accent1"/>
            </a:solidFill>
            <a:ln w="12700" cap="flat" cmpd="sng" algn="ctr">
              <a:solidFill>
                <a:schemeClr val="tx2"/>
              </a:solidFill>
              <a:prstDash val="solid"/>
              <a:round/>
              <a:headEnd type="none" w="med" len="med"/>
              <a:tailEnd type="none" w="med" len="med"/>
            </a:ln>
            <a:effectLst/>
          </p:spPr>
        </p:cxnSp>
      </p:grpSp>
      <p:sp>
        <p:nvSpPr>
          <p:cNvPr id="165" name="TextBox 164"/>
          <p:cNvSpPr txBox="1"/>
          <p:nvPr/>
        </p:nvSpPr>
        <p:spPr>
          <a:xfrm rot="16200000">
            <a:off x="2583752" y="6036597"/>
            <a:ext cx="50807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a:t>
            </a:r>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grpSp>
        <p:nvGrpSpPr>
          <p:cNvPr id="166" name="그룹 165"/>
          <p:cNvGrpSpPr/>
          <p:nvPr/>
        </p:nvGrpSpPr>
        <p:grpSpPr>
          <a:xfrm>
            <a:off x="790879" y="3573261"/>
            <a:ext cx="3500692" cy="1730613"/>
            <a:chOff x="1675993" y="1849873"/>
            <a:chExt cx="6323747" cy="3126228"/>
          </a:xfrm>
        </p:grpSpPr>
        <mc:AlternateContent xmlns:mc="http://schemas.openxmlformats.org/markup-compatibility/2006" xmlns:a14="http://schemas.microsoft.com/office/drawing/2010/main">
          <mc:Choice Requires="a14">
            <p:sp>
              <p:nvSpPr>
                <p:cNvPr id="167" name="TextBox 166"/>
                <p:cNvSpPr txBox="1"/>
                <p:nvPr/>
              </p:nvSpPr>
              <p:spPr>
                <a:xfrm>
                  <a:off x="2007239" y="4420124"/>
                  <a:ext cx="1508781"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𝑖𝑛𝑝𝑢𝑡</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107×107×3</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167" name="TextBox 166"/>
                <p:cNvSpPr txBox="1">
                  <a:spLocks noRot="1" noChangeAspect="1" noMove="1" noResize="1" noEditPoints="1" noAdjustHandles="1" noChangeArrowheads="1" noChangeShapeType="1" noTextEdit="1"/>
                </p:cNvSpPr>
                <p:nvPr/>
              </p:nvSpPr>
              <p:spPr>
                <a:xfrm>
                  <a:off x="2007239" y="4420124"/>
                  <a:ext cx="1508781" cy="555977"/>
                </a:xfrm>
                <a:prstGeom prst="rect">
                  <a:avLst/>
                </a:prstGeom>
                <a:blipFill>
                  <a:blip r:embed="rId3"/>
                  <a:stretch>
                    <a:fillRect l="-2920" r="-2190" b="-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8" name="TextBox 167"/>
                <p:cNvSpPr txBox="1"/>
                <p:nvPr/>
              </p:nvSpPr>
              <p:spPr>
                <a:xfrm>
                  <a:off x="3302069" y="4420124"/>
                  <a:ext cx="1381370"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a:ln>
                              <a:noFill/>
                            </a:ln>
                            <a:solidFill>
                              <a:prstClr val="black"/>
                            </a:solidFill>
                            <a:effectLst/>
                            <a:uLnTx/>
                            <a:uFillTx/>
                            <a:latin typeface="Cambria Math" panose="02040503050406030204" pitchFamily="18" charset="0"/>
                            <a:cs typeface="+mn-cs"/>
                          </a:rPr>
                          <m:t>𝑐𝑜𝑛𝑣</m:t>
                        </m:r>
                        <m:r>
                          <a:rPr kumimoji="0" lang="en-US" altLang="ko-KR" sz="1000" b="0" i="1" u="none" strike="noStrike" kern="0" cap="none" spc="0" normalizeH="0" baseline="0" noProof="0">
                            <a:ln>
                              <a:noFill/>
                            </a:ln>
                            <a:solidFill>
                              <a:prstClr val="black"/>
                            </a:solidFill>
                            <a:effectLst/>
                            <a:uLnTx/>
                            <a:uFillTx/>
                            <a:latin typeface="Cambria Math" panose="02040503050406030204" pitchFamily="18" charset="0"/>
                            <a:cs typeface="+mn-cs"/>
                          </a:rPr>
                          <m:t>1</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51</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×51×96</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168" name="TextBox 167"/>
                <p:cNvSpPr txBox="1">
                  <a:spLocks noRot="1" noChangeAspect="1" noMove="1" noResize="1" noEditPoints="1" noAdjustHandles="1" noChangeArrowheads="1" noChangeShapeType="1" noTextEdit="1"/>
                </p:cNvSpPr>
                <p:nvPr/>
              </p:nvSpPr>
              <p:spPr>
                <a:xfrm>
                  <a:off x="3302069" y="4420124"/>
                  <a:ext cx="1381370" cy="555977"/>
                </a:xfrm>
                <a:prstGeom prst="rect">
                  <a:avLst/>
                </a:prstGeom>
                <a:blipFill>
                  <a:blip r:embed="rId4"/>
                  <a:stretch>
                    <a:fillRect l="-3175" r="-3175"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9" name="TextBox 168"/>
                <p:cNvSpPr txBox="1"/>
                <p:nvPr/>
              </p:nvSpPr>
              <p:spPr>
                <a:xfrm>
                  <a:off x="4497507" y="4420124"/>
                  <a:ext cx="1508781"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11</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×11×256</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169" name="TextBox 168"/>
                <p:cNvSpPr txBox="1">
                  <a:spLocks noRot="1" noChangeAspect="1" noMove="1" noResize="1" noEditPoints="1" noAdjustHandles="1" noChangeArrowheads="1" noChangeShapeType="1" noTextEdit="1"/>
                </p:cNvSpPr>
                <p:nvPr/>
              </p:nvSpPr>
              <p:spPr>
                <a:xfrm>
                  <a:off x="4497507" y="4420124"/>
                  <a:ext cx="1508781" cy="555977"/>
                </a:xfrm>
                <a:prstGeom prst="rect">
                  <a:avLst/>
                </a:prstGeom>
                <a:blipFill>
                  <a:blip r:embed="rId5"/>
                  <a:stretch>
                    <a:fillRect l="-2920" r="-3650"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0" name="TextBox 169"/>
                <p:cNvSpPr txBox="1"/>
                <p:nvPr/>
              </p:nvSpPr>
              <p:spPr>
                <a:xfrm>
                  <a:off x="5792332" y="4420124"/>
                  <a:ext cx="1253957"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a:ln>
                              <a:noFill/>
                            </a:ln>
                            <a:solidFill>
                              <a:prstClr val="black"/>
                            </a:solidFill>
                            <a:effectLst/>
                            <a:uLnTx/>
                            <a:uFillTx/>
                            <a:latin typeface="Cambria Math" panose="02040503050406030204" pitchFamily="18" charset="0"/>
                            <a:cs typeface="+mn-cs"/>
                          </a:rPr>
                          <m:t>3</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×3×512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170" name="TextBox 169"/>
                <p:cNvSpPr txBox="1">
                  <a:spLocks noRot="1" noChangeAspect="1" noMove="1" noResize="1" noEditPoints="1" noAdjustHandles="1" noChangeArrowheads="1" noChangeShapeType="1" noTextEdit="1"/>
                </p:cNvSpPr>
                <p:nvPr/>
              </p:nvSpPr>
              <p:spPr>
                <a:xfrm>
                  <a:off x="5792332" y="4420124"/>
                  <a:ext cx="1253957" cy="555977"/>
                </a:xfrm>
                <a:prstGeom prst="rect">
                  <a:avLst/>
                </a:prstGeom>
                <a:blipFill>
                  <a:blip r:embed="rId6"/>
                  <a:stretch>
                    <a:fillRect l="-3540" r="-5310"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1" name="TextBox 170"/>
                <p:cNvSpPr txBox="1"/>
                <p:nvPr/>
              </p:nvSpPr>
              <p:spPr>
                <a:xfrm>
                  <a:off x="6888388" y="4420122"/>
                  <a:ext cx="463313"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4</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171" name="TextBox 170"/>
                <p:cNvSpPr txBox="1">
                  <a:spLocks noRot="1" noChangeAspect="1" noMove="1" noResize="1" noEditPoints="1" noAdjustHandles="1" noChangeArrowheads="1" noChangeShapeType="1" noTextEdit="1"/>
                </p:cNvSpPr>
                <p:nvPr/>
              </p:nvSpPr>
              <p:spPr>
                <a:xfrm>
                  <a:off x="6888388" y="4420122"/>
                  <a:ext cx="463313" cy="555977"/>
                </a:xfrm>
                <a:prstGeom prst="rect">
                  <a:avLst/>
                </a:prstGeom>
                <a:blipFill>
                  <a:blip r:embed="rId7"/>
                  <a:stretch>
                    <a:fillRect l="-11905" t="-2000" r="-14286" b="-6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2" name="TextBox 171"/>
                <p:cNvSpPr txBox="1"/>
                <p:nvPr/>
              </p:nvSpPr>
              <p:spPr>
                <a:xfrm>
                  <a:off x="7369660" y="4420122"/>
                  <a:ext cx="463313"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5</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172" name="TextBox 171"/>
                <p:cNvSpPr txBox="1">
                  <a:spLocks noRot="1" noChangeAspect="1" noMove="1" noResize="1" noEditPoints="1" noAdjustHandles="1" noChangeArrowheads="1" noChangeShapeType="1" noTextEdit="1"/>
                </p:cNvSpPr>
                <p:nvPr/>
              </p:nvSpPr>
              <p:spPr>
                <a:xfrm>
                  <a:off x="7369660" y="4420122"/>
                  <a:ext cx="463313" cy="555977"/>
                </a:xfrm>
                <a:prstGeom prst="rect">
                  <a:avLst/>
                </a:prstGeom>
                <a:blipFill>
                  <a:blip r:embed="rId8"/>
                  <a:stretch>
                    <a:fillRect l="-11905" t="-2000" r="-14286" b="-6000"/>
                  </a:stretch>
                </a:blipFill>
              </p:spPr>
              <p:txBody>
                <a:bodyPr/>
                <a:lstStyle/>
                <a:p>
                  <a:r>
                    <a:rPr lang="ko-KR" altLang="en-US">
                      <a:noFill/>
                    </a:rPr>
                    <a:t> </a:t>
                  </a:r>
                </a:p>
              </p:txBody>
            </p:sp>
          </mc:Fallback>
        </mc:AlternateContent>
        <p:sp>
          <p:nvSpPr>
            <p:cNvPr id="173" name="정육면체 172"/>
            <p:cNvSpPr/>
            <p:nvPr/>
          </p:nvSpPr>
          <p:spPr>
            <a:xfrm>
              <a:off x="1675993" y="1849873"/>
              <a:ext cx="1097984" cy="2980433"/>
            </a:xfrm>
            <a:prstGeom prst="cube">
              <a:avLst>
                <a:gd name="adj" fmla="val 8751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4" name="정육면체 173"/>
            <p:cNvSpPr/>
            <p:nvPr/>
          </p:nvSpPr>
          <p:spPr>
            <a:xfrm>
              <a:off x="5574067" y="3267999"/>
              <a:ext cx="791928" cy="152665"/>
            </a:xfrm>
            <a:prstGeom prst="cube">
              <a:avLst>
                <a:gd name="adj" fmla="val 35394"/>
              </a:avLst>
            </a:prstGeom>
            <a:solidFill>
              <a:srgbClr val="E17601"/>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5" name="정육면체 174"/>
            <p:cNvSpPr/>
            <p:nvPr/>
          </p:nvSpPr>
          <p:spPr>
            <a:xfrm>
              <a:off x="2433226" y="2615700"/>
              <a:ext cx="833620" cy="1561380"/>
            </a:xfrm>
            <a:prstGeom prst="cube">
              <a:avLst>
                <a:gd name="adj" fmla="val 4574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6" name="정육면체 175"/>
            <p:cNvSpPr/>
            <p:nvPr/>
          </p:nvSpPr>
          <p:spPr>
            <a:xfrm>
              <a:off x="3438146" y="2857131"/>
              <a:ext cx="934521" cy="1001847"/>
            </a:xfrm>
            <a:prstGeom prst="cube">
              <a:avLst>
                <a:gd name="adj" fmla="val 34790"/>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7" name="정육면체 176"/>
            <p:cNvSpPr/>
            <p:nvPr/>
          </p:nvSpPr>
          <p:spPr>
            <a:xfrm>
              <a:off x="4543967" y="3181847"/>
              <a:ext cx="799698" cy="349363"/>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78" name="정육면체 177"/>
            <p:cNvSpPr/>
            <p:nvPr/>
          </p:nvSpPr>
          <p:spPr>
            <a:xfrm>
              <a:off x="6596397" y="3247294"/>
              <a:ext cx="791928" cy="152665"/>
            </a:xfrm>
            <a:prstGeom prst="cube">
              <a:avLst>
                <a:gd name="adj" fmla="val 35394"/>
              </a:avLst>
            </a:prstGeom>
            <a:solidFill>
              <a:srgbClr val="E17601"/>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179" name="그룹 178"/>
            <p:cNvGrpSpPr/>
            <p:nvPr/>
          </p:nvGrpSpPr>
          <p:grpSpPr>
            <a:xfrm>
              <a:off x="7681072" y="3162541"/>
              <a:ext cx="131371" cy="261716"/>
              <a:chOff x="3504112" y="4509120"/>
              <a:chExt cx="105115" cy="184765"/>
            </a:xfrm>
          </p:grpSpPr>
          <p:sp>
            <p:nvSpPr>
              <p:cNvPr id="201" name="정육면체 200"/>
              <p:cNvSpPr/>
              <p:nvPr/>
            </p:nvSpPr>
            <p:spPr>
              <a:xfrm>
                <a:off x="3504112" y="4588771"/>
                <a:ext cx="105113" cy="105114"/>
              </a:xfrm>
              <a:prstGeom prst="cube">
                <a:avLst/>
              </a:prstGeom>
              <a:solidFill>
                <a:srgbClr val="FF0000"/>
              </a:solid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02" name="정육면체 201"/>
              <p:cNvSpPr/>
              <p:nvPr/>
            </p:nvSpPr>
            <p:spPr>
              <a:xfrm>
                <a:off x="3504114" y="4509120"/>
                <a:ext cx="105113" cy="105113"/>
              </a:xfrm>
              <a:prstGeom prst="cube">
                <a:avLst/>
              </a:prstGeom>
              <a:solidFill>
                <a:srgbClr val="0000FF"/>
              </a:solid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mc:AlternateContent xmlns:mc="http://schemas.openxmlformats.org/markup-compatibility/2006" xmlns:a14="http://schemas.microsoft.com/office/drawing/2010/main">
          <mc:Choice Requires="a14">
            <p:sp>
              <p:nvSpPr>
                <p:cNvPr id="180" name="TextBox 179"/>
                <p:cNvSpPr txBox="1"/>
                <p:nvPr/>
              </p:nvSpPr>
              <p:spPr>
                <a:xfrm>
                  <a:off x="7585654" y="3478160"/>
                  <a:ext cx="414086" cy="555977"/>
                </a:xfrm>
                <a:prstGeom prst="rect">
                  <a:avLst/>
                </a:prstGeom>
                <a:noFill/>
              </p:spPr>
              <p:txBody>
                <a:bodyPr wrap="none" lIns="0" tIns="0" rIns="0" bIns="0" rtlCol="0">
                  <a:spAutoFit/>
                </a:bodyPr>
                <a:lstStyle/>
                <a:p>
                  <a:pPr lvl="0" defTabSz="914400"/>
                  <a14:m>
                    <m:oMathPara xmlns:m="http://schemas.openxmlformats.org/officeDocument/2006/math">
                      <m:oMathParaPr>
                        <m:jc m:val="centerGroup"/>
                      </m:oMathParaPr>
                      <m:oMath xmlns:m="http://schemas.openxmlformats.org/officeDocument/2006/math">
                        <m:r>
                          <a:rPr lang="en-US" altLang="ko-KR" sz="1000" i="1" kern="0" smtClean="0">
                            <a:solidFill>
                              <a:prstClr val="black"/>
                            </a:solidFill>
                            <a:latin typeface="Cambria Math" panose="02040503050406030204" pitchFamily="18" charset="0"/>
                          </a:rPr>
                          <m:t>𝑓𝑐</m:t>
                        </m:r>
                        <m:r>
                          <a:rPr lang="en-US" altLang="ko-KR" sz="1000" i="1" kern="0" smtClean="0">
                            <a:solidFill>
                              <a:prstClr val="black"/>
                            </a:solidFill>
                            <a:latin typeface="Cambria Math" panose="02040503050406030204" pitchFamily="18" charset="0"/>
                          </a:rPr>
                          <m:t>6</m:t>
                        </m:r>
                      </m:oMath>
                    </m:oMathPara>
                  </a14:m>
                  <a:endParaRPr lang="en-US" altLang="ko-KR" sz="1000" i="1" kern="0" dirty="0">
                    <a:solidFill>
                      <a:prstClr val="black"/>
                    </a:solidFill>
                    <a:latin typeface="Cambria Math" panose="02040503050406030204" pitchFamily="18" charset="0"/>
                  </a:endParaRPr>
                </a:p>
                <a:p>
                  <a:pPr lvl="0" defTabSz="914400"/>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맑은 고딕" panose="020B0503020000020004" pitchFamily="50" charset="-127"/>
                          </a:rPr>
                          <m:t>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endParaRPr>
                </a:p>
              </p:txBody>
            </p:sp>
          </mc:Choice>
          <mc:Fallback xmlns="">
            <p:sp>
              <p:nvSpPr>
                <p:cNvPr id="180" name="TextBox 179"/>
                <p:cNvSpPr txBox="1">
                  <a:spLocks noRot="1" noChangeAspect="1" noMove="1" noResize="1" noEditPoints="1" noAdjustHandles="1" noChangeArrowheads="1" noChangeShapeType="1" noTextEdit="1"/>
                </p:cNvSpPr>
                <p:nvPr/>
              </p:nvSpPr>
              <p:spPr>
                <a:xfrm>
                  <a:off x="7585654" y="3478160"/>
                  <a:ext cx="414086" cy="555977"/>
                </a:xfrm>
                <a:prstGeom prst="rect">
                  <a:avLst/>
                </a:prstGeom>
                <a:blipFill>
                  <a:blip r:embed="rId9"/>
                  <a:stretch>
                    <a:fillRect l="-21053" r="-21053" b="-3922"/>
                  </a:stretch>
                </a:blipFill>
              </p:spPr>
              <p:txBody>
                <a:bodyPr/>
                <a:lstStyle/>
                <a:p>
                  <a:r>
                    <a:rPr lang="ko-KR" altLang="en-US">
                      <a:noFill/>
                    </a:rPr>
                    <a:t> </a:t>
                  </a:r>
                </a:p>
              </p:txBody>
            </p:sp>
          </mc:Fallback>
        </mc:AlternateContent>
        <p:cxnSp>
          <p:nvCxnSpPr>
            <p:cNvPr id="181" name="직선 연결선 180"/>
            <p:cNvCxnSpPr>
              <a:stCxn id="178" idx="5"/>
              <a:endCxn id="201" idx="1"/>
            </p:cNvCxnSpPr>
            <p:nvPr/>
          </p:nvCxnSpPr>
          <p:spPr>
            <a:xfrm>
              <a:off x="7388325" y="3296609"/>
              <a:ext cx="342010" cy="11598"/>
            </a:xfrm>
            <a:prstGeom prst="line">
              <a:avLst/>
            </a:prstGeom>
            <a:noFill/>
            <a:ln w="12700" cap="flat" cmpd="sng" algn="ctr">
              <a:solidFill>
                <a:schemeClr val="accent1"/>
              </a:solidFill>
              <a:prstDash val="sysDash"/>
              <a:miter lim="800000"/>
            </a:ln>
            <a:effectLst/>
          </p:spPr>
        </p:cxnSp>
        <p:cxnSp>
          <p:nvCxnSpPr>
            <p:cNvPr id="182" name="직선 연결선 181"/>
            <p:cNvCxnSpPr/>
            <p:nvPr/>
          </p:nvCxnSpPr>
          <p:spPr>
            <a:xfrm>
              <a:off x="2789299" y="1849873"/>
              <a:ext cx="31779" cy="765827"/>
            </a:xfrm>
            <a:prstGeom prst="line">
              <a:avLst/>
            </a:prstGeom>
            <a:noFill/>
            <a:ln w="12700" cap="flat" cmpd="sng" algn="ctr">
              <a:solidFill>
                <a:schemeClr val="accent1"/>
              </a:solidFill>
              <a:prstDash val="sysDash"/>
              <a:miter lim="800000"/>
            </a:ln>
            <a:effectLst/>
          </p:spPr>
        </p:cxnSp>
        <p:cxnSp>
          <p:nvCxnSpPr>
            <p:cNvPr id="183" name="직선 연결선 182"/>
            <p:cNvCxnSpPr/>
            <p:nvPr/>
          </p:nvCxnSpPr>
          <p:spPr>
            <a:xfrm>
              <a:off x="1829056" y="2825056"/>
              <a:ext cx="612238" cy="178316"/>
            </a:xfrm>
            <a:prstGeom prst="line">
              <a:avLst/>
            </a:prstGeom>
            <a:noFill/>
            <a:ln w="12700" cap="flat" cmpd="sng" algn="ctr">
              <a:solidFill>
                <a:schemeClr val="accent1"/>
              </a:solidFill>
              <a:prstDash val="sysDash"/>
              <a:miter lim="800000"/>
            </a:ln>
            <a:effectLst/>
          </p:spPr>
        </p:cxnSp>
        <p:cxnSp>
          <p:nvCxnSpPr>
            <p:cNvPr id="184" name="직선 연결선 183"/>
            <p:cNvCxnSpPr/>
            <p:nvPr/>
          </p:nvCxnSpPr>
          <p:spPr>
            <a:xfrm flipV="1">
              <a:off x="1829056" y="4177079"/>
              <a:ext cx="612238" cy="653227"/>
            </a:xfrm>
            <a:prstGeom prst="line">
              <a:avLst/>
            </a:prstGeom>
            <a:noFill/>
            <a:ln w="12700" cap="flat" cmpd="sng" algn="ctr">
              <a:solidFill>
                <a:schemeClr val="accent1"/>
              </a:solidFill>
              <a:prstDash val="sysDash"/>
              <a:miter lim="800000"/>
            </a:ln>
            <a:effectLst/>
          </p:spPr>
        </p:cxnSp>
        <p:cxnSp>
          <p:nvCxnSpPr>
            <p:cNvPr id="185" name="직선 연결선 184"/>
            <p:cNvCxnSpPr/>
            <p:nvPr/>
          </p:nvCxnSpPr>
          <p:spPr>
            <a:xfrm flipV="1">
              <a:off x="2892408" y="3858978"/>
              <a:ext cx="545738" cy="318102"/>
            </a:xfrm>
            <a:prstGeom prst="line">
              <a:avLst/>
            </a:prstGeom>
            <a:noFill/>
            <a:ln w="12700" cap="flat" cmpd="sng" algn="ctr">
              <a:solidFill>
                <a:schemeClr val="accent1"/>
              </a:solidFill>
              <a:prstDash val="sysDash"/>
              <a:miter lim="800000"/>
            </a:ln>
            <a:effectLst/>
          </p:spPr>
        </p:cxnSp>
        <p:cxnSp>
          <p:nvCxnSpPr>
            <p:cNvPr id="186" name="직선 연결선 185"/>
            <p:cNvCxnSpPr/>
            <p:nvPr/>
          </p:nvCxnSpPr>
          <p:spPr>
            <a:xfrm flipV="1">
              <a:off x="4040696" y="3531210"/>
              <a:ext cx="503271" cy="318102"/>
            </a:xfrm>
            <a:prstGeom prst="line">
              <a:avLst/>
            </a:prstGeom>
            <a:noFill/>
            <a:ln w="12700" cap="flat" cmpd="sng" algn="ctr">
              <a:solidFill>
                <a:schemeClr val="accent1"/>
              </a:solidFill>
              <a:prstDash val="sysDash"/>
              <a:miter lim="800000"/>
            </a:ln>
            <a:effectLst/>
          </p:spPr>
        </p:cxnSp>
        <p:cxnSp>
          <p:nvCxnSpPr>
            <p:cNvPr id="187" name="직선 연결선 186"/>
            <p:cNvCxnSpPr>
              <a:endCxn id="174" idx="2"/>
            </p:cNvCxnSpPr>
            <p:nvPr/>
          </p:nvCxnSpPr>
          <p:spPr>
            <a:xfrm flipV="1">
              <a:off x="5220264" y="3371349"/>
              <a:ext cx="353803" cy="159861"/>
            </a:xfrm>
            <a:prstGeom prst="line">
              <a:avLst/>
            </a:prstGeom>
            <a:noFill/>
            <a:ln w="12700" cap="flat" cmpd="sng" algn="ctr">
              <a:solidFill>
                <a:schemeClr val="accent1"/>
              </a:solidFill>
              <a:prstDash val="sysDash"/>
              <a:miter lim="800000"/>
            </a:ln>
            <a:effectLst/>
          </p:spPr>
        </p:cxnSp>
        <p:cxnSp>
          <p:nvCxnSpPr>
            <p:cNvPr id="188" name="직선 연결선 187"/>
            <p:cNvCxnSpPr>
              <a:endCxn id="178" idx="2"/>
            </p:cNvCxnSpPr>
            <p:nvPr/>
          </p:nvCxnSpPr>
          <p:spPr>
            <a:xfrm flipV="1">
              <a:off x="6336123" y="3350644"/>
              <a:ext cx="260274" cy="1278"/>
            </a:xfrm>
            <a:prstGeom prst="line">
              <a:avLst/>
            </a:prstGeom>
            <a:noFill/>
            <a:ln w="12700" cap="flat" cmpd="sng" algn="ctr">
              <a:solidFill>
                <a:schemeClr val="accent1"/>
              </a:solidFill>
              <a:prstDash val="sysDash"/>
              <a:miter lim="800000"/>
            </a:ln>
            <a:effectLst/>
          </p:spPr>
        </p:cxnSp>
        <p:cxnSp>
          <p:nvCxnSpPr>
            <p:cNvPr id="189" name="직선 연결선 188"/>
            <p:cNvCxnSpPr/>
            <p:nvPr/>
          </p:nvCxnSpPr>
          <p:spPr>
            <a:xfrm>
              <a:off x="2878660" y="3003372"/>
              <a:ext cx="559486" cy="178475"/>
            </a:xfrm>
            <a:prstGeom prst="line">
              <a:avLst/>
            </a:prstGeom>
            <a:noFill/>
            <a:ln w="12700" cap="flat" cmpd="sng" algn="ctr">
              <a:solidFill>
                <a:schemeClr val="accent1"/>
              </a:solidFill>
              <a:prstDash val="sysDash"/>
              <a:miter lim="800000"/>
            </a:ln>
            <a:effectLst/>
          </p:spPr>
        </p:cxnSp>
        <p:cxnSp>
          <p:nvCxnSpPr>
            <p:cNvPr id="190" name="직선 연결선 189"/>
            <p:cNvCxnSpPr/>
            <p:nvPr/>
          </p:nvCxnSpPr>
          <p:spPr>
            <a:xfrm>
              <a:off x="3266846" y="2615700"/>
              <a:ext cx="472516" cy="238214"/>
            </a:xfrm>
            <a:prstGeom prst="line">
              <a:avLst/>
            </a:prstGeom>
            <a:noFill/>
            <a:ln w="12700" cap="flat" cmpd="sng" algn="ctr">
              <a:solidFill>
                <a:schemeClr val="accent1"/>
              </a:solidFill>
              <a:prstDash val="sysDash"/>
              <a:miter lim="800000"/>
            </a:ln>
            <a:effectLst/>
          </p:spPr>
        </p:cxnSp>
        <p:cxnSp>
          <p:nvCxnSpPr>
            <p:cNvPr id="191" name="직선 연결선 190"/>
            <p:cNvCxnSpPr/>
            <p:nvPr/>
          </p:nvCxnSpPr>
          <p:spPr>
            <a:xfrm>
              <a:off x="4372377" y="2857024"/>
              <a:ext cx="279447" cy="324823"/>
            </a:xfrm>
            <a:prstGeom prst="line">
              <a:avLst/>
            </a:prstGeom>
            <a:noFill/>
            <a:ln w="12700" cap="flat" cmpd="sng" algn="ctr">
              <a:solidFill>
                <a:schemeClr val="accent1"/>
              </a:solidFill>
              <a:prstDash val="sysDash"/>
              <a:miter lim="800000"/>
            </a:ln>
            <a:effectLst/>
          </p:spPr>
        </p:cxnSp>
        <p:cxnSp>
          <p:nvCxnSpPr>
            <p:cNvPr id="192" name="직선 연결선 191"/>
            <p:cNvCxnSpPr/>
            <p:nvPr/>
          </p:nvCxnSpPr>
          <p:spPr>
            <a:xfrm>
              <a:off x="4058210" y="3181847"/>
              <a:ext cx="510508" cy="114762"/>
            </a:xfrm>
            <a:prstGeom prst="line">
              <a:avLst/>
            </a:prstGeom>
            <a:noFill/>
            <a:ln w="12700" cap="flat" cmpd="sng" algn="ctr">
              <a:solidFill>
                <a:schemeClr val="accent1"/>
              </a:solidFill>
              <a:prstDash val="sysDash"/>
              <a:miter lim="800000"/>
            </a:ln>
            <a:effectLst/>
          </p:spPr>
        </p:cxnSp>
        <p:cxnSp>
          <p:nvCxnSpPr>
            <p:cNvPr id="193" name="직선 연결선 192"/>
            <p:cNvCxnSpPr>
              <a:endCxn id="174" idx="2"/>
            </p:cNvCxnSpPr>
            <p:nvPr/>
          </p:nvCxnSpPr>
          <p:spPr>
            <a:xfrm>
              <a:off x="5213699" y="3318190"/>
              <a:ext cx="360368" cy="53159"/>
            </a:xfrm>
            <a:prstGeom prst="line">
              <a:avLst/>
            </a:prstGeom>
            <a:noFill/>
            <a:ln w="12700" cap="flat" cmpd="sng" algn="ctr">
              <a:solidFill>
                <a:schemeClr val="accent1"/>
              </a:solidFill>
              <a:prstDash val="sysDash"/>
              <a:miter lim="800000"/>
            </a:ln>
            <a:effectLst/>
          </p:spPr>
        </p:cxnSp>
        <p:cxnSp>
          <p:nvCxnSpPr>
            <p:cNvPr id="194" name="직선 연결선 193"/>
            <p:cNvCxnSpPr>
              <a:endCxn id="174" idx="2"/>
            </p:cNvCxnSpPr>
            <p:nvPr/>
          </p:nvCxnSpPr>
          <p:spPr>
            <a:xfrm>
              <a:off x="5343665" y="3194436"/>
              <a:ext cx="230402" cy="176913"/>
            </a:xfrm>
            <a:prstGeom prst="line">
              <a:avLst/>
            </a:prstGeom>
            <a:noFill/>
            <a:ln w="12700" cap="flat" cmpd="sng" algn="ctr">
              <a:solidFill>
                <a:schemeClr val="accent1"/>
              </a:solidFill>
              <a:prstDash val="sysDash"/>
              <a:miter lim="800000"/>
            </a:ln>
            <a:effectLst/>
          </p:spPr>
        </p:cxnSp>
        <p:cxnSp>
          <p:nvCxnSpPr>
            <p:cNvPr id="195" name="직선 연결선 194"/>
            <p:cNvCxnSpPr>
              <a:endCxn id="167" idx="0"/>
            </p:cNvCxnSpPr>
            <p:nvPr/>
          </p:nvCxnSpPr>
          <p:spPr bwMode="auto">
            <a:xfrm>
              <a:off x="2329610" y="4288478"/>
              <a:ext cx="371855" cy="131646"/>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96" name="직선 연결선 195"/>
            <p:cNvCxnSpPr>
              <a:stCxn id="175" idx="3"/>
              <a:endCxn id="168" idx="0"/>
            </p:cNvCxnSpPr>
            <p:nvPr/>
          </p:nvCxnSpPr>
          <p:spPr bwMode="auto">
            <a:xfrm>
              <a:off x="2659375" y="4177081"/>
              <a:ext cx="1277993" cy="243042"/>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97" name="직선 연결선 196"/>
            <p:cNvCxnSpPr>
              <a:stCxn id="176" idx="3"/>
              <a:endCxn id="169" idx="0"/>
            </p:cNvCxnSpPr>
            <p:nvPr/>
          </p:nvCxnSpPr>
          <p:spPr bwMode="auto">
            <a:xfrm>
              <a:off x="3742847" y="3858978"/>
              <a:ext cx="1448886" cy="561145"/>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98" name="직선 연결선 197"/>
            <p:cNvCxnSpPr>
              <a:stCxn id="177" idx="3"/>
              <a:endCxn id="170" idx="0"/>
            </p:cNvCxnSpPr>
            <p:nvPr/>
          </p:nvCxnSpPr>
          <p:spPr bwMode="auto">
            <a:xfrm>
              <a:off x="4881989" y="3531210"/>
              <a:ext cx="1486719" cy="888914"/>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199" name="직선 연결선 198"/>
            <p:cNvCxnSpPr>
              <a:stCxn id="174" idx="3"/>
              <a:endCxn id="171" idx="0"/>
            </p:cNvCxnSpPr>
            <p:nvPr/>
          </p:nvCxnSpPr>
          <p:spPr bwMode="auto">
            <a:xfrm>
              <a:off x="5943014" y="3420664"/>
              <a:ext cx="1159765" cy="999458"/>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200" name="직선 연결선 199"/>
            <p:cNvCxnSpPr>
              <a:stCxn id="178" idx="3"/>
              <a:endCxn id="172" idx="0"/>
            </p:cNvCxnSpPr>
            <p:nvPr/>
          </p:nvCxnSpPr>
          <p:spPr bwMode="auto">
            <a:xfrm>
              <a:off x="6965344" y="3399958"/>
              <a:ext cx="618707" cy="1020164"/>
            </a:xfrm>
            <a:prstGeom prst="line">
              <a:avLst/>
            </a:prstGeom>
            <a:solidFill>
              <a:schemeClr val="accent1"/>
            </a:solidFill>
            <a:ln w="12700" cap="flat" cmpd="sng" algn="ctr">
              <a:solidFill>
                <a:schemeClr val="tx2"/>
              </a:solidFill>
              <a:prstDash val="solid"/>
              <a:round/>
              <a:headEnd type="none" w="med" len="med"/>
              <a:tailEnd type="none" w="med" len="med"/>
            </a:ln>
            <a:effectLst/>
          </p:spPr>
        </p:cxnSp>
      </p:grpSp>
      <p:pic>
        <p:nvPicPr>
          <p:cNvPr id="240" name="그림 239"/>
          <p:cNvPicPr>
            <a:picLocks noChangeAspect="1"/>
          </p:cNvPicPr>
          <p:nvPr/>
        </p:nvPicPr>
        <p:blipFill rotWithShape="1">
          <a:blip r:embed="rId10"/>
          <a:srcRect l="6225" t="9204" r="21970" b="16332"/>
          <a:stretch/>
        </p:blipFill>
        <p:spPr>
          <a:xfrm>
            <a:off x="7776402" y="3390684"/>
            <a:ext cx="1352271" cy="1051766"/>
          </a:xfrm>
          <a:prstGeom prst="rect">
            <a:avLst/>
          </a:prstGeom>
        </p:spPr>
      </p:pic>
      <p:sp>
        <p:nvSpPr>
          <p:cNvPr id="301" name="직사각형 300"/>
          <p:cNvSpPr/>
          <p:nvPr/>
        </p:nvSpPr>
        <p:spPr>
          <a:xfrm>
            <a:off x="-10049" y="2910585"/>
            <a:ext cx="941284" cy="738664"/>
          </a:xfrm>
          <a:prstGeom prst="rect">
            <a:avLst/>
          </a:prstGeom>
        </p:spPr>
        <p:txBody>
          <a:bodyPr wrap="none">
            <a:spAutoFit/>
          </a:bodyPr>
          <a:lstStyle/>
          <a:p>
            <a:pPr algn="ctr"/>
            <a:r>
              <a:rPr lang="en-US" altLang="ko-KR" sz="1400" b="1" dirty="0">
                <a:solidFill>
                  <a:schemeClr val="tx2"/>
                </a:solidFill>
              </a:rPr>
              <a:t>Target </a:t>
            </a:r>
          </a:p>
          <a:p>
            <a:pPr algn="ctr"/>
            <a:r>
              <a:rPr lang="en-US" altLang="ko-KR" sz="1400" b="1" dirty="0">
                <a:solidFill>
                  <a:schemeClr val="tx2"/>
                </a:solidFill>
              </a:rPr>
              <a:t>Network </a:t>
            </a:r>
          </a:p>
          <a:p>
            <a:pPr algn="ctr"/>
            <a:r>
              <a:rPr lang="en-US" altLang="ko-KR" sz="1400" b="1" dirty="0">
                <a:solidFill>
                  <a:schemeClr val="tx2"/>
                </a:solidFill>
              </a:rPr>
              <a:t>ID-1</a:t>
            </a:r>
            <a:endParaRPr lang="ko-KR" altLang="en-US" sz="1400" b="1" dirty="0">
              <a:solidFill>
                <a:schemeClr val="tx2"/>
              </a:solidFill>
            </a:endParaRPr>
          </a:p>
        </p:txBody>
      </p:sp>
      <p:grpSp>
        <p:nvGrpSpPr>
          <p:cNvPr id="304" name="그룹 303"/>
          <p:cNvGrpSpPr/>
          <p:nvPr/>
        </p:nvGrpSpPr>
        <p:grpSpPr>
          <a:xfrm>
            <a:off x="808534" y="4332798"/>
            <a:ext cx="3500692" cy="1730613"/>
            <a:chOff x="1675993" y="1849873"/>
            <a:chExt cx="6323747" cy="3126228"/>
          </a:xfrm>
        </p:grpSpPr>
        <mc:AlternateContent xmlns:mc="http://schemas.openxmlformats.org/markup-compatibility/2006" xmlns:a14="http://schemas.microsoft.com/office/drawing/2010/main">
          <mc:Choice Requires="a14">
            <p:sp>
              <p:nvSpPr>
                <p:cNvPr id="305" name="TextBox 304"/>
                <p:cNvSpPr txBox="1"/>
                <p:nvPr/>
              </p:nvSpPr>
              <p:spPr>
                <a:xfrm>
                  <a:off x="2007239" y="4420124"/>
                  <a:ext cx="1508781"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𝑖𝑛𝑝𝑢𝑡</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107×107×3</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305" name="TextBox 304"/>
                <p:cNvSpPr txBox="1">
                  <a:spLocks noRot="1" noChangeAspect="1" noMove="1" noResize="1" noEditPoints="1" noAdjustHandles="1" noChangeArrowheads="1" noChangeShapeType="1" noTextEdit="1"/>
                </p:cNvSpPr>
                <p:nvPr/>
              </p:nvSpPr>
              <p:spPr>
                <a:xfrm>
                  <a:off x="2007239" y="4420124"/>
                  <a:ext cx="1508781" cy="555977"/>
                </a:xfrm>
                <a:prstGeom prst="rect">
                  <a:avLst/>
                </a:prstGeom>
                <a:blipFill>
                  <a:blip r:embed="rId11"/>
                  <a:stretch>
                    <a:fillRect l="-2920" r="-2190" b="-39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6" name="TextBox 305"/>
                <p:cNvSpPr txBox="1"/>
                <p:nvPr/>
              </p:nvSpPr>
              <p:spPr>
                <a:xfrm>
                  <a:off x="3302069" y="4420124"/>
                  <a:ext cx="1381370"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a:ln>
                              <a:noFill/>
                            </a:ln>
                            <a:solidFill>
                              <a:prstClr val="black"/>
                            </a:solidFill>
                            <a:effectLst/>
                            <a:uLnTx/>
                            <a:uFillTx/>
                            <a:latin typeface="Cambria Math" panose="02040503050406030204" pitchFamily="18" charset="0"/>
                            <a:cs typeface="+mn-cs"/>
                          </a:rPr>
                          <m:t>𝑐𝑜𝑛𝑣</m:t>
                        </m:r>
                        <m:r>
                          <a:rPr kumimoji="0" lang="en-US" altLang="ko-KR" sz="1000" b="0" i="1" u="none" strike="noStrike" kern="0" cap="none" spc="0" normalizeH="0" baseline="0" noProof="0">
                            <a:ln>
                              <a:noFill/>
                            </a:ln>
                            <a:solidFill>
                              <a:prstClr val="black"/>
                            </a:solidFill>
                            <a:effectLst/>
                            <a:uLnTx/>
                            <a:uFillTx/>
                            <a:latin typeface="Cambria Math" panose="02040503050406030204" pitchFamily="18" charset="0"/>
                            <a:cs typeface="+mn-cs"/>
                          </a:rPr>
                          <m:t>1</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51</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×51×96</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306" name="TextBox 305"/>
                <p:cNvSpPr txBox="1">
                  <a:spLocks noRot="1" noChangeAspect="1" noMove="1" noResize="1" noEditPoints="1" noAdjustHandles="1" noChangeArrowheads="1" noChangeShapeType="1" noTextEdit="1"/>
                </p:cNvSpPr>
                <p:nvPr/>
              </p:nvSpPr>
              <p:spPr>
                <a:xfrm>
                  <a:off x="3302069" y="4420124"/>
                  <a:ext cx="1381370" cy="555977"/>
                </a:xfrm>
                <a:prstGeom prst="rect">
                  <a:avLst/>
                </a:prstGeom>
                <a:blipFill>
                  <a:blip r:embed="rId4"/>
                  <a:stretch>
                    <a:fillRect l="-3175" r="-3175" b="-39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7" name="TextBox 306"/>
                <p:cNvSpPr txBox="1"/>
                <p:nvPr/>
              </p:nvSpPr>
              <p:spPr>
                <a:xfrm>
                  <a:off x="4497507" y="4420124"/>
                  <a:ext cx="1508781"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11</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×11×256</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307" name="TextBox 306"/>
                <p:cNvSpPr txBox="1">
                  <a:spLocks noRot="1" noChangeAspect="1" noMove="1" noResize="1" noEditPoints="1" noAdjustHandles="1" noChangeArrowheads="1" noChangeShapeType="1" noTextEdit="1"/>
                </p:cNvSpPr>
                <p:nvPr/>
              </p:nvSpPr>
              <p:spPr>
                <a:xfrm>
                  <a:off x="4497507" y="4420124"/>
                  <a:ext cx="1508781" cy="555977"/>
                </a:xfrm>
                <a:prstGeom prst="rect">
                  <a:avLst/>
                </a:prstGeom>
                <a:blipFill>
                  <a:blip r:embed="rId5"/>
                  <a:stretch>
                    <a:fillRect l="-2920" r="-3650" b="-39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8" name="TextBox 307"/>
                <p:cNvSpPr txBox="1"/>
                <p:nvPr/>
              </p:nvSpPr>
              <p:spPr>
                <a:xfrm>
                  <a:off x="5792332" y="4420124"/>
                  <a:ext cx="1253957"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𝑐𝑜𝑛𝑣</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3</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a:ln>
                              <a:noFill/>
                            </a:ln>
                            <a:solidFill>
                              <a:prstClr val="black"/>
                            </a:solidFill>
                            <a:effectLst/>
                            <a:uLnTx/>
                            <a:uFillTx/>
                            <a:latin typeface="Cambria Math" panose="02040503050406030204" pitchFamily="18" charset="0"/>
                            <a:cs typeface="+mn-cs"/>
                          </a:rPr>
                          <m:t>3</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×3×512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308" name="TextBox 307"/>
                <p:cNvSpPr txBox="1">
                  <a:spLocks noRot="1" noChangeAspect="1" noMove="1" noResize="1" noEditPoints="1" noAdjustHandles="1" noChangeArrowheads="1" noChangeShapeType="1" noTextEdit="1"/>
                </p:cNvSpPr>
                <p:nvPr/>
              </p:nvSpPr>
              <p:spPr>
                <a:xfrm>
                  <a:off x="5792332" y="4420124"/>
                  <a:ext cx="1253957" cy="555977"/>
                </a:xfrm>
                <a:prstGeom prst="rect">
                  <a:avLst/>
                </a:prstGeom>
                <a:blipFill>
                  <a:blip r:embed="rId12"/>
                  <a:stretch>
                    <a:fillRect l="-2632" r="-4386" b="-39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9" name="TextBox 308"/>
                <p:cNvSpPr txBox="1"/>
                <p:nvPr/>
              </p:nvSpPr>
              <p:spPr>
                <a:xfrm>
                  <a:off x="6888388" y="4420122"/>
                  <a:ext cx="463313"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4</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309" name="TextBox 308"/>
                <p:cNvSpPr txBox="1">
                  <a:spLocks noRot="1" noChangeAspect="1" noMove="1" noResize="1" noEditPoints="1" noAdjustHandles="1" noChangeArrowheads="1" noChangeShapeType="1" noTextEdit="1"/>
                </p:cNvSpPr>
                <p:nvPr/>
              </p:nvSpPr>
              <p:spPr>
                <a:xfrm>
                  <a:off x="6888388" y="4420122"/>
                  <a:ext cx="463313" cy="555977"/>
                </a:xfrm>
                <a:prstGeom prst="rect">
                  <a:avLst/>
                </a:prstGeom>
                <a:blipFill>
                  <a:blip r:embed="rId13"/>
                  <a:stretch>
                    <a:fillRect l="-11905" r="-14286" b="-39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0" name="TextBox 309"/>
                <p:cNvSpPr txBox="1"/>
                <p:nvPr/>
              </p:nvSpPr>
              <p:spPr>
                <a:xfrm>
                  <a:off x="7369660" y="4420122"/>
                  <a:ext cx="463313" cy="5559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𝑓𝑐</m:t>
                        </m:r>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cs typeface="+mn-cs"/>
                          </a:rPr>
                          <m:t>5</m:t>
                        </m:r>
                      </m:oMath>
                    </m:oMathPara>
                  </a14:m>
                  <a:endParaRPr kumimoji="0" lang="en-US" altLang="ko-KR" sz="1000" b="0" i="1" u="none" strike="noStrike" kern="0" cap="none" spc="0" normalizeH="0" baseline="0" noProof="0" dirty="0">
                    <a:ln>
                      <a:noFill/>
                    </a:ln>
                    <a:solidFill>
                      <a:prstClr val="black"/>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512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mc:Choice>
          <mc:Fallback xmlns="">
            <p:sp>
              <p:nvSpPr>
                <p:cNvPr id="310" name="TextBox 309"/>
                <p:cNvSpPr txBox="1">
                  <a:spLocks noRot="1" noChangeAspect="1" noMove="1" noResize="1" noEditPoints="1" noAdjustHandles="1" noChangeArrowheads="1" noChangeShapeType="1" noTextEdit="1"/>
                </p:cNvSpPr>
                <p:nvPr/>
              </p:nvSpPr>
              <p:spPr>
                <a:xfrm>
                  <a:off x="7369660" y="4420122"/>
                  <a:ext cx="463313" cy="555977"/>
                </a:xfrm>
                <a:prstGeom prst="rect">
                  <a:avLst/>
                </a:prstGeom>
                <a:blipFill>
                  <a:blip r:embed="rId14"/>
                  <a:stretch>
                    <a:fillRect l="-11905" r="-14286" b="-3922"/>
                  </a:stretch>
                </a:blipFill>
              </p:spPr>
              <p:txBody>
                <a:bodyPr/>
                <a:lstStyle/>
                <a:p>
                  <a:r>
                    <a:rPr lang="ko-KR" altLang="en-US">
                      <a:noFill/>
                    </a:rPr>
                    <a:t> </a:t>
                  </a:r>
                </a:p>
              </p:txBody>
            </p:sp>
          </mc:Fallback>
        </mc:AlternateContent>
        <p:sp>
          <p:nvSpPr>
            <p:cNvPr id="311" name="정육면체 310"/>
            <p:cNvSpPr/>
            <p:nvPr/>
          </p:nvSpPr>
          <p:spPr>
            <a:xfrm>
              <a:off x="1675993" y="1849873"/>
              <a:ext cx="1097984" cy="2980433"/>
            </a:xfrm>
            <a:prstGeom prst="cube">
              <a:avLst>
                <a:gd name="adj" fmla="val 8751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12" name="정육면체 311"/>
            <p:cNvSpPr/>
            <p:nvPr/>
          </p:nvSpPr>
          <p:spPr>
            <a:xfrm>
              <a:off x="5574067" y="3267999"/>
              <a:ext cx="791928" cy="152665"/>
            </a:xfrm>
            <a:prstGeom prst="cube">
              <a:avLst>
                <a:gd name="adj" fmla="val 35394"/>
              </a:avLst>
            </a:prstGeom>
            <a:solidFill>
              <a:srgbClr val="E17601"/>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13" name="정육면체 312"/>
            <p:cNvSpPr/>
            <p:nvPr/>
          </p:nvSpPr>
          <p:spPr>
            <a:xfrm>
              <a:off x="2433226" y="2615700"/>
              <a:ext cx="833620" cy="1561380"/>
            </a:xfrm>
            <a:prstGeom prst="cube">
              <a:avLst>
                <a:gd name="adj" fmla="val 4574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14" name="정육면체 313"/>
            <p:cNvSpPr/>
            <p:nvPr/>
          </p:nvSpPr>
          <p:spPr>
            <a:xfrm>
              <a:off x="3438146" y="2857131"/>
              <a:ext cx="934521" cy="1001847"/>
            </a:xfrm>
            <a:prstGeom prst="cube">
              <a:avLst>
                <a:gd name="adj" fmla="val 34790"/>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15" name="정육면체 314"/>
            <p:cNvSpPr/>
            <p:nvPr/>
          </p:nvSpPr>
          <p:spPr>
            <a:xfrm>
              <a:off x="4543967" y="3181847"/>
              <a:ext cx="799698" cy="349363"/>
            </a:xfrm>
            <a:prstGeom prst="cube">
              <a:avLst>
                <a:gd name="adj" fmla="val 35394"/>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16" name="정육면체 315"/>
            <p:cNvSpPr/>
            <p:nvPr/>
          </p:nvSpPr>
          <p:spPr>
            <a:xfrm>
              <a:off x="6596397" y="3247294"/>
              <a:ext cx="791928" cy="152665"/>
            </a:xfrm>
            <a:prstGeom prst="cube">
              <a:avLst>
                <a:gd name="adj" fmla="val 35394"/>
              </a:avLst>
            </a:prstGeom>
            <a:solidFill>
              <a:srgbClr val="E17601"/>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317" name="그룹 316"/>
            <p:cNvGrpSpPr/>
            <p:nvPr/>
          </p:nvGrpSpPr>
          <p:grpSpPr>
            <a:xfrm>
              <a:off x="7681072" y="3162541"/>
              <a:ext cx="131371" cy="261716"/>
              <a:chOff x="3504112" y="4509120"/>
              <a:chExt cx="105115" cy="184765"/>
            </a:xfrm>
          </p:grpSpPr>
          <p:sp>
            <p:nvSpPr>
              <p:cNvPr id="339" name="정육면체 338"/>
              <p:cNvSpPr/>
              <p:nvPr/>
            </p:nvSpPr>
            <p:spPr>
              <a:xfrm>
                <a:off x="3504112" y="4588771"/>
                <a:ext cx="105113" cy="105114"/>
              </a:xfrm>
              <a:prstGeom prst="cube">
                <a:avLst/>
              </a:prstGeom>
              <a:solidFill>
                <a:srgbClr val="FF0000"/>
              </a:solid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40" name="정육면체 339"/>
              <p:cNvSpPr/>
              <p:nvPr/>
            </p:nvSpPr>
            <p:spPr>
              <a:xfrm>
                <a:off x="3504114" y="4509120"/>
                <a:ext cx="105113" cy="105113"/>
              </a:xfrm>
              <a:prstGeom prst="cube">
                <a:avLst/>
              </a:prstGeom>
              <a:solidFill>
                <a:srgbClr val="0000FF"/>
              </a:solid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mc:AlternateContent xmlns:mc="http://schemas.openxmlformats.org/markup-compatibility/2006" xmlns:a14="http://schemas.microsoft.com/office/drawing/2010/main">
          <mc:Choice Requires="a14">
            <p:sp>
              <p:nvSpPr>
                <p:cNvPr id="318" name="TextBox 317"/>
                <p:cNvSpPr txBox="1"/>
                <p:nvPr/>
              </p:nvSpPr>
              <p:spPr>
                <a:xfrm>
                  <a:off x="7585654" y="3478160"/>
                  <a:ext cx="414086" cy="555977"/>
                </a:xfrm>
                <a:prstGeom prst="rect">
                  <a:avLst/>
                </a:prstGeom>
                <a:noFill/>
              </p:spPr>
              <p:txBody>
                <a:bodyPr wrap="none" lIns="0" tIns="0" rIns="0" bIns="0" rtlCol="0">
                  <a:spAutoFit/>
                </a:bodyPr>
                <a:lstStyle/>
                <a:p>
                  <a:pPr lvl="0" defTabSz="914400"/>
                  <a14:m>
                    <m:oMathPara xmlns:m="http://schemas.openxmlformats.org/officeDocument/2006/math">
                      <m:oMathParaPr>
                        <m:jc m:val="centerGroup"/>
                      </m:oMathParaPr>
                      <m:oMath xmlns:m="http://schemas.openxmlformats.org/officeDocument/2006/math">
                        <m:r>
                          <a:rPr lang="en-US" altLang="ko-KR" sz="1000" i="1" kern="0" smtClean="0">
                            <a:solidFill>
                              <a:prstClr val="black"/>
                            </a:solidFill>
                            <a:latin typeface="Cambria Math" panose="02040503050406030204" pitchFamily="18" charset="0"/>
                          </a:rPr>
                          <m:t>𝑓𝑐</m:t>
                        </m:r>
                        <m:r>
                          <a:rPr lang="en-US" altLang="ko-KR" sz="1000" i="1" kern="0" smtClean="0">
                            <a:solidFill>
                              <a:prstClr val="black"/>
                            </a:solidFill>
                            <a:latin typeface="Cambria Math" panose="02040503050406030204" pitchFamily="18" charset="0"/>
                          </a:rPr>
                          <m:t>6</m:t>
                        </m:r>
                      </m:oMath>
                    </m:oMathPara>
                  </a14:m>
                  <a:endParaRPr lang="en-US" altLang="ko-KR" sz="1000" i="1" kern="0" dirty="0">
                    <a:solidFill>
                      <a:prstClr val="black"/>
                    </a:solidFill>
                    <a:latin typeface="Cambria Math" panose="02040503050406030204" pitchFamily="18" charset="0"/>
                  </a:endParaRPr>
                </a:p>
                <a:p>
                  <a:pPr lvl="0" defTabSz="914400"/>
                  <a14:m>
                    <m:oMathPara xmlns:m="http://schemas.openxmlformats.org/officeDocument/2006/math">
                      <m:oMathParaPr>
                        <m:jc m:val="centerGroup"/>
                      </m:oMathParaPr>
                      <m:oMath xmlns:m="http://schemas.openxmlformats.org/officeDocument/2006/math">
                        <m:r>
                          <a:rPr kumimoji="0" lang="en-US" altLang="ko-KR" sz="1000" b="0" i="1" u="none" strike="noStrike" kern="0" cap="none" spc="0" normalizeH="0" baseline="0" noProof="0" smtClean="0">
                            <a:ln>
                              <a:noFill/>
                            </a:ln>
                            <a:solidFill>
                              <a:prstClr val="black"/>
                            </a:solidFill>
                            <a:effectLst/>
                            <a:uLnTx/>
                            <a:uFillTx/>
                            <a:latin typeface="Cambria Math" panose="02040503050406030204" pitchFamily="18" charset="0"/>
                            <a:ea typeface="맑은 고딕" panose="020B0503020000020004" pitchFamily="50" charset="-127"/>
                          </a:rPr>
                          <m:t>2</m:t>
                        </m:r>
                      </m:oMath>
                    </m:oMathPara>
                  </a14:m>
                  <a:endParaRPr kumimoji="0" lang="ko-KR" altLang="en-US" sz="10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endParaRPr>
                </a:p>
              </p:txBody>
            </p:sp>
          </mc:Choice>
          <mc:Fallback xmlns="">
            <p:sp>
              <p:nvSpPr>
                <p:cNvPr id="318" name="TextBox 317"/>
                <p:cNvSpPr txBox="1">
                  <a:spLocks noRot="1" noChangeAspect="1" noMove="1" noResize="1" noEditPoints="1" noAdjustHandles="1" noChangeArrowheads="1" noChangeShapeType="1" noTextEdit="1"/>
                </p:cNvSpPr>
                <p:nvPr/>
              </p:nvSpPr>
              <p:spPr>
                <a:xfrm>
                  <a:off x="7585654" y="3478160"/>
                  <a:ext cx="414086" cy="555977"/>
                </a:xfrm>
                <a:prstGeom prst="rect">
                  <a:avLst/>
                </a:prstGeom>
                <a:blipFill>
                  <a:blip r:embed="rId15"/>
                  <a:stretch>
                    <a:fillRect l="-21053" t="-2000" r="-21053" b="-4000"/>
                  </a:stretch>
                </a:blipFill>
              </p:spPr>
              <p:txBody>
                <a:bodyPr/>
                <a:lstStyle/>
                <a:p>
                  <a:r>
                    <a:rPr lang="ko-KR" altLang="en-US">
                      <a:noFill/>
                    </a:rPr>
                    <a:t> </a:t>
                  </a:r>
                </a:p>
              </p:txBody>
            </p:sp>
          </mc:Fallback>
        </mc:AlternateContent>
        <p:cxnSp>
          <p:nvCxnSpPr>
            <p:cNvPr id="319" name="직선 연결선 318"/>
            <p:cNvCxnSpPr>
              <a:stCxn id="316" idx="5"/>
              <a:endCxn id="339" idx="1"/>
            </p:cNvCxnSpPr>
            <p:nvPr/>
          </p:nvCxnSpPr>
          <p:spPr>
            <a:xfrm>
              <a:off x="7388325" y="3296609"/>
              <a:ext cx="342010" cy="11598"/>
            </a:xfrm>
            <a:prstGeom prst="line">
              <a:avLst/>
            </a:prstGeom>
            <a:noFill/>
            <a:ln w="12700" cap="flat" cmpd="sng" algn="ctr">
              <a:solidFill>
                <a:schemeClr val="accent1"/>
              </a:solidFill>
              <a:prstDash val="sysDash"/>
              <a:miter lim="800000"/>
            </a:ln>
            <a:effectLst/>
          </p:spPr>
        </p:cxnSp>
        <p:cxnSp>
          <p:nvCxnSpPr>
            <p:cNvPr id="320" name="직선 연결선 319"/>
            <p:cNvCxnSpPr/>
            <p:nvPr/>
          </p:nvCxnSpPr>
          <p:spPr>
            <a:xfrm>
              <a:off x="2789299" y="1849873"/>
              <a:ext cx="31779" cy="765827"/>
            </a:xfrm>
            <a:prstGeom prst="line">
              <a:avLst/>
            </a:prstGeom>
            <a:noFill/>
            <a:ln w="12700" cap="flat" cmpd="sng" algn="ctr">
              <a:solidFill>
                <a:schemeClr val="accent1"/>
              </a:solidFill>
              <a:prstDash val="sysDash"/>
              <a:miter lim="800000"/>
            </a:ln>
            <a:effectLst/>
          </p:spPr>
        </p:cxnSp>
        <p:cxnSp>
          <p:nvCxnSpPr>
            <p:cNvPr id="321" name="직선 연결선 320"/>
            <p:cNvCxnSpPr/>
            <p:nvPr/>
          </p:nvCxnSpPr>
          <p:spPr>
            <a:xfrm>
              <a:off x="1829056" y="2825056"/>
              <a:ext cx="612238" cy="178316"/>
            </a:xfrm>
            <a:prstGeom prst="line">
              <a:avLst/>
            </a:prstGeom>
            <a:noFill/>
            <a:ln w="12700" cap="flat" cmpd="sng" algn="ctr">
              <a:solidFill>
                <a:schemeClr val="accent1"/>
              </a:solidFill>
              <a:prstDash val="sysDash"/>
              <a:miter lim="800000"/>
            </a:ln>
            <a:effectLst/>
          </p:spPr>
        </p:cxnSp>
        <p:cxnSp>
          <p:nvCxnSpPr>
            <p:cNvPr id="322" name="직선 연결선 321"/>
            <p:cNvCxnSpPr/>
            <p:nvPr/>
          </p:nvCxnSpPr>
          <p:spPr>
            <a:xfrm flipV="1">
              <a:off x="1829056" y="4177079"/>
              <a:ext cx="612238" cy="653227"/>
            </a:xfrm>
            <a:prstGeom prst="line">
              <a:avLst/>
            </a:prstGeom>
            <a:noFill/>
            <a:ln w="12700" cap="flat" cmpd="sng" algn="ctr">
              <a:solidFill>
                <a:schemeClr val="accent1"/>
              </a:solidFill>
              <a:prstDash val="sysDash"/>
              <a:miter lim="800000"/>
            </a:ln>
            <a:effectLst/>
          </p:spPr>
        </p:cxnSp>
        <p:cxnSp>
          <p:nvCxnSpPr>
            <p:cNvPr id="323" name="직선 연결선 322"/>
            <p:cNvCxnSpPr/>
            <p:nvPr/>
          </p:nvCxnSpPr>
          <p:spPr>
            <a:xfrm flipV="1">
              <a:off x="2892408" y="3858978"/>
              <a:ext cx="545738" cy="318102"/>
            </a:xfrm>
            <a:prstGeom prst="line">
              <a:avLst/>
            </a:prstGeom>
            <a:noFill/>
            <a:ln w="12700" cap="flat" cmpd="sng" algn="ctr">
              <a:solidFill>
                <a:schemeClr val="accent1"/>
              </a:solidFill>
              <a:prstDash val="sysDash"/>
              <a:miter lim="800000"/>
            </a:ln>
            <a:effectLst/>
          </p:spPr>
        </p:cxnSp>
        <p:cxnSp>
          <p:nvCxnSpPr>
            <p:cNvPr id="324" name="직선 연결선 323"/>
            <p:cNvCxnSpPr/>
            <p:nvPr/>
          </p:nvCxnSpPr>
          <p:spPr>
            <a:xfrm flipV="1">
              <a:off x="4040696" y="3531210"/>
              <a:ext cx="503271" cy="318102"/>
            </a:xfrm>
            <a:prstGeom prst="line">
              <a:avLst/>
            </a:prstGeom>
            <a:noFill/>
            <a:ln w="12700" cap="flat" cmpd="sng" algn="ctr">
              <a:solidFill>
                <a:schemeClr val="accent1"/>
              </a:solidFill>
              <a:prstDash val="sysDash"/>
              <a:miter lim="800000"/>
            </a:ln>
            <a:effectLst/>
          </p:spPr>
        </p:cxnSp>
        <p:cxnSp>
          <p:nvCxnSpPr>
            <p:cNvPr id="325" name="직선 연결선 324"/>
            <p:cNvCxnSpPr>
              <a:endCxn id="312" idx="2"/>
            </p:cNvCxnSpPr>
            <p:nvPr/>
          </p:nvCxnSpPr>
          <p:spPr>
            <a:xfrm flipV="1">
              <a:off x="5220264" y="3371349"/>
              <a:ext cx="353803" cy="159861"/>
            </a:xfrm>
            <a:prstGeom prst="line">
              <a:avLst/>
            </a:prstGeom>
            <a:noFill/>
            <a:ln w="12700" cap="flat" cmpd="sng" algn="ctr">
              <a:solidFill>
                <a:schemeClr val="accent1"/>
              </a:solidFill>
              <a:prstDash val="sysDash"/>
              <a:miter lim="800000"/>
            </a:ln>
            <a:effectLst/>
          </p:spPr>
        </p:cxnSp>
        <p:cxnSp>
          <p:nvCxnSpPr>
            <p:cNvPr id="326" name="직선 연결선 325"/>
            <p:cNvCxnSpPr>
              <a:endCxn id="316" idx="2"/>
            </p:cNvCxnSpPr>
            <p:nvPr/>
          </p:nvCxnSpPr>
          <p:spPr>
            <a:xfrm flipV="1">
              <a:off x="6336123" y="3350644"/>
              <a:ext cx="260274" cy="1278"/>
            </a:xfrm>
            <a:prstGeom prst="line">
              <a:avLst/>
            </a:prstGeom>
            <a:noFill/>
            <a:ln w="12700" cap="flat" cmpd="sng" algn="ctr">
              <a:solidFill>
                <a:schemeClr val="accent1"/>
              </a:solidFill>
              <a:prstDash val="sysDash"/>
              <a:miter lim="800000"/>
            </a:ln>
            <a:effectLst/>
          </p:spPr>
        </p:cxnSp>
        <p:cxnSp>
          <p:nvCxnSpPr>
            <p:cNvPr id="327" name="직선 연결선 326"/>
            <p:cNvCxnSpPr/>
            <p:nvPr/>
          </p:nvCxnSpPr>
          <p:spPr>
            <a:xfrm>
              <a:off x="2878660" y="3003372"/>
              <a:ext cx="559486" cy="178475"/>
            </a:xfrm>
            <a:prstGeom prst="line">
              <a:avLst/>
            </a:prstGeom>
            <a:noFill/>
            <a:ln w="12700" cap="flat" cmpd="sng" algn="ctr">
              <a:solidFill>
                <a:schemeClr val="accent1"/>
              </a:solidFill>
              <a:prstDash val="sysDash"/>
              <a:miter lim="800000"/>
            </a:ln>
            <a:effectLst/>
          </p:spPr>
        </p:cxnSp>
        <p:cxnSp>
          <p:nvCxnSpPr>
            <p:cNvPr id="328" name="직선 연결선 327"/>
            <p:cNvCxnSpPr/>
            <p:nvPr/>
          </p:nvCxnSpPr>
          <p:spPr>
            <a:xfrm>
              <a:off x="3266846" y="2615700"/>
              <a:ext cx="472516" cy="238214"/>
            </a:xfrm>
            <a:prstGeom prst="line">
              <a:avLst/>
            </a:prstGeom>
            <a:noFill/>
            <a:ln w="12700" cap="flat" cmpd="sng" algn="ctr">
              <a:solidFill>
                <a:schemeClr val="accent1"/>
              </a:solidFill>
              <a:prstDash val="sysDash"/>
              <a:miter lim="800000"/>
            </a:ln>
            <a:effectLst/>
          </p:spPr>
        </p:cxnSp>
        <p:cxnSp>
          <p:nvCxnSpPr>
            <p:cNvPr id="329" name="직선 연결선 328"/>
            <p:cNvCxnSpPr/>
            <p:nvPr/>
          </p:nvCxnSpPr>
          <p:spPr>
            <a:xfrm>
              <a:off x="4372377" y="2857024"/>
              <a:ext cx="279447" cy="324823"/>
            </a:xfrm>
            <a:prstGeom prst="line">
              <a:avLst/>
            </a:prstGeom>
            <a:noFill/>
            <a:ln w="12700" cap="flat" cmpd="sng" algn="ctr">
              <a:solidFill>
                <a:schemeClr val="accent1"/>
              </a:solidFill>
              <a:prstDash val="sysDash"/>
              <a:miter lim="800000"/>
            </a:ln>
            <a:effectLst/>
          </p:spPr>
        </p:cxnSp>
        <p:cxnSp>
          <p:nvCxnSpPr>
            <p:cNvPr id="330" name="직선 연결선 329"/>
            <p:cNvCxnSpPr/>
            <p:nvPr/>
          </p:nvCxnSpPr>
          <p:spPr>
            <a:xfrm>
              <a:off x="4058210" y="3181847"/>
              <a:ext cx="510508" cy="114762"/>
            </a:xfrm>
            <a:prstGeom prst="line">
              <a:avLst/>
            </a:prstGeom>
            <a:noFill/>
            <a:ln w="12700" cap="flat" cmpd="sng" algn="ctr">
              <a:solidFill>
                <a:schemeClr val="accent1"/>
              </a:solidFill>
              <a:prstDash val="sysDash"/>
              <a:miter lim="800000"/>
            </a:ln>
            <a:effectLst/>
          </p:spPr>
        </p:cxnSp>
        <p:cxnSp>
          <p:nvCxnSpPr>
            <p:cNvPr id="331" name="직선 연결선 330"/>
            <p:cNvCxnSpPr>
              <a:endCxn id="312" idx="2"/>
            </p:cNvCxnSpPr>
            <p:nvPr/>
          </p:nvCxnSpPr>
          <p:spPr>
            <a:xfrm>
              <a:off x="5213699" y="3318190"/>
              <a:ext cx="360368" cy="53159"/>
            </a:xfrm>
            <a:prstGeom prst="line">
              <a:avLst/>
            </a:prstGeom>
            <a:noFill/>
            <a:ln w="12700" cap="flat" cmpd="sng" algn="ctr">
              <a:solidFill>
                <a:schemeClr val="accent1"/>
              </a:solidFill>
              <a:prstDash val="sysDash"/>
              <a:miter lim="800000"/>
            </a:ln>
            <a:effectLst/>
          </p:spPr>
        </p:cxnSp>
        <p:cxnSp>
          <p:nvCxnSpPr>
            <p:cNvPr id="332" name="직선 연결선 331"/>
            <p:cNvCxnSpPr>
              <a:endCxn id="312" idx="2"/>
            </p:cNvCxnSpPr>
            <p:nvPr/>
          </p:nvCxnSpPr>
          <p:spPr>
            <a:xfrm>
              <a:off x="5343665" y="3194436"/>
              <a:ext cx="230402" cy="176913"/>
            </a:xfrm>
            <a:prstGeom prst="line">
              <a:avLst/>
            </a:prstGeom>
            <a:noFill/>
            <a:ln w="12700" cap="flat" cmpd="sng" algn="ctr">
              <a:solidFill>
                <a:schemeClr val="accent1"/>
              </a:solidFill>
              <a:prstDash val="sysDash"/>
              <a:miter lim="800000"/>
            </a:ln>
            <a:effectLst/>
          </p:spPr>
        </p:cxnSp>
        <p:cxnSp>
          <p:nvCxnSpPr>
            <p:cNvPr id="333" name="직선 연결선 332"/>
            <p:cNvCxnSpPr>
              <a:endCxn id="305" idx="0"/>
            </p:cNvCxnSpPr>
            <p:nvPr/>
          </p:nvCxnSpPr>
          <p:spPr bwMode="auto">
            <a:xfrm>
              <a:off x="2329609" y="4288479"/>
              <a:ext cx="432022" cy="131645"/>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334" name="직선 연결선 333"/>
            <p:cNvCxnSpPr>
              <a:stCxn id="313" idx="3"/>
              <a:endCxn id="306" idx="0"/>
            </p:cNvCxnSpPr>
            <p:nvPr/>
          </p:nvCxnSpPr>
          <p:spPr bwMode="auto">
            <a:xfrm>
              <a:off x="2659374" y="4177080"/>
              <a:ext cx="1333380" cy="243044"/>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335" name="직선 연결선 334"/>
            <p:cNvCxnSpPr>
              <a:stCxn id="314" idx="3"/>
              <a:endCxn id="307" idx="0"/>
            </p:cNvCxnSpPr>
            <p:nvPr/>
          </p:nvCxnSpPr>
          <p:spPr bwMode="auto">
            <a:xfrm>
              <a:off x="3742846" y="3858977"/>
              <a:ext cx="1509052" cy="561147"/>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336" name="직선 연결선 335"/>
            <p:cNvCxnSpPr>
              <a:stCxn id="315" idx="3"/>
              <a:endCxn id="308" idx="0"/>
            </p:cNvCxnSpPr>
            <p:nvPr/>
          </p:nvCxnSpPr>
          <p:spPr bwMode="auto">
            <a:xfrm>
              <a:off x="4881989" y="3531210"/>
              <a:ext cx="1537322" cy="888914"/>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337" name="직선 연결선 336"/>
            <p:cNvCxnSpPr>
              <a:stCxn id="312" idx="3"/>
              <a:endCxn id="309" idx="0"/>
            </p:cNvCxnSpPr>
            <p:nvPr/>
          </p:nvCxnSpPr>
          <p:spPr bwMode="auto">
            <a:xfrm>
              <a:off x="5943014" y="3420663"/>
              <a:ext cx="1177030" cy="999459"/>
            </a:xfrm>
            <a:prstGeom prst="line">
              <a:avLst/>
            </a:prstGeom>
            <a:solidFill>
              <a:schemeClr val="accent1"/>
            </a:solidFill>
            <a:ln w="12700" cap="flat" cmpd="sng" algn="ctr">
              <a:solidFill>
                <a:schemeClr val="tx2"/>
              </a:solidFill>
              <a:prstDash val="solid"/>
              <a:round/>
              <a:headEnd type="none" w="med" len="med"/>
              <a:tailEnd type="none" w="med" len="med"/>
            </a:ln>
            <a:effectLst/>
          </p:spPr>
        </p:cxnSp>
        <p:cxnSp>
          <p:nvCxnSpPr>
            <p:cNvPr id="338" name="직선 연결선 337"/>
            <p:cNvCxnSpPr>
              <a:stCxn id="316" idx="3"/>
              <a:endCxn id="310" idx="0"/>
            </p:cNvCxnSpPr>
            <p:nvPr/>
          </p:nvCxnSpPr>
          <p:spPr bwMode="auto">
            <a:xfrm>
              <a:off x="6965343" y="3399958"/>
              <a:ext cx="635973" cy="1020164"/>
            </a:xfrm>
            <a:prstGeom prst="line">
              <a:avLst/>
            </a:prstGeom>
            <a:solidFill>
              <a:schemeClr val="accent1"/>
            </a:solidFill>
            <a:ln w="12700" cap="flat" cmpd="sng" algn="ctr">
              <a:solidFill>
                <a:schemeClr val="tx2"/>
              </a:solidFill>
              <a:prstDash val="solid"/>
              <a:round/>
              <a:headEnd type="none" w="med" len="med"/>
              <a:tailEnd type="none" w="med" len="med"/>
            </a:ln>
            <a:effectLst/>
          </p:spPr>
        </p:cxnSp>
      </p:grpSp>
      <p:sp>
        <p:nvSpPr>
          <p:cNvPr id="342" name="직사각형 341"/>
          <p:cNvSpPr/>
          <p:nvPr/>
        </p:nvSpPr>
        <p:spPr>
          <a:xfrm>
            <a:off x="-22456" y="3926805"/>
            <a:ext cx="941284" cy="738664"/>
          </a:xfrm>
          <a:prstGeom prst="rect">
            <a:avLst/>
          </a:prstGeom>
        </p:spPr>
        <p:txBody>
          <a:bodyPr wrap="none">
            <a:spAutoFit/>
          </a:bodyPr>
          <a:lstStyle/>
          <a:p>
            <a:pPr algn="ctr"/>
            <a:r>
              <a:rPr lang="en-US" altLang="ko-KR" sz="1400" b="1" dirty="0">
                <a:solidFill>
                  <a:schemeClr val="tx2"/>
                </a:solidFill>
              </a:rPr>
              <a:t>Target </a:t>
            </a:r>
          </a:p>
          <a:p>
            <a:pPr algn="ctr"/>
            <a:r>
              <a:rPr lang="en-US" altLang="ko-KR" sz="1400" b="1" dirty="0">
                <a:solidFill>
                  <a:schemeClr val="tx2"/>
                </a:solidFill>
              </a:rPr>
              <a:t>Network </a:t>
            </a:r>
          </a:p>
          <a:p>
            <a:pPr algn="ctr"/>
            <a:r>
              <a:rPr lang="en-US" altLang="ko-KR" sz="1400" b="1" dirty="0">
                <a:solidFill>
                  <a:schemeClr val="tx2"/>
                </a:solidFill>
              </a:rPr>
              <a:t>ID-2</a:t>
            </a:r>
            <a:endParaRPr lang="ko-KR" altLang="en-US" sz="1400" b="1" dirty="0">
              <a:solidFill>
                <a:schemeClr val="tx2"/>
              </a:solidFill>
            </a:endParaRPr>
          </a:p>
        </p:txBody>
      </p:sp>
      <p:sp>
        <p:nvSpPr>
          <p:cNvPr id="343" name="직사각형 342"/>
          <p:cNvSpPr/>
          <p:nvPr/>
        </p:nvSpPr>
        <p:spPr>
          <a:xfrm>
            <a:off x="-3317" y="4838183"/>
            <a:ext cx="941284" cy="738664"/>
          </a:xfrm>
          <a:prstGeom prst="rect">
            <a:avLst/>
          </a:prstGeom>
        </p:spPr>
        <p:txBody>
          <a:bodyPr wrap="none">
            <a:spAutoFit/>
          </a:bodyPr>
          <a:lstStyle/>
          <a:p>
            <a:pPr algn="ctr"/>
            <a:r>
              <a:rPr lang="en-US" altLang="ko-KR" sz="1400" b="1" dirty="0">
                <a:solidFill>
                  <a:schemeClr val="tx2"/>
                </a:solidFill>
              </a:rPr>
              <a:t>Target </a:t>
            </a:r>
          </a:p>
          <a:p>
            <a:pPr algn="ctr"/>
            <a:r>
              <a:rPr lang="en-US" altLang="ko-KR" sz="1400" b="1" dirty="0">
                <a:solidFill>
                  <a:schemeClr val="tx2"/>
                </a:solidFill>
              </a:rPr>
              <a:t>Network </a:t>
            </a:r>
          </a:p>
          <a:p>
            <a:pPr algn="ctr"/>
            <a:r>
              <a:rPr lang="en-US" altLang="ko-KR" sz="1400" b="1" dirty="0">
                <a:solidFill>
                  <a:schemeClr val="tx2"/>
                </a:solidFill>
              </a:rPr>
              <a:t>ID-3</a:t>
            </a:r>
            <a:endParaRPr lang="ko-KR" altLang="en-US" sz="1400" b="1" dirty="0">
              <a:solidFill>
                <a:schemeClr val="tx2"/>
              </a:solidFill>
            </a:endParaRPr>
          </a:p>
        </p:txBody>
      </p:sp>
      <p:grpSp>
        <p:nvGrpSpPr>
          <p:cNvPr id="14" name="그룹 13"/>
          <p:cNvGrpSpPr/>
          <p:nvPr/>
        </p:nvGrpSpPr>
        <p:grpSpPr>
          <a:xfrm>
            <a:off x="5570125" y="3134723"/>
            <a:ext cx="1998157" cy="805913"/>
            <a:chOff x="6418760" y="3130549"/>
            <a:chExt cx="2307511" cy="930684"/>
          </a:xfrm>
        </p:grpSpPr>
        <p:sp>
          <p:nvSpPr>
            <p:cNvPr id="345" name="모서리가 둥근 직사각형 344"/>
            <p:cNvSpPr/>
            <p:nvPr/>
          </p:nvSpPr>
          <p:spPr bwMode="auto">
            <a:xfrm>
              <a:off x="7220321" y="3130549"/>
              <a:ext cx="1505950" cy="930684"/>
            </a:xfrm>
            <a:prstGeom prst="roundRect">
              <a:avLst/>
            </a:prstGeom>
            <a:solidFill>
              <a:srgbClr val="FF0000">
                <a:alpha val="40000"/>
              </a:srgbClr>
            </a:solidFill>
            <a:ln w="19050">
              <a:solidFill>
                <a:srgbClr val="FF0000"/>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sz="1600"/>
            </a:p>
          </p:txBody>
        </p:sp>
        <p:sp>
          <p:nvSpPr>
            <p:cNvPr id="346" name="모서리가 둥근 직사각형 345"/>
            <p:cNvSpPr/>
            <p:nvPr/>
          </p:nvSpPr>
          <p:spPr bwMode="auto">
            <a:xfrm>
              <a:off x="6418760" y="3130549"/>
              <a:ext cx="695371" cy="930684"/>
            </a:xfrm>
            <a:prstGeom prst="roundRect">
              <a:avLst/>
            </a:prstGeom>
            <a:solidFill>
              <a:srgbClr val="0000FF">
                <a:alpha val="40000"/>
              </a:srgbClr>
            </a:solidFill>
            <a:ln w="19050">
              <a:solidFill>
                <a:srgbClr val="0000FF"/>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600"/>
            </a:p>
          </p:txBody>
        </p:sp>
        <p:grpSp>
          <p:nvGrpSpPr>
            <p:cNvPr id="351" name="그룹 350"/>
            <p:cNvGrpSpPr/>
            <p:nvPr/>
          </p:nvGrpSpPr>
          <p:grpSpPr>
            <a:xfrm>
              <a:off x="6543065" y="3206482"/>
              <a:ext cx="428317" cy="851749"/>
              <a:chOff x="954929" y="1534803"/>
              <a:chExt cx="453236" cy="901303"/>
            </a:xfrm>
          </p:grpSpPr>
          <p:pic>
            <p:nvPicPr>
              <p:cNvPr id="396" name="그림 395"/>
              <p:cNvPicPr>
                <a:picLocks noChangeAspect="1"/>
              </p:cNvPicPr>
              <p:nvPr/>
            </p:nvPicPr>
            <p:blipFill>
              <a:blip r:embed="rId16"/>
              <a:stretch>
                <a:fillRect/>
              </a:stretch>
            </p:blipFill>
            <p:spPr>
              <a:xfrm>
                <a:off x="954929" y="1534803"/>
                <a:ext cx="329397" cy="738016"/>
              </a:xfrm>
              <a:prstGeom prst="rect">
                <a:avLst/>
              </a:prstGeom>
            </p:spPr>
          </p:pic>
          <p:pic>
            <p:nvPicPr>
              <p:cNvPr id="397" name="그림 396"/>
              <p:cNvPicPr>
                <a:picLocks noChangeAspect="1"/>
              </p:cNvPicPr>
              <p:nvPr/>
            </p:nvPicPr>
            <p:blipFill>
              <a:blip r:embed="rId16"/>
              <a:stretch>
                <a:fillRect/>
              </a:stretch>
            </p:blipFill>
            <p:spPr>
              <a:xfrm>
                <a:off x="1012643" y="1625394"/>
                <a:ext cx="329397" cy="738016"/>
              </a:xfrm>
              <a:prstGeom prst="rect">
                <a:avLst/>
              </a:prstGeom>
            </p:spPr>
          </p:pic>
          <p:pic>
            <p:nvPicPr>
              <p:cNvPr id="398" name="그림 397"/>
              <p:cNvPicPr>
                <a:picLocks noChangeAspect="1"/>
              </p:cNvPicPr>
              <p:nvPr/>
            </p:nvPicPr>
            <p:blipFill>
              <a:blip r:embed="rId16"/>
              <a:stretch>
                <a:fillRect/>
              </a:stretch>
            </p:blipFill>
            <p:spPr>
              <a:xfrm>
                <a:off x="1078768" y="1698090"/>
                <a:ext cx="329397" cy="738016"/>
              </a:xfrm>
              <a:prstGeom prst="rect">
                <a:avLst/>
              </a:prstGeom>
            </p:spPr>
          </p:pic>
        </p:grpSp>
        <p:grpSp>
          <p:nvGrpSpPr>
            <p:cNvPr id="355" name="그룹 354"/>
            <p:cNvGrpSpPr/>
            <p:nvPr/>
          </p:nvGrpSpPr>
          <p:grpSpPr>
            <a:xfrm>
              <a:off x="7315513" y="3206182"/>
              <a:ext cx="381161" cy="807796"/>
              <a:chOff x="1742330" y="1534803"/>
              <a:chExt cx="425283" cy="901303"/>
            </a:xfrm>
          </p:grpSpPr>
          <p:pic>
            <p:nvPicPr>
              <p:cNvPr id="384" name="그림 383"/>
              <p:cNvPicPr>
                <a:picLocks noChangeAspect="1"/>
              </p:cNvPicPr>
              <p:nvPr/>
            </p:nvPicPr>
            <p:blipFill>
              <a:blip r:embed="rId17"/>
              <a:stretch>
                <a:fillRect/>
              </a:stretch>
            </p:blipFill>
            <p:spPr>
              <a:xfrm>
                <a:off x="1742330" y="1534803"/>
                <a:ext cx="324573" cy="738016"/>
              </a:xfrm>
              <a:prstGeom prst="rect">
                <a:avLst/>
              </a:prstGeom>
            </p:spPr>
          </p:pic>
          <p:pic>
            <p:nvPicPr>
              <p:cNvPr id="385" name="그림 384"/>
              <p:cNvPicPr>
                <a:picLocks noChangeAspect="1"/>
              </p:cNvPicPr>
              <p:nvPr/>
            </p:nvPicPr>
            <p:blipFill>
              <a:blip r:embed="rId17"/>
              <a:stretch>
                <a:fillRect/>
              </a:stretch>
            </p:blipFill>
            <p:spPr>
              <a:xfrm>
                <a:off x="1782129" y="1622392"/>
                <a:ext cx="324573" cy="738016"/>
              </a:xfrm>
              <a:prstGeom prst="rect">
                <a:avLst/>
              </a:prstGeom>
            </p:spPr>
          </p:pic>
          <p:pic>
            <p:nvPicPr>
              <p:cNvPr id="386" name="그림 385"/>
              <p:cNvPicPr>
                <a:picLocks noChangeAspect="1"/>
              </p:cNvPicPr>
              <p:nvPr/>
            </p:nvPicPr>
            <p:blipFill>
              <a:blip r:embed="rId17"/>
              <a:stretch>
                <a:fillRect/>
              </a:stretch>
            </p:blipFill>
            <p:spPr>
              <a:xfrm>
                <a:off x="1843040" y="1698090"/>
                <a:ext cx="324573" cy="738016"/>
              </a:xfrm>
              <a:prstGeom prst="rect">
                <a:avLst/>
              </a:prstGeom>
            </p:spPr>
          </p:pic>
        </p:grpSp>
        <p:grpSp>
          <p:nvGrpSpPr>
            <p:cNvPr id="358" name="그룹 357"/>
            <p:cNvGrpSpPr/>
            <p:nvPr/>
          </p:nvGrpSpPr>
          <p:grpSpPr>
            <a:xfrm>
              <a:off x="7744287" y="3182997"/>
              <a:ext cx="430269" cy="833380"/>
              <a:chOff x="2518710" y="1534803"/>
              <a:chExt cx="458801" cy="888643"/>
            </a:xfrm>
          </p:grpSpPr>
          <p:pic>
            <p:nvPicPr>
              <p:cNvPr id="375" name="그림 374"/>
              <p:cNvPicPr>
                <a:picLocks noChangeAspect="1"/>
              </p:cNvPicPr>
              <p:nvPr/>
            </p:nvPicPr>
            <p:blipFill>
              <a:blip r:embed="rId18"/>
              <a:stretch>
                <a:fillRect/>
              </a:stretch>
            </p:blipFill>
            <p:spPr>
              <a:xfrm>
                <a:off x="2518710" y="1534803"/>
                <a:ext cx="334496" cy="738016"/>
              </a:xfrm>
              <a:prstGeom prst="rect">
                <a:avLst/>
              </a:prstGeom>
            </p:spPr>
          </p:pic>
          <p:pic>
            <p:nvPicPr>
              <p:cNvPr id="376" name="그림 375"/>
              <p:cNvPicPr>
                <a:picLocks noChangeAspect="1"/>
              </p:cNvPicPr>
              <p:nvPr/>
            </p:nvPicPr>
            <p:blipFill>
              <a:blip r:embed="rId18"/>
              <a:stretch>
                <a:fillRect/>
              </a:stretch>
            </p:blipFill>
            <p:spPr>
              <a:xfrm>
                <a:off x="2571805" y="1622392"/>
                <a:ext cx="334496" cy="738016"/>
              </a:xfrm>
              <a:prstGeom prst="rect">
                <a:avLst/>
              </a:prstGeom>
            </p:spPr>
          </p:pic>
          <p:pic>
            <p:nvPicPr>
              <p:cNvPr id="377" name="그림 376"/>
              <p:cNvPicPr>
                <a:picLocks noChangeAspect="1"/>
              </p:cNvPicPr>
              <p:nvPr/>
            </p:nvPicPr>
            <p:blipFill>
              <a:blip r:embed="rId18"/>
              <a:stretch>
                <a:fillRect/>
              </a:stretch>
            </p:blipFill>
            <p:spPr>
              <a:xfrm>
                <a:off x="2643015" y="1685430"/>
                <a:ext cx="334496" cy="738016"/>
              </a:xfrm>
              <a:prstGeom prst="rect">
                <a:avLst/>
              </a:prstGeom>
            </p:spPr>
          </p:pic>
        </p:grpSp>
        <p:grpSp>
          <p:nvGrpSpPr>
            <p:cNvPr id="360" name="그룹 359"/>
            <p:cNvGrpSpPr/>
            <p:nvPr/>
          </p:nvGrpSpPr>
          <p:grpSpPr>
            <a:xfrm>
              <a:off x="8247214" y="3234976"/>
              <a:ext cx="341632" cy="668946"/>
              <a:chOff x="954929" y="3337410"/>
              <a:chExt cx="341632" cy="668946"/>
            </a:xfrm>
          </p:grpSpPr>
          <p:pic>
            <p:nvPicPr>
              <p:cNvPr id="369" name="그림 368"/>
              <p:cNvPicPr>
                <a:picLocks noChangeAspect="1"/>
              </p:cNvPicPr>
              <p:nvPr/>
            </p:nvPicPr>
            <p:blipFill>
              <a:blip r:embed="rId19"/>
              <a:stretch>
                <a:fillRect/>
              </a:stretch>
            </p:blipFill>
            <p:spPr>
              <a:xfrm>
                <a:off x="954929" y="3337410"/>
                <a:ext cx="250175" cy="596250"/>
              </a:xfrm>
              <a:prstGeom prst="rect">
                <a:avLst/>
              </a:prstGeom>
            </p:spPr>
          </p:pic>
          <p:pic>
            <p:nvPicPr>
              <p:cNvPr id="370" name="그림 369"/>
              <p:cNvPicPr>
                <a:picLocks noChangeAspect="1"/>
              </p:cNvPicPr>
              <p:nvPr/>
            </p:nvPicPr>
            <p:blipFill>
              <a:blip r:embed="rId19"/>
              <a:stretch>
                <a:fillRect/>
              </a:stretch>
            </p:blipFill>
            <p:spPr>
              <a:xfrm>
                <a:off x="993291" y="3367489"/>
                <a:ext cx="250175" cy="596250"/>
              </a:xfrm>
              <a:prstGeom prst="rect">
                <a:avLst/>
              </a:prstGeom>
            </p:spPr>
          </p:pic>
          <p:pic>
            <p:nvPicPr>
              <p:cNvPr id="371" name="그림 370"/>
              <p:cNvPicPr>
                <a:picLocks noChangeAspect="1"/>
              </p:cNvPicPr>
              <p:nvPr/>
            </p:nvPicPr>
            <p:blipFill>
              <a:blip r:embed="rId19"/>
              <a:stretch>
                <a:fillRect/>
              </a:stretch>
            </p:blipFill>
            <p:spPr>
              <a:xfrm>
                <a:off x="1046386" y="3410106"/>
                <a:ext cx="250175" cy="596250"/>
              </a:xfrm>
              <a:prstGeom prst="rect">
                <a:avLst/>
              </a:prstGeom>
            </p:spPr>
          </p:pic>
        </p:grpSp>
      </p:grpSp>
      <p:grpSp>
        <p:nvGrpSpPr>
          <p:cNvPr id="13" name="그룹 12"/>
          <p:cNvGrpSpPr/>
          <p:nvPr/>
        </p:nvGrpSpPr>
        <p:grpSpPr>
          <a:xfrm>
            <a:off x="5569256" y="4133946"/>
            <a:ext cx="1998157" cy="805913"/>
            <a:chOff x="6417756" y="4134628"/>
            <a:chExt cx="2307511" cy="930684"/>
          </a:xfrm>
        </p:grpSpPr>
        <p:sp>
          <p:nvSpPr>
            <p:cNvPr id="347" name="모서리가 둥근 직사각형 346"/>
            <p:cNvSpPr/>
            <p:nvPr/>
          </p:nvSpPr>
          <p:spPr bwMode="auto">
            <a:xfrm>
              <a:off x="7219317" y="4134628"/>
              <a:ext cx="1505950" cy="930684"/>
            </a:xfrm>
            <a:prstGeom prst="roundRect">
              <a:avLst/>
            </a:prstGeom>
            <a:solidFill>
              <a:srgbClr val="FF0000">
                <a:alpha val="40000"/>
              </a:srgbClr>
            </a:solidFill>
            <a:ln w="19050">
              <a:solidFill>
                <a:srgbClr val="FF0000"/>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sz="1600"/>
            </a:p>
          </p:txBody>
        </p:sp>
        <p:sp>
          <p:nvSpPr>
            <p:cNvPr id="348" name="모서리가 둥근 직사각형 347"/>
            <p:cNvSpPr/>
            <p:nvPr/>
          </p:nvSpPr>
          <p:spPr bwMode="auto">
            <a:xfrm>
              <a:off x="6417756" y="4134628"/>
              <a:ext cx="695371" cy="930684"/>
            </a:xfrm>
            <a:prstGeom prst="roundRect">
              <a:avLst/>
            </a:prstGeom>
            <a:solidFill>
              <a:srgbClr val="0000FF">
                <a:alpha val="40000"/>
              </a:srgbClr>
            </a:solidFill>
            <a:ln w="19050">
              <a:solidFill>
                <a:srgbClr val="0000FF"/>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600"/>
            </a:p>
          </p:txBody>
        </p:sp>
        <p:grpSp>
          <p:nvGrpSpPr>
            <p:cNvPr id="352" name="그룹 351"/>
            <p:cNvGrpSpPr/>
            <p:nvPr/>
          </p:nvGrpSpPr>
          <p:grpSpPr>
            <a:xfrm>
              <a:off x="7260972" y="4183483"/>
              <a:ext cx="428317" cy="851749"/>
              <a:chOff x="954929" y="1534803"/>
              <a:chExt cx="453236" cy="901303"/>
            </a:xfrm>
          </p:grpSpPr>
          <p:pic>
            <p:nvPicPr>
              <p:cNvPr id="393" name="그림 392"/>
              <p:cNvPicPr>
                <a:picLocks noChangeAspect="1"/>
              </p:cNvPicPr>
              <p:nvPr/>
            </p:nvPicPr>
            <p:blipFill>
              <a:blip r:embed="rId16"/>
              <a:stretch>
                <a:fillRect/>
              </a:stretch>
            </p:blipFill>
            <p:spPr>
              <a:xfrm>
                <a:off x="954929" y="1534803"/>
                <a:ext cx="329397" cy="738016"/>
              </a:xfrm>
              <a:prstGeom prst="rect">
                <a:avLst/>
              </a:prstGeom>
            </p:spPr>
          </p:pic>
          <p:pic>
            <p:nvPicPr>
              <p:cNvPr id="394" name="그림 393"/>
              <p:cNvPicPr>
                <a:picLocks noChangeAspect="1"/>
              </p:cNvPicPr>
              <p:nvPr/>
            </p:nvPicPr>
            <p:blipFill>
              <a:blip r:embed="rId16"/>
              <a:stretch>
                <a:fillRect/>
              </a:stretch>
            </p:blipFill>
            <p:spPr>
              <a:xfrm>
                <a:off x="1012643" y="1625394"/>
                <a:ext cx="329397" cy="738016"/>
              </a:xfrm>
              <a:prstGeom prst="rect">
                <a:avLst/>
              </a:prstGeom>
            </p:spPr>
          </p:pic>
          <p:pic>
            <p:nvPicPr>
              <p:cNvPr id="395" name="그림 394"/>
              <p:cNvPicPr>
                <a:picLocks noChangeAspect="1"/>
              </p:cNvPicPr>
              <p:nvPr/>
            </p:nvPicPr>
            <p:blipFill>
              <a:blip r:embed="rId16"/>
              <a:stretch>
                <a:fillRect/>
              </a:stretch>
            </p:blipFill>
            <p:spPr>
              <a:xfrm>
                <a:off x="1078768" y="1698090"/>
                <a:ext cx="329397" cy="738016"/>
              </a:xfrm>
              <a:prstGeom prst="rect">
                <a:avLst/>
              </a:prstGeom>
            </p:spPr>
          </p:pic>
        </p:grpSp>
        <p:grpSp>
          <p:nvGrpSpPr>
            <p:cNvPr id="354" name="그룹 353"/>
            <p:cNvGrpSpPr/>
            <p:nvPr/>
          </p:nvGrpSpPr>
          <p:grpSpPr>
            <a:xfrm>
              <a:off x="6590221" y="4196072"/>
              <a:ext cx="381161" cy="807796"/>
              <a:chOff x="1742330" y="1534803"/>
              <a:chExt cx="425283" cy="901303"/>
            </a:xfrm>
          </p:grpSpPr>
          <p:pic>
            <p:nvPicPr>
              <p:cNvPr id="387" name="그림 386"/>
              <p:cNvPicPr>
                <a:picLocks noChangeAspect="1"/>
              </p:cNvPicPr>
              <p:nvPr/>
            </p:nvPicPr>
            <p:blipFill>
              <a:blip r:embed="rId17"/>
              <a:stretch>
                <a:fillRect/>
              </a:stretch>
            </p:blipFill>
            <p:spPr>
              <a:xfrm>
                <a:off x="1742330" y="1534803"/>
                <a:ext cx="324573" cy="738016"/>
              </a:xfrm>
              <a:prstGeom prst="rect">
                <a:avLst/>
              </a:prstGeom>
            </p:spPr>
          </p:pic>
          <p:pic>
            <p:nvPicPr>
              <p:cNvPr id="388" name="그림 387"/>
              <p:cNvPicPr>
                <a:picLocks noChangeAspect="1"/>
              </p:cNvPicPr>
              <p:nvPr/>
            </p:nvPicPr>
            <p:blipFill>
              <a:blip r:embed="rId17"/>
              <a:stretch>
                <a:fillRect/>
              </a:stretch>
            </p:blipFill>
            <p:spPr>
              <a:xfrm>
                <a:off x="1782129" y="1622392"/>
                <a:ext cx="324573" cy="738016"/>
              </a:xfrm>
              <a:prstGeom prst="rect">
                <a:avLst/>
              </a:prstGeom>
            </p:spPr>
          </p:pic>
          <p:pic>
            <p:nvPicPr>
              <p:cNvPr id="389" name="그림 388"/>
              <p:cNvPicPr>
                <a:picLocks noChangeAspect="1"/>
              </p:cNvPicPr>
              <p:nvPr/>
            </p:nvPicPr>
            <p:blipFill>
              <a:blip r:embed="rId17"/>
              <a:stretch>
                <a:fillRect/>
              </a:stretch>
            </p:blipFill>
            <p:spPr>
              <a:xfrm>
                <a:off x="1843040" y="1698090"/>
                <a:ext cx="324573" cy="738016"/>
              </a:xfrm>
              <a:prstGeom prst="rect">
                <a:avLst/>
              </a:prstGeom>
            </p:spPr>
          </p:pic>
        </p:grpSp>
        <p:grpSp>
          <p:nvGrpSpPr>
            <p:cNvPr id="359" name="그룹 358"/>
            <p:cNvGrpSpPr/>
            <p:nvPr/>
          </p:nvGrpSpPr>
          <p:grpSpPr>
            <a:xfrm>
              <a:off x="7744287" y="4171511"/>
              <a:ext cx="430269" cy="833380"/>
              <a:chOff x="2518710" y="1534803"/>
              <a:chExt cx="458801" cy="888643"/>
            </a:xfrm>
          </p:grpSpPr>
          <p:pic>
            <p:nvPicPr>
              <p:cNvPr id="372" name="그림 371"/>
              <p:cNvPicPr>
                <a:picLocks noChangeAspect="1"/>
              </p:cNvPicPr>
              <p:nvPr/>
            </p:nvPicPr>
            <p:blipFill>
              <a:blip r:embed="rId18"/>
              <a:stretch>
                <a:fillRect/>
              </a:stretch>
            </p:blipFill>
            <p:spPr>
              <a:xfrm>
                <a:off x="2518710" y="1534803"/>
                <a:ext cx="334496" cy="738016"/>
              </a:xfrm>
              <a:prstGeom prst="rect">
                <a:avLst/>
              </a:prstGeom>
            </p:spPr>
          </p:pic>
          <p:pic>
            <p:nvPicPr>
              <p:cNvPr id="373" name="그림 372"/>
              <p:cNvPicPr>
                <a:picLocks noChangeAspect="1"/>
              </p:cNvPicPr>
              <p:nvPr/>
            </p:nvPicPr>
            <p:blipFill>
              <a:blip r:embed="rId18"/>
              <a:stretch>
                <a:fillRect/>
              </a:stretch>
            </p:blipFill>
            <p:spPr>
              <a:xfrm>
                <a:off x="2571805" y="1622392"/>
                <a:ext cx="334496" cy="738016"/>
              </a:xfrm>
              <a:prstGeom prst="rect">
                <a:avLst/>
              </a:prstGeom>
            </p:spPr>
          </p:pic>
          <p:pic>
            <p:nvPicPr>
              <p:cNvPr id="374" name="그림 373"/>
              <p:cNvPicPr>
                <a:picLocks noChangeAspect="1"/>
              </p:cNvPicPr>
              <p:nvPr/>
            </p:nvPicPr>
            <p:blipFill>
              <a:blip r:embed="rId18"/>
              <a:stretch>
                <a:fillRect/>
              </a:stretch>
            </p:blipFill>
            <p:spPr>
              <a:xfrm>
                <a:off x="2643015" y="1685430"/>
                <a:ext cx="334496" cy="738016"/>
              </a:xfrm>
              <a:prstGeom prst="rect">
                <a:avLst/>
              </a:prstGeom>
            </p:spPr>
          </p:pic>
        </p:grpSp>
        <p:grpSp>
          <p:nvGrpSpPr>
            <p:cNvPr id="361" name="그룹 360"/>
            <p:cNvGrpSpPr/>
            <p:nvPr/>
          </p:nvGrpSpPr>
          <p:grpSpPr>
            <a:xfrm>
              <a:off x="8274702" y="4247247"/>
              <a:ext cx="335307" cy="692291"/>
              <a:chOff x="1791108" y="3337409"/>
              <a:chExt cx="335307" cy="692291"/>
            </a:xfrm>
          </p:grpSpPr>
          <p:pic>
            <p:nvPicPr>
              <p:cNvPr id="366" name="그림 365"/>
              <p:cNvPicPr>
                <a:picLocks noChangeAspect="1"/>
              </p:cNvPicPr>
              <p:nvPr/>
            </p:nvPicPr>
            <p:blipFill>
              <a:blip r:embed="rId20"/>
              <a:stretch>
                <a:fillRect/>
              </a:stretch>
            </p:blipFill>
            <p:spPr>
              <a:xfrm>
                <a:off x="1791108" y="3337409"/>
                <a:ext cx="253839" cy="592291"/>
              </a:xfrm>
              <a:prstGeom prst="rect">
                <a:avLst/>
              </a:prstGeom>
            </p:spPr>
          </p:pic>
          <p:pic>
            <p:nvPicPr>
              <p:cNvPr id="367" name="그림 366"/>
              <p:cNvPicPr>
                <a:picLocks noChangeAspect="1"/>
              </p:cNvPicPr>
              <p:nvPr/>
            </p:nvPicPr>
            <p:blipFill>
              <a:blip r:embed="rId20"/>
              <a:stretch>
                <a:fillRect/>
              </a:stretch>
            </p:blipFill>
            <p:spPr>
              <a:xfrm>
                <a:off x="1819481" y="3383979"/>
                <a:ext cx="253839" cy="592291"/>
              </a:xfrm>
              <a:prstGeom prst="rect">
                <a:avLst/>
              </a:prstGeom>
            </p:spPr>
          </p:pic>
          <p:pic>
            <p:nvPicPr>
              <p:cNvPr id="368" name="그림 367"/>
              <p:cNvPicPr>
                <a:picLocks noChangeAspect="1"/>
              </p:cNvPicPr>
              <p:nvPr/>
            </p:nvPicPr>
            <p:blipFill>
              <a:blip r:embed="rId20"/>
              <a:stretch>
                <a:fillRect/>
              </a:stretch>
            </p:blipFill>
            <p:spPr>
              <a:xfrm>
                <a:off x="1872576" y="3437409"/>
                <a:ext cx="253839" cy="592291"/>
              </a:xfrm>
              <a:prstGeom prst="rect">
                <a:avLst/>
              </a:prstGeom>
            </p:spPr>
          </p:pic>
        </p:grpSp>
      </p:grpSp>
      <p:grpSp>
        <p:nvGrpSpPr>
          <p:cNvPr id="12" name="그룹 11"/>
          <p:cNvGrpSpPr/>
          <p:nvPr/>
        </p:nvGrpSpPr>
        <p:grpSpPr>
          <a:xfrm>
            <a:off x="5558111" y="5177085"/>
            <a:ext cx="1998157" cy="805913"/>
            <a:chOff x="6404886" y="5125551"/>
            <a:chExt cx="2307511" cy="930684"/>
          </a:xfrm>
        </p:grpSpPr>
        <p:sp>
          <p:nvSpPr>
            <p:cNvPr id="349" name="모서리가 둥근 직사각형 348"/>
            <p:cNvSpPr/>
            <p:nvPr/>
          </p:nvSpPr>
          <p:spPr bwMode="auto">
            <a:xfrm>
              <a:off x="7206447" y="5125551"/>
              <a:ext cx="1505950" cy="930684"/>
            </a:xfrm>
            <a:prstGeom prst="roundRect">
              <a:avLst/>
            </a:prstGeom>
            <a:solidFill>
              <a:srgbClr val="FF0000">
                <a:alpha val="40000"/>
              </a:srgbClr>
            </a:solidFill>
            <a:ln w="19050">
              <a:solidFill>
                <a:srgbClr val="FF0000"/>
              </a:solidFill>
              <a:prstDash val="sys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sz="1600"/>
            </a:p>
          </p:txBody>
        </p:sp>
        <p:sp>
          <p:nvSpPr>
            <p:cNvPr id="350" name="모서리가 둥근 직사각형 349"/>
            <p:cNvSpPr/>
            <p:nvPr/>
          </p:nvSpPr>
          <p:spPr bwMode="auto">
            <a:xfrm>
              <a:off x="6404886" y="5125551"/>
              <a:ext cx="695371" cy="930684"/>
            </a:xfrm>
            <a:prstGeom prst="roundRect">
              <a:avLst/>
            </a:prstGeom>
            <a:solidFill>
              <a:srgbClr val="0000FF">
                <a:alpha val="40000"/>
              </a:srgbClr>
            </a:solidFill>
            <a:ln w="19050">
              <a:solidFill>
                <a:srgbClr val="0000FF"/>
              </a:solidFill>
              <a:prstDash val="sysDash"/>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600"/>
            </a:p>
          </p:txBody>
        </p:sp>
        <p:grpSp>
          <p:nvGrpSpPr>
            <p:cNvPr id="353" name="그룹 352"/>
            <p:cNvGrpSpPr/>
            <p:nvPr/>
          </p:nvGrpSpPr>
          <p:grpSpPr>
            <a:xfrm>
              <a:off x="7260972" y="5171751"/>
              <a:ext cx="428317" cy="851749"/>
              <a:chOff x="954929" y="1534803"/>
              <a:chExt cx="453236" cy="901303"/>
            </a:xfrm>
          </p:grpSpPr>
          <p:pic>
            <p:nvPicPr>
              <p:cNvPr id="390" name="그림 389"/>
              <p:cNvPicPr>
                <a:picLocks noChangeAspect="1"/>
              </p:cNvPicPr>
              <p:nvPr/>
            </p:nvPicPr>
            <p:blipFill>
              <a:blip r:embed="rId16"/>
              <a:stretch>
                <a:fillRect/>
              </a:stretch>
            </p:blipFill>
            <p:spPr>
              <a:xfrm>
                <a:off x="954929" y="1534803"/>
                <a:ext cx="329397" cy="738016"/>
              </a:xfrm>
              <a:prstGeom prst="rect">
                <a:avLst/>
              </a:prstGeom>
            </p:spPr>
          </p:pic>
          <p:pic>
            <p:nvPicPr>
              <p:cNvPr id="391" name="그림 390"/>
              <p:cNvPicPr>
                <a:picLocks noChangeAspect="1"/>
              </p:cNvPicPr>
              <p:nvPr/>
            </p:nvPicPr>
            <p:blipFill>
              <a:blip r:embed="rId16"/>
              <a:stretch>
                <a:fillRect/>
              </a:stretch>
            </p:blipFill>
            <p:spPr>
              <a:xfrm>
                <a:off x="1012643" y="1625394"/>
                <a:ext cx="329397" cy="738016"/>
              </a:xfrm>
              <a:prstGeom prst="rect">
                <a:avLst/>
              </a:prstGeom>
            </p:spPr>
          </p:pic>
          <p:pic>
            <p:nvPicPr>
              <p:cNvPr id="392" name="그림 391"/>
              <p:cNvPicPr>
                <a:picLocks noChangeAspect="1"/>
              </p:cNvPicPr>
              <p:nvPr/>
            </p:nvPicPr>
            <p:blipFill>
              <a:blip r:embed="rId16"/>
              <a:stretch>
                <a:fillRect/>
              </a:stretch>
            </p:blipFill>
            <p:spPr>
              <a:xfrm>
                <a:off x="1078768" y="1698090"/>
                <a:ext cx="329397" cy="738016"/>
              </a:xfrm>
              <a:prstGeom prst="rect">
                <a:avLst/>
              </a:prstGeom>
            </p:spPr>
          </p:pic>
        </p:grpSp>
        <p:grpSp>
          <p:nvGrpSpPr>
            <p:cNvPr id="356" name="그룹 355"/>
            <p:cNvGrpSpPr/>
            <p:nvPr/>
          </p:nvGrpSpPr>
          <p:grpSpPr>
            <a:xfrm>
              <a:off x="7757192" y="5202183"/>
              <a:ext cx="381161" cy="807796"/>
              <a:chOff x="1742330" y="1534803"/>
              <a:chExt cx="425283" cy="901303"/>
            </a:xfrm>
          </p:grpSpPr>
          <p:pic>
            <p:nvPicPr>
              <p:cNvPr id="381" name="그림 380"/>
              <p:cNvPicPr>
                <a:picLocks noChangeAspect="1"/>
              </p:cNvPicPr>
              <p:nvPr/>
            </p:nvPicPr>
            <p:blipFill>
              <a:blip r:embed="rId17"/>
              <a:stretch>
                <a:fillRect/>
              </a:stretch>
            </p:blipFill>
            <p:spPr>
              <a:xfrm>
                <a:off x="1742330" y="1534803"/>
                <a:ext cx="324573" cy="738016"/>
              </a:xfrm>
              <a:prstGeom prst="rect">
                <a:avLst/>
              </a:prstGeom>
            </p:spPr>
          </p:pic>
          <p:pic>
            <p:nvPicPr>
              <p:cNvPr id="382" name="그림 381"/>
              <p:cNvPicPr>
                <a:picLocks noChangeAspect="1"/>
              </p:cNvPicPr>
              <p:nvPr/>
            </p:nvPicPr>
            <p:blipFill>
              <a:blip r:embed="rId17"/>
              <a:stretch>
                <a:fillRect/>
              </a:stretch>
            </p:blipFill>
            <p:spPr>
              <a:xfrm>
                <a:off x="1782129" y="1622392"/>
                <a:ext cx="324573" cy="738016"/>
              </a:xfrm>
              <a:prstGeom prst="rect">
                <a:avLst/>
              </a:prstGeom>
            </p:spPr>
          </p:pic>
          <p:pic>
            <p:nvPicPr>
              <p:cNvPr id="383" name="그림 382"/>
              <p:cNvPicPr>
                <a:picLocks noChangeAspect="1"/>
              </p:cNvPicPr>
              <p:nvPr/>
            </p:nvPicPr>
            <p:blipFill>
              <a:blip r:embed="rId17"/>
              <a:stretch>
                <a:fillRect/>
              </a:stretch>
            </p:blipFill>
            <p:spPr>
              <a:xfrm>
                <a:off x="1843040" y="1698090"/>
                <a:ext cx="324573" cy="738016"/>
              </a:xfrm>
              <a:prstGeom prst="rect">
                <a:avLst/>
              </a:prstGeom>
            </p:spPr>
          </p:pic>
        </p:grpSp>
        <p:grpSp>
          <p:nvGrpSpPr>
            <p:cNvPr id="357" name="그룹 356"/>
            <p:cNvGrpSpPr/>
            <p:nvPr/>
          </p:nvGrpSpPr>
          <p:grpSpPr>
            <a:xfrm>
              <a:off x="6551351" y="5176600"/>
              <a:ext cx="430269" cy="833380"/>
              <a:chOff x="2518710" y="1534803"/>
              <a:chExt cx="458801" cy="888643"/>
            </a:xfrm>
          </p:grpSpPr>
          <p:pic>
            <p:nvPicPr>
              <p:cNvPr id="378" name="그림 377"/>
              <p:cNvPicPr>
                <a:picLocks noChangeAspect="1"/>
              </p:cNvPicPr>
              <p:nvPr/>
            </p:nvPicPr>
            <p:blipFill>
              <a:blip r:embed="rId18"/>
              <a:stretch>
                <a:fillRect/>
              </a:stretch>
            </p:blipFill>
            <p:spPr>
              <a:xfrm>
                <a:off x="2518710" y="1534803"/>
                <a:ext cx="334496" cy="738016"/>
              </a:xfrm>
              <a:prstGeom prst="rect">
                <a:avLst/>
              </a:prstGeom>
            </p:spPr>
          </p:pic>
          <p:pic>
            <p:nvPicPr>
              <p:cNvPr id="379" name="그림 378"/>
              <p:cNvPicPr>
                <a:picLocks noChangeAspect="1"/>
              </p:cNvPicPr>
              <p:nvPr/>
            </p:nvPicPr>
            <p:blipFill>
              <a:blip r:embed="rId18"/>
              <a:stretch>
                <a:fillRect/>
              </a:stretch>
            </p:blipFill>
            <p:spPr>
              <a:xfrm>
                <a:off x="2571805" y="1622392"/>
                <a:ext cx="334496" cy="738016"/>
              </a:xfrm>
              <a:prstGeom prst="rect">
                <a:avLst/>
              </a:prstGeom>
            </p:spPr>
          </p:pic>
          <p:pic>
            <p:nvPicPr>
              <p:cNvPr id="380" name="그림 379"/>
              <p:cNvPicPr>
                <a:picLocks noChangeAspect="1"/>
              </p:cNvPicPr>
              <p:nvPr/>
            </p:nvPicPr>
            <p:blipFill>
              <a:blip r:embed="rId18"/>
              <a:stretch>
                <a:fillRect/>
              </a:stretch>
            </p:blipFill>
            <p:spPr>
              <a:xfrm>
                <a:off x="2643015" y="1685430"/>
                <a:ext cx="334496" cy="738016"/>
              </a:xfrm>
              <a:prstGeom prst="rect">
                <a:avLst/>
              </a:prstGeom>
            </p:spPr>
          </p:pic>
        </p:grpSp>
        <p:grpSp>
          <p:nvGrpSpPr>
            <p:cNvPr id="362" name="그룹 361"/>
            <p:cNvGrpSpPr/>
            <p:nvPr/>
          </p:nvGrpSpPr>
          <p:grpSpPr>
            <a:xfrm>
              <a:off x="8243016" y="5271022"/>
              <a:ext cx="345906" cy="667560"/>
              <a:chOff x="2601048" y="3351695"/>
              <a:chExt cx="345906" cy="667560"/>
            </a:xfrm>
          </p:grpSpPr>
          <p:pic>
            <p:nvPicPr>
              <p:cNvPr id="363" name="그림 362"/>
              <p:cNvPicPr>
                <a:picLocks noChangeAspect="1"/>
              </p:cNvPicPr>
              <p:nvPr/>
            </p:nvPicPr>
            <p:blipFill>
              <a:blip r:embed="rId21"/>
              <a:stretch>
                <a:fillRect/>
              </a:stretch>
            </p:blipFill>
            <p:spPr>
              <a:xfrm>
                <a:off x="2601048" y="3351695"/>
                <a:ext cx="255091" cy="571403"/>
              </a:xfrm>
              <a:prstGeom prst="rect">
                <a:avLst/>
              </a:prstGeom>
            </p:spPr>
          </p:pic>
          <p:pic>
            <p:nvPicPr>
              <p:cNvPr id="364" name="그림 363"/>
              <p:cNvPicPr>
                <a:picLocks noChangeAspect="1"/>
              </p:cNvPicPr>
              <p:nvPr/>
            </p:nvPicPr>
            <p:blipFill>
              <a:blip r:embed="rId21"/>
              <a:stretch>
                <a:fillRect/>
              </a:stretch>
            </p:blipFill>
            <p:spPr>
              <a:xfrm>
                <a:off x="2643015" y="3392336"/>
                <a:ext cx="255091" cy="571403"/>
              </a:xfrm>
              <a:prstGeom prst="rect">
                <a:avLst/>
              </a:prstGeom>
            </p:spPr>
          </p:pic>
          <p:pic>
            <p:nvPicPr>
              <p:cNvPr id="365" name="그림 364"/>
              <p:cNvPicPr>
                <a:picLocks noChangeAspect="1"/>
              </p:cNvPicPr>
              <p:nvPr/>
            </p:nvPicPr>
            <p:blipFill>
              <a:blip r:embed="rId21"/>
              <a:stretch>
                <a:fillRect/>
              </a:stretch>
            </p:blipFill>
            <p:spPr>
              <a:xfrm>
                <a:off x="2691863" y="3447852"/>
                <a:ext cx="255091" cy="571403"/>
              </a:xfrm>
              <a:prstGeom prst="rect">
                <a:avLst/>
              </a:prstGeom>
            </p:spPr>
          </p:pic>
        </p:grpSp>
      </p:grpSp>
      <p:sp>
        <p:nvSpPr>
          <p:cNvPr id="399" name="TextBox 398"/>
          <p:cNvSpPr txBox="1"/>
          <p:nvPr/>
        </p:nvSpPr>
        <p:spPr>
          <a:xfrm rot="16200000">
            <a:off x="6375404" y="5988789"/>
            <a:ext cx="50807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a:t>
            </a:r>
            <a:endPar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 name="오른쪽 화살표 4"/>
          <p:cNvSpPr/>
          <p:nvPr/>
        </p:nvSpPr>
        <p:spPr bwMode="auto">
          <a:xfrm rot="5400000">
            <a:off x="8180423" y="2725598"/>
            <a:ext cx="589127" cy="728977"/>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sz="1600"/>
          </a:p>
        </p:txBody>
      </p:sp>
      <p:sp>
        <p:nvSpPr>
          <p:cNvPr id="6" name="직사각형 5"/>
          <p:cNvSpPr/>
          <p:nvPr/>
        </p:nvSpPr>
        <p:spPr>
          <a:xfrm>
            <a:off x="8240833" y="2959876"/>
            <a:ext cx="434734" cy="307777"/>
          </a:xfrm>
          <a:prstGeom prst="rect">
            <a:avLst/>
          </a:prstGeom>
        </p:spPr>
        <p:txBody>
          <a:bodyPr wrap="none">
            <a:spAutoFit/>
          </a:bodyPr>
          <a:lstStyle/>
          <a:p>
            <a:r>
              <a:rPr lang="en-US" altLang="ko-KR" sz="1400" dirty="0"/>
              <a:t>DA</a:t>
            </a:r>
            <a:endParaRPr lang="ko-KR" altLang="en-US" sz="1400" dirty="0"/>
          </a:p>
        </p:txBody>
      </p:sp>
      <p:sp>
        <p:nvSpPr>
          <p:cNvPr id="8" name="굽은 화살표 7"/>
          <p:cNvSpPr/>
          <p:nvPr/>
        </p:nvSpPr>
        <p:spPr bwMode="auto">
          <a:xfrm rot="10800000">
            <a:off x="7902834" y="4429379"/>
            <a:ext cx="643947" cy="762605"/>
          </a:xfrm>
          <a:prstGeom prst="bentArrow">
            <a:avLst>
              <a:gd name="adj1" fmla="val 30394"/>
              <a:gd name="adj2" fmla="val 27472"/>
              <a:gd name="adj3" fmla="val 25000"/>
              <a:gd name="adj4" fmla="val 3633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sz="1600"/>
          </a:p>
        </p:txBody>
      </p:sp>
      <p:cxnSp>
        <p:nvCxnSpPr>
          <p:cNvPr id="10" name="직선 화살표 연결선 9"/>
          <p:cNvCxnSpPr>
            <a:stCxn id="11" idx="1"/>
          </p:cNvCxnSpPr>
          <p:nvPr/>
        </p:nvCxnSpPr>
        <p:spPr bwMode="auto">
          <a:xfrm flipH="1">
            <a:off x="4288212" y="3529049"/>
            <a:ext cx="1184926" cy="11972"/>
          </a:xfrm>
          <a:prstGeom prst="straightConnector1">
            <a:avLst/>
          </a:prstGeom>
          <a:solidFill>
            <a:schemeClr val="accent1"/>
          </a:solidFill>
          <a:ln w="76200" cap="flat" cmpd="sng" algn="ctr">
            <a:solidFill>
              <a:srgbClr val="E17601"/>
            </a:solidFill>
            <a:prstDash val="solid"/>
            <a:round/>
            <a:headEnd type="none" w="med" len="med"/>
            <a:tailEnd type="triangle"/>
          </a:ln>
          <a:effectLst>
            <a:outerShdw blurRad="50800" dist="38100" dir="2700000" algn="tl" rotWithShape="0">
              <a:prstClr val="black">
                <a:alpha val="40000"/>
              </a:prstClr>
            </a:outerShdw>
          </a:effectLst>
        </p:spPr>
      </p:cxnSp>
      <p:cxnSp>
        <p:nvCxnSpPr>
          <p:cNvPr id="400" name="직선 화살표 연결선 399"/>
          <p:cNvCxnSpPr>
            <a:stCxn id="402" idx="1"/>
          </p:cNvCxnSpPr>
          <p:nvPr/>
        </p:nvCxnSpPr>
        <p:spPr bwMode="auto">
          <a:xfrm flipH="1" flipV="1">
            <a:off x="4265696" y="4422791"/>
            <a:ext cx="1226350" cy="131013"/>
          </a:xfrm>
          <a:prstGeom prst="straightConnector1">
            <a:avLst/>
          </a:prstGeom>
          <a:solidFill>
            <a:schemeClr val="accent1"/>
          </a:solidFill>
          <a:ln w="76200" cap="flat" cmpd="sng" algn="ctr">
            <a:solidFill>
              <a:srgbClr val="E17601"/>
            </a:solidFill>
            <a:prstDash val="solid"/>
            <a:round/>
            <a:headEnd type="none" w="med" len="med"/>
            <a:tailEnd type="triangle"/>
          </a:ln>
          <a:effectLst>
            <a:outerShdw blurRad="50800" dist="38100" dir="2700000" algn="tl" rotWithShape="0">
              <a:prstClr val="black">
                <a:alpha val="40000"/>
              </a:prstClr>
            </a:outerShdw>
          </a:effectLst>
        </p:spPr>
      </p:cxnSp>
      <p:cxnSp>
        <p:nvCxnSpPr>
          <p:cNvPr id="401" name="직선 화살표 연결선 400"/>
          <p:cNvCxnSpPr>
            <a:stCxn id="403" idx="1"/>
          </p:cNvCxnSpPr>
          <p:nvPr/>
        </p:nvCxnSpPr>
        <p:spPr bwMode="auto">
          <a:xfrm flipH="1" flipV="1">
            <a:off x="4285372" y="5224302"/>
            <a:ext cx="1215179" cy="361678"/>
          </a:xfrm>
          <a:prstGeom prst="straightConnector1">
            <a:avLst/>
          </a:prstGeom>
          <a:solidFill>
            <a:schemeClr val="accent1"/>
          </a:solidFill>
          <a:ln w="76200" cap="flat" cmpd="sng" algn="ctr">
            <a:solidFill>
              <a:srgbClr val="E17601"/>
            </a:solidFill>
            <a:prstDash val="solid"/>
            <a:round/>
            <a:headEnd type="none" w="med" len="med"/>
            <a:tailEnd type="triangle"/>
          </a:ln>
          <a:effectLst>
            <a:outerShdw blurRad="50800" dist="38100" dir="2700000" algn="tl" rotWithShape="0">
              <a:prstClr val="black">
                <a:alpha val="40000"/>
              </a:prstClr>
            </a:outerShdw>
          </a:effectLst>
        </p:spPr>
      </p:cxnSp>
      <p:sp>
        <p:nvSpPr>
          <p:cNvPr id="11" name="모서리가 둥근 직사각형 10"/>
          <p:cNvSpPr/>
          <p:nvPr/>
        </p:nvSpPr>
        <p:spPr bwMode="auto">
          <a:xfrm>
            <a:off x="5473138" y="3069677"/>
            <a:ext cx="2176716" cy="918744"/>
          </a:xfrm>
          <a:prstGeom prst="roundRect">
            <a:avLst/>
          </a:prstGeom>
          <a:noFill/>
          <a:ln w="38100" cap="flat" cmpd="sng" algn="ctr">
            <a:solidFill>
              <a:srgbClr val="E17601"/>
            </a:solidFill>
            <a:prstDash val="solid"/>
            <a:round/>
            <a:headEnd type="none" w="med" len="med"/>
            <a:tailEnd type="none" w="med" len="med"/>
          </a:ln>
          <a:effectLst/>
        </p:spPr>
        <p:txBody>
          <a:bodyPr rtlCol="0" anchor="ctr"/>
          <a:lstStyle/>
          <a:p>
            <a:pPr algn="ctr"/>
            <a:endParaRPr lang="ko-KR" altLang="en-US" sz="1600"/>
          </a:p>
        </p:txBody>
      </p:sp>
      <p:sp>
        <p:nvSpPr>
          <p:cNvPr id="402" name="모서리가 둥근 직사각형 401"/>
          <p:cNvSpPr/>
          <p:nvPr/>
        </p:nvSpPr>
        <p:spPr bwMode="auto">
          <a:xfrm>
            <a:off x="5492046" y="4094432"/>
            <a:ext cx="2176716" cy="918744"/>
          </a:xfrm>
          <a:prstGeom prst="roundRect">
            <a:avLst/>
          </a:prstGeom>
          <a:noFill/>
          <a:ln w="38100" cap="flat" cmpd="sng" algn="ctr">
            <a:solidFill>
              <a:srgbClr val="E17601"/>
            </a:solidFill>
            <a:prstDash val="solid"/>
            <a:round/>
            <a:headEnd type="none" w="med" len="med"/>
            <a:tailEnd type="none" w="med" len="med"/>
          </a:ln>
          <a:effectLst/>
        </p:spPr>
        <p:txBody>
          <a:bodyPr rtlCol="0" anchor="ctr"/>
          <a:lstStyle/>
          <a:p>
            <a:pPr algn="ctr"/>
            <a:endParaRPr lang="ko-KR" altLang="en-US" sz="1600"/>
          </a:p>
        </p:txBody>
      </p:sp>
      <p:sp>
        <p:nvSpPr>
          <p:cNvPr id="403" name="모서리가 둥근 직사각형 402"/>
          <p:cNvSpPr/>
          <p:nvPr/>
        </p:nvSpPr>
        <p:spPr bwMode="auto">
          <a:xfrm>
            <a:off x="5500551" y="5126608"/>
            <a:ext cx="2176716" cy="918744"/>
          </a:xfrm>
          <a:prstGeom prst="roundRect">
            <a:avLst/>
          </a:prstGeom>
          <a:noFill/>
          <a:ln w="38100" cap="flat" cmpd="sng" algn="ctr">
            <a:solidFill>
              <a:srgbClr val="E17601"/>
            </a:solidFill>
            <a:prstDash val="solid"/>
            <a:round/>
            <a:headEnd type="none" w="med" len="med"/>
            <a:tailEnd type="none" w="med" len="med"/>
          </a:ln>
          <a:effectLst/>
        </p:spPr>
        <p:txBody>
          <a:bodyPr rtlCol="0" anchor="ctr"/>
          <a:lstStyle/>
          <a:p>
            <a:pPr algn="ctr"/>
            <a:endParaRPr lang="ko-KR" altLang="en-US" sz="1600"/>
          </a:p>
        </p:txBody>
      </p:sp>
      <p:sp>
        <p:nvSpPr>
          <p:cNvPr id="15" name="직사각형 14"/>
          <p:cNvSpPr/>
          <p:nvPr/>
        </p:nvSpPr>
        <p:spPr>
          <a:xfrm>
            <a:off x="4292236" y="5569495"/>
            <a:ext cx="1156086" cy="307777"/>
          </a:xfrm>
          <a:prstGeom prst="rect">
            <a:avLst/>
          </a:prstGeom>
        </p:spPr>
        <p:txBody>
          <a:bodyPr wrap="none">
            <a:spAutoFit/>
          </a:bodyPr>
          <a:lstStyle/>
          <a:p>
            <a:r>
              <a:rPr lang="en-US" altLang="ko-KR" sz="1400" b="1" dirty="0">
                <a:solidFill>
                  <a:srgbClr val="E17601"/>
                </a:solidFill>
              </a:rPr>
              <a:t>Fine-tuning</a:t>
            </a:r>
            <a:endParaRPr lang="ko-KR" altLang="en-US" sz="1400" dirty="0">
              <a:solidFill>
                <a:srgbClr val="E17601"/>
              </a:solidFill>
            </a:endParaRPr>
          </a:p>
        </p:txBody>
      </p:sp>
      <p:sp>
        <p:nvSpPr>
          <p:cNvPr id="404" name="직사각형 403"/>
          <p:cNvSpPr/>
          <p:nvPr/>
        </p:nvSpPr>
        <p:spPr>
          <a:xfrm>
            <a:off x="7810404" y="5069746"/>
            <a:ext cx="1291109" cy="954107"/>
          </a:xfrm>
          <a:prstGeom prst="rect">
            <a:avLst/>
          </a:prstGeom>
        </p:spPr>
        <p:txBody>
          <a:bodyPr wrap="square">
            <a:spAutoFit/>
          </a:bodyPr>
          <a:lstStyle/>
          <a:p>
            <a:pPr algn="ctr"/>
            <a:r>
              <a:rPr lang="en-US" altLang="ko-KR" sz="1400" dirty="0"/>
              <a:t>Online training sample collection</a:t>
            </a:r>
            <a:endParaRPr lang="ko-KR" altLang="en-US" sz="1400" dirty="0"/>
          </a:p>
        </p:txBody>
      </p:sp>
      <p:sp>
        <p:nvSpPr>
          <p:cNvPr id="298" name="직사각형 297"/>
          <p:cNvSpPr/>
          <p:nvPr/>
        </p:nvSpPr>
        <p:spPr>
          <a:xfrm>
            <a:off x="4928300" y="3087607"/>
            <a:ext cx="572593" cy="338554"/>
          </a:xfrm>
          <a:prstGeom prst="rect">
            <a:avLst/>
          </a:prstGeom>
        </p:spPr>
        <p:txBody>
          <a:bodyPr wrap="none">
            <a:spAutoFit/>
          </a:bodyPr>
          <a:lstStyle/>
          <a:p>
            <a:r>
              <a:rPr lang="en-US" altLang="ko-KR" sz="1600" b="1" dirty="0">
                <a:solidFill>
                  <a:schemeClr val="tx2"/>
                </a:solidFill>
              </a:rPr>
              <a:t>ID-1</a:t>
            </a:r>
            <a:endParaRPr lang="ko-KR" altLang="en-US" sz="1600" b="1" dirty="0">
              <a:solidFill>
                <a:schemeClr val="tx2"/>
              </a:solidFill>
            </a:endParaRPr>
          </a:p>
        </p:txBody>
      </p:sp>
      <p:sp>
        <p:nvSpPr>
          <p:cNvPr id="299" name="직사각형 298"/>
          <p:cNvSpPr/>
          <p:nvPr/>
        </p:nvSpPr>
        <p:spPr>
          <a:xfrm>
            <a:off x="4923725" y="4126996"/>
            <a:ext cx="572593" cy="338554"/>
          </a:xfrm>
          <a:prstGeom prst="rect">
            <a:avLst/>
          </a:prstGeom>
        </p:spPr>
        <p:txBody>
          <a:bodyPr wrap="none">
            <a:spAutoFit/>
          </a:bodyPr>
          <a:lstStyle/>
          <a:p>
            <a:r>
              <a:rPr lang="en-US" altLang="ko-KR" sz="1600" b="1" dirty="0">
                <a:solidFill>
                  <a:schemeClr val="tx2"/>
                </a:solidFill>
              </a:rPr>
              <a:t>ID-2</a:t>
            </a:r>
            <a:endParaRPr lang="ko-KR" altLang="en-US" sz="1600" b="1" dirty="0">
              <a:solidFill>
                <a:schemeClr val="tx2"/>
              </a:solidFill>
            </a:endParaRPr>
          </a:p>
        </p:txBody>
      </p:sp>
      <p:sp>
        <p:nvSpPr>
          <p:cNvPr id="300" name="직사각형 299"/>
          <p:cNvSpPr/>
          <p:nvPr/>
        </p:nvSpPr>
        <p:spPr>
          <a:xfrm>
            <a:off x="4982865" y="5085184"/>
            <a:ext cx="589163" cy="338554"/>
          </a:xfrm>
          <a:prstGeom prst="rect">
            <a:avLst/>
          </a:prstGeom>
        </p:spPr>
        <p:txBody>
          <a:bodyPr wrap="square">
            <a:spAutoFit/>
          </a:bodyPr>
          <a:lstStyle/>
          <a:p>
            <a:r>
              <a:rPr lang="en-US" altLang="ko-KR" sz="1600" b="1" dirty="0">
                <a:solidFill>
                  <a:schemeClr val="tx2"/>
                </a:solidFill>
              </a:rPr>
              <a:t>ID-3</a:t>
            </a:r>
            <a:endParaRPr lang="ko-KR" altLang="en-US" sz="1600" b="1" dirty="0">
              <a:solidFill>
                <a:schemeClr val="tx2"/>
              </a:solidFill>
            </a:endParaRPr>
          </a:p>
        </p:txBody>
      </p:sp>
      <p:sp>
        <p:nvSpPr>
          <p:cNvPr id="203" name="직사각형 202"/>
          <p:cNvSpPr/>
          <p:nvPr/>
        </p:nvSpPr>
        <p:spPr>
          <a:xfrm>
            <a:off x="4321627" y="4574672"/>
            <a:ext cx="1156086" cy="307777"/>
          </a:xfrm>
          <a:prstGeom prst="rect">
            <a:avLst/>
          </a:prstGeom>
        </p:spPr>
        <p:txBody>
          <a:bodyPr wrap="none">
            <a:spAutoFit/>
          </a:bodyPr>
          <a:lstStyle/>
          <a:p>
            <a:r>
              <a:rPr lang="en-US" altLang="ko-KR" sz="1400" b="1" dirty="0">
                <a:solidFill>
                  <a:srgbClr val="E17601"/>
                </a:solidFill>
              </a:rPr>
              <a:t>Fine-tuning</a:t>
            </a:r>
            <a:endParaRPr lang="ko-KR" altLang="en-US" sz="1400" dirty="0">
              <a:solidFill>
                <a:srgbClr val="E17601"/>
              </a:solidFill>
            </a:endParaRPr>
          </a:p>
        </p:txBody>
      </p:sp>
      <p:sp>
        <p:nvSpPr>
          <p:cNvPr id="204" name="직사각형 203"/>
          <p:cNvSpPr/>
          <p:nvPr/>
        </p:nvSpPr>
        <p:spPr>
          <a:xfrm>
            <a:off x="4326988" y="3623944"/>
            <a:ext cx="1156086" cy="307777"/>
          </a:xfrm>
          <a:prstGeom prst="rect">
            <a:avLst/>
          </a:prstGeom>
        </p:spPr>
        <p:txBody>
          <a:bodyPr wrap="none">
            <a:spAutoFit/>
          </a:bodyPr>
          <a:lstStyle/>
          <a:p>
            <a:r>
              <a:rPr lang="en-US" altLang="ko-KR" sz="1400" b="1" dirty="0">
                <a:solidFill>
                  <a:srgbClr val="E17601"/>
                </a:solidFill>
              </a:rPr>
              <a:t>Fine-tuning</a:t>
            </a:r>
            <a:endParaRPr lang="ko-KR" altLang="en-US" sz="1400" dirty="0">
              <a:solidFill>
                <a:srgbClr val="E17601"/>
              </a:solidFill>
            </a:endParaRPr>
          </a:p>
        </p:txBody>
      </p:sp>
    </p:spTree>
    <p:extLst>
      <p:ext uri="{BB962C8B-B14F-4D97-AF65-F5344CB8AC3E}">
        <p14:creationId xmlns:p14="http://schemas.microsoft.com/office/powerpoint/2010/main" val="297750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9"/>
                                        </p:tgtEl>
                                        <p:attrNameLst>
                                          <p:attrName>style.visibility</p:attrName>
                                        </p:attrNameLst>
                                      </p:cBhvr>
                                      <p:to>
                                        <p:strVal val="visible"/>
                                      </p:to>
                                    </p:set>
                                    <p:animEffect transition="in" filter="fade">
                                      <p:cBhvr>
                                        <p:cTn id="27" dur="500"/>
                                        <p:tgtEl>
                                          <p:spTgt spid="39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3"/>
                                        </p:tgtEl>
                                        <p:attrNameLst>
                                          <p:attrName>style.visibility</p:attrName>
                                        </p:attrNameLst>
                                      </p:cBhvr>
                                      <p:to>
                                        <p:strVal val="visible"/>
                                      </p:to>
                                    </p:set>
                                    <p:animEffect transition="in" filter="fade">
                                      <p:cBhvr>
                                        <p:cTn id="36" dur="500"/>
                                        <p:tgtEl>
                                          <p:spTgt spid="40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8"/>
                                        </p:tgtEl>
                                        <p:attrNameLst>
                                          <p:attrName>style.visibility</p:attrName>
                                        </p:attrNameLst>
                                      </p:cBhvr>
                                      <p:to>
                                        <p:strVal val="visible"/>
                                      </p:to>
                                    </p:set>
                                    <p:animEffect transition="in" filter="fade">
                                      <p:cBhvr>
                                        <p:cTn id="39" dur="500"/>
                                        <p:tgtEl>
                                          <p:spTgt spid="29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fade">
                                      <p:cBhvr>
                                        <p:cTn id="42" dur="500"/>
                                        <p:tgtEl>
                                          <p:spTgt spid="29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0"/>
                                        </p:tgtEl>
                                        <p:attrNameLst>
                                          <p:attrName>style.visibility</p:attrName>
                                        </p:attrNameLst>
                                      </p:cBhvr>
                                      <p:to>
                                        <p:strVal val="visible"/>
                                      </p:to>
                                    </p:set>
                                    <p:animEffect transition="in" filter="fade">
                                      <p:cBhvr>
                                        <p:cTn id="45" dur="500"/>
                                        <p:tgtEl>
                                          <p:spTgt spid="30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4"/>
                                        </p:tgtEl>
                                        <p:attrNameLst>
                                          <p:attrName>style.visibility</p:attrName>
                                        </p:attrNameLst>
                                      </p:cBhvr>
                                      <p:to>
                                        <p:strVal val="visible"/>
                                      </p:to>
                                    </p:set>
                                    <p:animEffect transition="in" filter="fade">
                                      <p:cBhvr>
                                        <p:cTn id="51" dur="500"/>
                                        <p:tgtEl>
                                          <p:spTgt spid="40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fade">
                                      <p:cBhvr>
                                        <p:cTn id="56" dur="500"/>
                                        <p:tgtEl>
                                          <p:spTgt spid="9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5"/>
                                        </p:tgtEl>
                                        <p:attrNameLst>
                                          <p:attrName>style.visibility</p:attrName>
                                        </p:attrNameLst>
                                      </p:cBhvr>
                                      <p:to>
                                        <p:strVal val="visible"/>
                                      </p:to>
                                    </p:set>
                                    <p:animEffect transition="in" filter="fade">
                                      <p:cBhvr>
                                        <p:cTn id="59" dur="500"/>
                                        <p:tgtEl>
                                          <p:spTgt spid="165"/>
                                        </p:tgtEl>
                                      </p:cBhvr>
                                    </p:animEffect>
                                  </p:childTnLst>
                                </p:cTn>
                              </p:par>
                              <p:par>
                                <p:cTn id="60" presetID="10" presetClass="entr" presetSubtype="0" fill="hold" nodeType="withEffect">
                                  <p:stCondLst>
                                    <p:cond delay="0"/>
                                  </p:stCondLst>
                                  <p:childTnLst>
                                    <p:set>
                                      <p:cBhvr>
                                        <p:cTn id="61" dur="1" fill="hold">
                                          <p:stCondLst>
                                            <p:cond delay="0"/>
                                          </p:stCondLst>
                                        </p:cTn>
                                        <p:tgtEl>
                                          <p:spTgt spid="166"/>
                                        </p:tgtEl>
                                        <p:attrNameLst>
                                          <p:attrName>style.visibility</p:attrName>
                                        </p:attrNameLst>
                                      </p:cBhvr>
                                      <p:to>
                                        <p:strVal val="visible"/>
                                      </p:to>
                                    </p:set>
                                    <p:animEffect transition="in" filter="fade">
                                      <p:cBhvr>
                                        <p:cTn id="62" dur="500"/>
                                        <p:tgtEl>
                                          <p:spTgt spid="16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1"/>
                                        </p:tgtEl>
                                        <p:attrNameLst>
                                          <p:attrName>style.visibility</p:attrName>
                                        </p:attrNameLst>
                                      </p:cBhvr>
                                      <p:to>
                                        <p:strVal val="visible"/>
                                      </p:to>
                                    </p:set>
                                    <p:animEffect transition="in" filter="fade">
                                      <p:cBhvr>
                                        <p:cTn id="65" dur="500"/>
                                        <p:tgtEl>
                                          <p:spTgt spid="301"/>
                                        </p:tgtEl>
                                      </p:cBhvr>
                                    </p:animEffect>
                                  </p:childTnLst>
                                </p:cTn>
                              </p:par>
                              <p:par>
                                <p:cTn id="66" presetID="10" presetClass="entr" presetSubtype="0" fill="hold" nodeType="withEffect">
                                  <p:stCondLst>
                                    <p:cond delay="0"/>
                                  </p:stCondLst>
                                  <p:childTnLst>
                                    <p:set>
                                      <p:cBhvr>
                                        <p:cTn id="67" dur="1" fill="hold">
                                          <p:stCondLst>
                                            <p:cond delay="0"/>
                                          </p:stCondLst>
                                        </p:cTn>
                                        <p:tgtEl>
                                          <p:spTgt spid="304"/>
                                        </p:tgtEl>
                                        <p:attrNameLst>
                                          <p:attrName>style.visibility</p:attrName>
                                        </p:attrNameLst>
                                      </p:cBhvr>
                                      <p:to>
                                        <p:strVal val="visible"/>
                                      </p:to>
                                    </p:set>
                                    <p:animEffect transition="in" filter="fade">
                                      <p:cBhvr>
                                        <p:cTn id="68" dur="500"/>
                                        <p:tgtEl>
                                          <p:spTgt spid="30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2"/>
                                        </p:tgtEl>
                                        <p:attrNameLst>
                                          <p:attrName>style.visibility</p:attrName>
                                        </p:attrNameLst>
                                      </p:cBhvr>
                                      <p:to>
                                        <p:strVal val="visible"/>
                                      </p:to>
                                    </p:set>
                                    <p:animEffect transition="in" filter="fade">
                                      <p:cBhvr>
                                        <p:cTn id="71" dur="500"/>
                                        <p:tgtEl>
                                          <p:spTgt spid="34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3"/>
                                        </p:tgtEl>
                                        <p:attrNameLst>
                                          <p:attrName>style.visibility</p:attrName>
                                        </p:attrNameLst>
                                      </p:cBhvr>
                                      <p:to>
                                        <p:strVal val="visible"/>
                                      </p:to>
                                    </p:set>
                                    <p:animEffect transition="in" filter="fade">
                                      <p:cBhvr>
                                        <p:cTn id="74" dur="500"/>
                                        <p:tgtEl>
                                          <p:spTgt spid="343"/>
                                        </p:tgtEl>
                                      </p:cBhvr>
                                    </p:animEffect>
                                  </p:childTnLst>
                                </p:cTn>
                              </p:par>
                              <p:par>
                                <p:cTn id="75" presetID="10" presetClass="entr" presetSubtype="0" fill="hold"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10" presetClass="entr" presetSubtype="0" fill="hold" nodeType="withEffect">
                                  <p:stCondLst>
                                    <p:cond delay="0"/>
                                  </p:stCondLst>
                                  <p:childTnLst>
                                    <p:set>
                                      <p:cBhvr>
                                        <p:cTn id="79" dur="1" fill="hold">
                                          <p:stCondLst>
                                            <p:cond delay="0"/>
                                          </p:stCondLst>
                                        </p:cTn>
                                        <p:tgtEl>
                                          <p:spTgt spid="400"/>
                                        </p:tgtEl>
                                        <p:attrNameLst>
                                          <p:attrName>style.visibility</p:attrName>
                                        </p:attrNameLst>
                                      </p:cBhvr>
                                      <p:to>
                                        <p:strVal val="visible"/>
                                      </p:to>
                                    </p:set>
                                    <p:animEffect transition="in" filter="fade">
                                      <p:cBhvr>
                                        <p:cTn id="80" dur="500"/>
                                        <p:tgtEl>
                                          <p:spTgt spid="400"/>
                                        </p:tgtEl>
                                      </p:cBhvr>
                                    </p:animEffect>
                                  </p:childTnLst>
                                </p:cTn>
                              </p:par>
                              <p:par>
                                <p:cTn id="81" presetID="10" presetClass="entr" presetSubtype="0" fill="hold" nodeType="withEffect">
                                  <p:stCondLst>
                                    <p:cond delay="0"/>
                                  </p:stCondLst>
                                  <p:childTnLst>
                                    <p:set>
                                      <p:cBhvr>
                                        <p:cTn id="82" dur="1" fill="hold">
                                          <p:stCondLst>
                                            <p:cond delay="0"/>
                                          </p:stCondLst>
                                        </p:cTn>
                                        <p:tgtEl>
                                          <p:spTgt spid="401"/>
                                        </p:tgtEl>
                                        <p:attrNameLst>
                                          <p:attrName>style.visibility</p:attrName>
                                        </p:attrNameLst>
                                      </p:cBhvr>
                                      <p:to>
                                        <p:strVal val="visible"/>
                                      </p:to>
                                    </p:set>
                                    <p:animEffect transition="in" filter="fade">
                                      <p:cBhvr>
                                        <p:cTn id="83" dur="500"/>
                                        <p:tgtEl>
                                          <p:spTgt spid="40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03"/>
                                        </p:tgtEl>
                                        <p:attrNameLst>
                                          <p:attrName>style.visibility</p:attrName>
                                        </p:attrNameLst>
                                      </p:cBhvr>
                                      <p:to>
                                        <p:strVal val="visible"/>
                                      </p:to>
                                    </p:set>
                                    <p:animEffect transition="in" filter="fade">
                                      <p:cBhvr>
                                        <p:cTn id="89" dur="500"/>
                                        <p:tgtEl>
                                          <p:spTgt spid="20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04"/>
                                        </p:tgtEl>
                                        <p:attrNameLst>
                                          <p:attrName>style.visibility</p:attrName>
                                        </p:attrNameLst>
                                      </p:cBhvr>
                                      <p:to>
                                        <p:strVal val="visible"/>
                                      </p:to>
                                    </p:set>
                                    <p:animEffect transition="in" filter="fade">
                                      <p:cBhvr>
                                        <p:cTn id="92"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301" grpId="0"/>
      <p:bldP spid="342" grpId="0"/>
      <p:bldP spid="343" grpId="0"/>
      <p:bldP spid="399" grpId="0"/>
      <p:bldP spid="5" grpId="0" animBg="1"/>
      <p:bldP spid="6" grpId="0"/>
      <p:bldP spid="8" grpId="0" animBg="1"/>
      <p:bldP spid="11" grpId="0" animBg="1"/>
      <p:bldP spid="402" grpId="0" animBg="1"/>
      <p:bldP spid="403" grpId="0" animBg="1"/>
      <p:bldP spid="15" grpId="0"/>
      <p:bldP spid="404" grpId="0"/>
      <p:bldP spid="298" grpId="0"/>
      <p:bldP spid="299" grpId="0"/>
      <p:bldP spid="300" grpId="0"/>
      <p:bldP spid="203" grpId="0"/>
      <p:bldP spid="20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T</a:t>
            </a:r>
            <a:r>
              <a:rPr lang="en-US" altLang="ko-KR" dirty="0">
                <a:solidFill>
                  <a:schemeClr val="tx2"/>
                </a:solidFill>
              </a:rPr>
              <a:t>he re-identification based on appearance model </a:t>
            </a:r>
          </a:p>
          <a:p>
            <a:pPr lvl="1"/>
            <a:r>
              <a:rPr lang="en-US" altLang="ko-KR" sz="1600" dirty="0">
                <a:solidFill>
                  <a:schemeClr val="tx2"/>
                </a:solidFill>
              </a:rPr>
              <a:t>In the target termination step, instead of immediately terminating targets leaving the filed of view, we deactivate these target during a certain period of time to recognize re-entering targets.</a:t>
            </a:r>
          </a:p>
          <a:p>
            <a:pPr lvl="2"/>
            <a:r>
              <a:rPr lang="en-US" altLang="ko-KR" sz="1400" dirty="0">
                <a:solidFill>
                  <a:schemeClr val="tx2"/>
                </a:solidFill>
              </a:rPr>
              <a:t>Their appearance model information (target-specific classifier) is kept during a certain period of time.</a:t>
            </a:r>
          </a:p>
          <a:p>
            <a:pPr lvl="1"/>
            <a:r>
              <a:rPr lang="en-US" altLang="ko-KR" sz="1600" dirty="0">
                <a:solidFill>
                  <a:schemeClr val="tx2"/>
                </a:solidFill>
              </a:rPr>
              <a:t>In the target initialization step, instead of immediately initializing a new target, we examine whether a target previously existed using the classifier of each deactivated target.</a:t>
            </a:r>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35</a:t>
            </a:fld>
            <a:r>
              <a:rPr lang="en-US" altLang="ko-KR"/>
              <a:t>   </a:t>
            </a:r>
            <a:endParaRPr lang="en-US" altLang="ko-KR" dirty="0"/>
          </a:p>
        </p:txBody>
      </p:sp>
      <p:sp>
        <p:nvSpPr>
          <p:cNvPr id="7" name="직사각형 6"/>
          <p:cNvSpPr/>
          <p:nvPr/>
        </p:nvSpPr>
        <p:spPr>
          <a:xfrm>
            <a:off x="4657415" y="3440870"/>
            <a:ext cx="1468030" cy="523220"/>
          </a:xfrm>
          <a:prstGeom prst="rect">
            <a:avLst/>
          </a:prstGeom>
          <a:ln>
            <a:solidFill>
              <a:schemeClr val="tx2"/>
            </a:solidFill>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altLang="ko-KR" sz="1400" dirty="0">
                <a:solidFill>
                  <a:schemeClr val="tx2"/>
                </a:solidFill>
              </a:rPr>
              <a:t>Target Classifier</a:t>
            </a:r>
          </a:p>
          <a:p>
            <a:pPr algn="ctr"/>
            <a:r>
              <a:rPr lang="en-US" altLang="ko-KR" sz="1400" dirty="0">
                <a:solidFill>
                  <a:schemeClr val="tx2"/>
                </a:solidFill>
              </a:rPr>
              <a:t>ID#3</a:t>
            </a:r>
            <a:endParaRPr lang="ko-KR" altLang="en-US" sz="1400" dirty="0">
              <a:solidFill>
                <a:schemeClr val="tx2"/>
              </a:solidFill>
            </a:endParaRPr>
          </a:p>
        </p:txBody>
      </p:sp>
      <p:sp>
        <p:nvSpPr>
          <p:cNvPr id="14" name="직사각형 13"/>
          <p:cNvSpPr/>
          <p:nvPr/>
        </p:nvSpPr>
        <p:spPr>
          <a:xfrm>
            <a:off x="4657415" y="4202647"/>
            <a:ext cx="1468030" cy="523220"/>
          </a:xfrm>
          <a:prstGeom prst="rect">
            <a:avLst/>
          </a:prstGeom>
          <a:ln>
            <a:solidFill>
              <a:schemeClr val="tx2"/>
            </a:solidFill>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altLang="ko-KR" sz="1400" dirty="0">
                <a:solidFill>
                  <a:schemeClr val="tx2"/>
                </a:solidFill>
              </a:rPr>
              <a:t>Target Classifier</a:t>
            </a:r>
          </a:p>
          <a:p>
            <a:pPr algn="ctr"/>
            <a:r>
              <a:rPr lang="en-US" altLang="ko-KR" sz="1400" dirty="0">
                <a:solidFill>
                  <a:schemeClr val="tx2"/>
                </a:solidFill>
              </a:rPr>
              <a:t>ID#6</a:t>
            </a:r>
            <a:endParaRPr lang="ko-KR" altLang="en-US" sz="1400" dirty="0">
              <a:solidFill>
                <a:schemeClr val="tx2"/>
              </a:solidFill>
            </a:endParaRPr>
          </a:p>
        </p:txBody>
      </p:sp>
      <p:sp>
        <p:nvSpPr>
          <p:cNvPr id="15" name="직사각형 14"/>
          <p:cNvSpPr/>
          <p:nvPr/>
        </p:nvSpPr>
        <p:spPr>
          <a:xfrm>
            <a:off x="4657415" y="4946379"/>
            <a:ext cx="1468030" cy="523220"/>
          </a:xfrm>
          <a:prstGeom prst="rect">
            <a:avLst/>
          </a:prstGeom>
          <a:ln>
            <a:solidFill>
              <a:schemeClr val="tx2"/>
            </a:solidFill>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altLang="ko-KR" sz="1400" dirty="0">
                <a:solidFill>
                  <a:schemeClr val="tx2"/>
                </a:solidFill>
              </a:rPr>
              <a:t>Target Classifier</a:t>
            </a:r>
          </a:p>
          <a:p>
            <a:pPr algn="ctr"/>
            <a:r>
              <a:rPr lang="en-US" altLang="ko-KR" sz="1400" dirty="0">
                <a:solidFill>
                  <a:schemeClr val="tx2"/>
                </a:solidFill>
              </a:rPr>
              <a:t>ID#8</a:t>
            </a:r>
            <a:endParaRPr lang="ko-KR" altLang="en-US" sz="1400" dirty="0">
              <a:solidFill>
                <a:schemeClr val="tx2"/>
              </a:solidFill>
            </a:endParaRPr>
          </a:p>
        </p:txBody>
      </p:sp>
      <p:pic>
        <p:nvPicPr>
          <p:cNvPr id="16" name="그림 15"/>
          <p:cNvPicPr>
            <a:picLocks noChangeAspect="1"/>
          </p:cNvPicPr>
          <p:nvPr/>
        </p:nvPicPr>
        <p:blipFill rotWithShape="1">
          <a:blip r:embed="rId3"/>
          <a:srcRect l="36367"/>
          <a:stretch/>
        </p:blipFill>
        <p:spPr>
          <a:xfrm>
            <a:off x="463166" y="3606709"/>
            <a:ext cx="1553508" cy="1831002"/>
          </a:xfrm>
          <a:prstGeom prst="rect">
            <a:avLst/>
          </a:prstGeom>
        </p:spPr>
      </p:pic>
      <p:pic>
        <p:nvPicPr>
          <p:cNvPr id="17" name="그림 16"/>
          <p:cNvPicPr>
            <a:picLocks noChangeAspect="1"/>
          </p:cNvPicPr>
          <p:nvPr/>
        </p:nvPicPr>
        <p:blipFill rotWithShape="1">
          <a:blip r:embed="rId4"/>
          <a:srcRect l="42231"/>
          <a:stretch/>
        </p:blipFill>
        <p:spPr>
          <a:xfrm>
            <a:off x="2555776" y="3591817"/>
            <a:ext cx="1410349" cy="1831002"/>
          </a:xfrm>
          <a:prstGeom prst="rect">
            <a:avLst/>
          </a:prstGeom>
        </p:spPr>
      </p:pic>
      <p:sp>
        <p:nvSpPr>
          <p:cNvPr id="18" name="직사각형 17"/>
          <p:cNvSpPr/>
          <p:nvPr/>
        </p:nvSpPr>
        <p:spPr bwMode="auto">
          <a:xfrm>
            <a:off x="1701322" y="4293334"/>
            <a:ext cx="254306" cy="457750"/>
          </a:xfrm>
          <a:prstGeom prst="rect">
            <a:avLst/>
          </a:prstGeom>
          <a:noFill/>
          <a:ln w="19050" cap="flat" cmpd="sng" algn="ctr">
            <a:solidFill>
              <a:srgbClr val="FF0000"/>
            </a:solidFill>
            <a:prstDash val="solid"/>
            <a:round/>
            <a:headEnd type="none" w="med" len="med"/>
            <a:tailEnd type="none" w="med" len="med"/>
          </a:ln>
          <a:effectLst/>
        </p:spPr>
        <p:txBody>
          <a:bodyPr rtlCol="0" anchor="ctr"/>
          <a:lstStyle/>
          <a:p>
            <a:pPr algn="ctr"/>
            <a:endParaRPr lang="ko-KR" altLang="en-US"/>
          </a:p>
        </p:txBody>
      </p:sp>
      <p:sp>
        <p:nvSpPr>
          <p:cNvPr id="19" name="직사각형 18"/>
          <p:cNvSpPr/>
          <p:nvPr/>
        </p:nvSpPr>
        <p:spPr bwMode="auto">
          <a:xfrm>
            <a:off x="3705534" y="4405312"/>
            <a:ext cx="254306" cy="457750"/>
          </a:xfrm>
          <a:prstGeom prst="rect">
            <a:avLst/>
          </a:prstGeom>
          <a:noFill/>
          <a:ln w="19050" cap="flat" cmpd="sng" algn="ctr">
            <a:solidFill>
              <a:srgbClr val="FF0000"/>
            </a:solidFill>
            <a:prstDash val="solid"/>
            <a:round/>
            <a:headEnd type="none" w="med" len="med"/>
            <a:tailEnd type="none" w="med" len="med"/>
          </a:ln>
          <a:effectLst/>
        </p:spPr>
        <p:txBody>
          <a:bodyPr rtlCol="0" anchor="ctr"/>
          <a:lstStyle/>
          <a:p>
            <a:pPr algn="ctr"/>
            <a:endParaRPr lang="ko-KR" altLang="en-US"/>
          </a:p>
        </p:txBody>
      </p:sp>
      <p:sp>
        <p:nvSpPr>
          <p:cNvPr id="20" name="오른쪽 화살표 19"/>
          <p:cNvSpPr/>
          <p:nvPr/>
        </p:nvSpPr>
        <p:spPr bwMode="auto">
          <a:xfrm>
            <a:off x="2108211" y="4115037"/>
            <a:ext cx="356028" cy="762917"/>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화살표 연결선 20"/>
          <p:cNvCxnSpPr/>
          <p:nvPr/>
        </p:nvCxnSpPr>
        <p:spPr bwMode="auto">
          <a:xfrm>
            <a:off x="1828475" y="4562022"/>
            <a:ext cx="330598" cy="228875"/>
          </a:xfrm>
          <a:prstGeom prst="straightConnector1">
            <a:avLst/>
          </a:prstGeom>
          <a:solidFill>
            <a:schemeClr val="accent1"/>
          </a:solidFill>
          <a:ln w="19050" cap="flat" cmpd="sng" algn="ctr">
            <a:solidFill>
              <a:srgbClr val="FF0000"/>
            </a:solidFill>
            <a:prstDash val="sysDash"/>
            <a:round/>
            <a:headEnd type="none" w="med" len="med"/>
            <a:tailEnd type="triangle"/>
          </a:ln>
          <a:effectLst/>
        </p:spPr>
      </p:cxnSp>
      <p:sp>
        <p:nvSpPr>
          <p:cNvPr id="11" name="직사각형 10"/>
          <p:cNvSpPr/>
          <p:nvPr/>
        </p:nvSpPr>
        <p:spPr>
          <a:xfrm>
            <a:off x="1446075" y="3964090"/>
            <a:ext cx="607859" cy="646331"/>
          </a:xfrm>
          <a:prstGeom prst="rect">
            <a:avLst/>
          </a:prstGeom>
        </p:spPr>
        <p:txBody>
          <a:bodyPr wrap="square">
            <a:spAutoFit/>
          </a:bodyPr>
          <a:lstStyle/>
          <a:p>
            <a:pPr algn="ctr"/>
            <a:r>
              <a:rPr lang="en-US" altLang="ko-KR" dirty="0">
                <a:solidFill>
                  <a:srgbClr val="FFFF00"/>
                </a:solidFill>
                <a:effectLst>
                  <a:outerShdw blurRad="38100" dist="38100" dir="2700000" algn="tl">
                    <a:srgbClr val="000000">
                      <a:alpha val="43137"/>
                    </a:srgbClr>
                  </a:outerShdw>
                </a:effectLst>
              </a:rPr>
              <a:t>ID:6</a:t>
            </a:r>
            <a:endParaRPr lang="ko-KR" altLang="en-US" dirty="0">
              <a:solidFill>
                <a:srgbClr val="FFFF00"/>
              </a:solidFill>
              <a:effectLst>
                <a:outerShdw blurRad="38100" dist="38100" dir="2700000" algn="tl">
                  <a:srgbClr val="000000">
                    <a:alpha val="43137"/>
                  </a:srgbClr>
                </a:outerShdw>
              </a:effectLst>
            </a:endParaRPr>
          </a:p>
        </p:txBody>
      </p:sp>
      <p:sp>
        <p:nvSpPr>
          <p:cNvPr id="27" name="직사각형 26"/>
          <p:cNvSpPr/>
          <p:nvPr/>
        </p:nvSpPr>
        <p:spPr>
          <a:xfrm>
            <a:off x="1239920" y="5253542"/>
            <a:ext cx="2267737" cy="338554"/>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none">
            <a:spAutoFit/>
          </a:bodyPr>
          <a:lstStyle/>
          <a:p>
            <a:pPr algn="ctr"/>
            <a:r>
              <a:rPr lang="en-US" altLang="ko-KR" sz="1600" dirty="0">
                <a:solidFill>
                  <a:srgbClr val="C00000"/>
                </a:solidFill>
              </a:rPr>
              <a:t>Deactivate target ID#6</a:t>
            </a:r>
            <a:endParaRPr lang="ko-KR" altLang="en-US" sz="1600" dirty="0">
              <a:solidFill>
                <a:srgbClr val="C00000"/>
              </a:solidFill>
            </a:endParaRPr>
          </a:p>
        </p:txBody>
      </p:sp>
      <p:sp>
        <p:nvSpPr>
          <p:cNvPr id="26" name="직사각형 25"/>
          <p:cNvSpPr/>
          <p:nvPr/>
        </p:nvSpPr>
        <p:spPr bwMode="auto">
          <a:xfrm>
            <a:off x="4499992" y="3284984"/>
            <a:ext cx="1728192" cy="2729930"/>
          </a:xfrm>
          <a:prstGeom prst="rect">
            <a:avLst/>
          </a:prstGeom>
          <a:noFill/>
          <a:ln w="19050" cap="flat" cmpd="sng" algn="ctr">
            <a:solidFill>
              <a:srgbClr val="C00000"/>
            </a:solidFill>
            <a:prstDash val="dash"/>
            <a:round/>
            <a:headEnd type="none" w="med" len="med"/>
            <a:tailEnd type="none" w="med" len="med"/>
          </a:ln>
          <a:effectLst/>
        </p:spPr>
        <p:txBody>
          <a:bodyPr rtlCol="0" anchor="ctr"/>
          <a:lstStyle/>
          <a:p>
            <a:pPr algn="ctr"/>
            <a:endParaRPr lang="ko-KR" altLang="en-US"/>
          </a:p>
        </p:txBody>
      </p:sp>
      <p:sp>
        <p:nvSpPr>
          <p:cNvPr id="28" name="직사각형 27"/>
          <p:cNvSpPr/>
          <p:nvPr/>
        </p:nvSpPr>
        <p:spPr>
          <a:xfrm>
            <a:off x="4463988" y="5464748"/>
            <a:ext cx="1800200" cy="523220"/>
          </a:xfrm>
          <a:prstGeom prst="rect">
            <a:avLst/>
          </a:prstGeom>
        </p:spPr>
        <p:txBody>
          <a:bodyPr wrap="square">
            <a:spAutoFit/>
          </a:bodyPr>
          <a:lstStyle/>
          <a:p>
            <a:pPr algn="ctr"/>
            <a:r>
              <a:rPr lang="en-US" altLang="ko-KR" sz="1400" dirty="0">
                <a:solidFill>
                  <a:srgbClr val="C00000"/>
                </a:solidFill>
              </a:rPr>
              <a:t>Target classifiers of deactivated targets </a:t>
            </a:r>
            <a:endParaRPr lang="ko-KR" altLang="en-US" sz="1400" dirty="0">
              <a:solidFill>
                <a:srgbClr val="C00000"/>
              </a:solidFill>
            </a:endParaRPr>
          </a:p>
        </p:txBody>
      </p:sp>
      <p:cxnSp>
        <p:nvCxnSpPr>
          <p:cNvPr id="30" name="직선 화살표 연결선 29"/>
          <p:cNvCxnSpPr>
            <a:stCxn id="19" idx="3"/>
            <a:endCxn id="7" idx="1"/>
          </p:cNvCxnSpPr>
          <p:nvPr/>
        </p:nvCxnSpPr>
        <p:spPr bwMode="auto">
          <a:xfrm flipV="1">
            <a:off x="3959840" y="3702480"/>
            <a:ext cx="697575" cy="931707"/>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cxnSp>
        <p:nvCxnSpPr>
          <p:cNvPr id="32" name="직선 화살표 연결선 31"/>
          <p:cNvCxnSpPr>
            <a:stCxn id="19" idx="3"/>
            <a:endCxn id="14" idx="1"/>
          </p:cNvCxnSpPr>
          <p:nvPr/>
        </p:nvCxnSpPr>
        <p:spPr bwMode="auto">
          <a:xfrm flipV="1">
            <a:off x="3959840" y="4464257"/>
            <a:ext cx="697575" cy="169930"/>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cxnSp>
        <p:nvCxnSpPr>
          <p:cNvPr id="34" name="직선 화살표 연결선 33"/>
          <p:cNvCxnSpPr>
            <a:endCxn id="15" idx="1"/>
          </p:cNvCxnSpPr>
          <p:nvPr/>
        </p:nvCxnSpPr>
        <p:spPr bwMode="auto">
          <a:xfrm>
            <a:off x="3959840" y="4634187"/>
            <a:ext cx="697575" cy="573802"/>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cxnSp>
        <p:nvCxnSpPr>
          <p:cNvPr id="39" name="직선 화살표 연결선 38"/>
          <p:cNvCxnSpPr>
            <a:stCxn id="7" idx="3"/>
          </p:cNvCxnSpPr>
          <p:nvPr/>
        </p:nvCxnSpPr>
        <p:spPr bwMode="auto">
          <a:xfrm>
            <a:off x="6125445" y="3702480"/>
            <a:ext cx="606795" cy="0"/>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cxnSp>
        <p:nvCxnSpPr>
          <p:cNvPr id="40" name="직선 화살표 연결선 39"/>
          <p:cNvCxnSpPr/>
          <p:nvPr/>
        </p:nvCxnSpPr>
        <p:spPr bwMode="auto">
          <a:xfrm>
            <a:off x="6125445" y="4464257"/>
            <a:ext cx="606795" cy="0"/>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cxnSp>
        <p:nvCxnSpPr>
          <p:cNvPr id="41" name="직선 화살표 연결선 40"/>
          <p:cNvCxnSpPr/>
          <p:nvPr/>
        </p:nvCxnSpPr>
        <p:spPr bwMode="auto">
          <a:xfrm>
            <a:off x="6125445" y="5207989"/>
            <a:ext cx="606795" cy="0"/>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sp>
        <p:nvSpPr>
          <p:cNvPr id="42" name="직사각형 41"/>
          <p:cNvSpPr/>
          <p:nvPr/>
        </p:nvSpPr>
        <p:spPr>
          <a:xfrm>
            <a:off x="6668025" y="4261546"/>
            <a:ext cx="473206" cy="369332"/>
          </a:xfrm>
          <a:prstGeom prst="rect">
            <a:avLst/>
          </a:prstGeom>
        </p:spPr>
        <p:txBody>
          <a:bodyPr wrap="none">
            <a:spAutoFit/>
          </a:bodyPr>
          <a:lstStyle/>
          <a:p>
            <a:r>
              <a:rPr lang="en-US" altLang="ko-KR" dirty="0">
                <a:solidFill>
                  <a:schemeClr val="accent1"/>
                </a:solidFill>
              </a:rPr>
              <a:t>(+)</a:t>
            </a:r>
            <a:endParaRPr lang="ko-KR" altLang="en-US" dirty="0">
              <a:solidFill>
                <a:schemeClr val="accent1"/>
              </a:solidFill>
            </a:endParaRPr>
          </a:p>
        </p:txBody>
      </p:sp>
      <p:sp>
        <p:nvSpPr>
          <p:cNvPr id="43" name="직사각형 42"/>
          <p:cNvSpPr/>
          <p:nvPr/>
        </p:nvSpPr>
        <p:spPr>
          <a:xfrm>
            <a:off x="6696879" y="3499769"/>
            <a:ext cx="415498" cy="369332"/>
          </a:xfrm>
          <a:prstGeom prst="rect">
            <a:avLst/>
          </a:prstGeom>
        </p:spPr>
        <p:txBody>
          <a:bodyPr wrap="none">
            <a:spAutoFit/>
          </a:bodyPr>
          <a:lstStyle/>
          <a:p>
            <a:r>
              <a:rPr lang="en-US" altLang="ko-KR" dirty="0">
                <a:solidFill>
                  <a:srgbClr val="FF0000"/>
                </a:solidFill>
              </a:rPr>
              <a:t>(-)</a:t>
            </a:r>
            <a:endParaRPr lang="ko-KR" altLang="en-US" dirty="0">
              <a:solidFill>
                <a:srgbClr val="FF0000"/>
              </a:solidFill>
            </a:endParaRPr>
          </a:p>
        </p:txBody>
      </p:sp>
      <p:sp>
        <p:nvSpPr>
          <p:cNvPr id="44" name="직사각형 43"/>
          <p:cNvSpPr/>
          <p:nvPr/>
        </p:nvSpPr>
        <p:spPr>
          <a:xfrm>
            <a:off x="6687598" y="5020287"/>
            <a:ext cx="415498" cy="369332"/>
          </a:xfrm>
          <a:prstGeom prst="rect">
            <a:avLst/>
          </a:prstGeom>
        </p:spPr>
        <p:txBody>
          <a:bodyPr wrap="none">
            <a:spAutoFit/>
          </a:bodyPr>
          <a:lstStyle/>
          <a:p>
            <a:r>
              <a:rPr lang="en-US" altLang="ko-KR" dirty="0">
                <a:solidFill>
                  <a:srgbClr val="FF0000"/>
                </a:solidFill>
              </a:rPr>
              <a:t>(-)</a:t>
            </a:r>
            <a:endParaRPr lang="ko-KR" altLang="en-US" dirty="0">
              <a:solidFill>
                <a:srgbClr val="FF0000"/>
              </a:solidFill>
            </a:endParaRPr>
          </a:p>
        </p:txBody>
      </p:sp>
      <p:sp>
        <p:nvSpPr>
          <p:cNvPr id="45" name="오른쪽 화살표 44"/>
          <p:cNvSpPr/>
          <p:nvPr/>
        </p:nvSpPr>
        <p:spPr bwMode="auto">
          <a:xfrm>
            <a:off x="7264694" y="3938809"/>
            <a:ext cx="360040" cy="1050895"/>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6" name="그림 45"/>
          <p:cNvPicPr>
            <a:picLocks noChangeAspect="1"/>
          </p:cNvPicPr>
          <p:nvPr/>
        </p:nvPicPr>
        <p:blipFill rotWithShape="1">
          <a:blip r:embed="rId4"/>
          <a:srcRect l="42231"/>
          <a:stretch/>
        </p:blipFill>
        <p:spPr>
          <a:xfrm>
            <a:off x="7663918" y="3558617"/>
            <a:ext cx="1410349" cy="1831002"/>
          </a:xfrm>
          <a:prstGeom prst="rect">
            <a:avLst/>
          </a:prstGeom>
        </p:spPr>
      </p:pic>
      <p:sp>
        <p:nvSpPr>
          <p:cNvPr id="47" name="직사각형 46"/>
          <p:cNvSpPr/>
          <p:nvPr/>
        </p:nvSpPr>
        <p:spPr bwMode="auto">
          <a:xfrm>
            <a:off x="8813676" y="4372112"/>
            <a:ext cx="254306" cy="457750"/>
          </a:xfrm>
          <a:prstGeom prst="rect">
            <a:avLst/>
          </a:prstGeom>
          <a:noFill/>
          <a:ln w="19050" cap="flat" cmpd="sng" algn="ctr">
            <a:solidFill>
              <a:srgbClr val="FF0000"/>
            </a:solidFill>
            <a:prstDash val="solid"/>
            <a:round/>
            <a:headEnd type="none" w="med" len="med"/>
            <a:tailEnd type="none" w="med" len="med"/>
          </a:ln>
          <a:effectLst/>
        </p:spPr>
        <p:txBody>
          <a:bodyPr rtlCol="0" anchor="ctr"/>
          <a:lstStyle/>
          <a:p>
            <a:pPr algn="ctr"/>
            <a:endParaRPr lang="ko-KR" altLang="en-US"/>
          </a:p>
        </p:txBody>
      </p:sp>
      <p:sp>
        <p:nvSpPr>
          <p:cNvPr id="48" name="직사각형 47"/>
          <p:cNvSpPr/>
          <p:nvPr/>
        </p:nvSpPr>
        <p:spPr>
          <a:xfrm>
            <a:off x="8536141" y="4002780"/>
            <a:ext cx="607859" cy="369332"/>
          </a:xfrm>
          <a:prstGeom prst="rect">
            <a:avLst/>
          </a:prstGeom>
        </p:spPr>
        <p:txBody>
          <a:bodyPr wrap="none">
            <a:spAutoFit/>
          </a:bodyPr>
          <a:lstStyle/>
          <a:p>
            <a:pPr algn="ctr"/>
            <a:r>
              <a:rPr lang="en-US" altLang="ko-KR" dirty="0">
                <a:solidFill>
                  <a:srgbClr val="FFFF00"/>
                </a:solidFill>
                <a:effectLst>
                  <a:outerShdw blurRad="38100" dist="38100" dir="2700000" algn="tl">
                    <a:srgbClr val="000000">
                      <a:alpha val="43137"/>
                    </a:srgbClr>
                  </a:outerShdw>
                </a:effectLst>
              </a:rPr>
              <a:t>ID:6</a:t>
            </a:r>
            <a:endParaRPr lang="ko-KR" altLang="en-US" dirty="0">
              <a:solidFill>
                <a:srgbClr val="FFFF00"/>
              </a:solidFill>
              <a:effectLst>
                <a:outerShdw blurRad="38100" dist="38100" dir="2700000" algn="tl">
                  <a:srgbClr val="000000">
                    <a:alpha val="43137"/>
                  </a:srgbClr>
                </a:outerShdw>
              </a:effectLst>
            </a:endParaRPr>
          </a:p>
        </p:txBody>
      </p:sp>
      <p:sp>
        <p:nvSpPr>
          <p:cNvPr id="49" name="TextBox 48"/>
          <p:cNvSpPr txBox="1"/>
          <p:nvPr/>
        </p:nvSpPr>
        <p:spPr>
          <a:xfrm>
            <a:off x="270347" y="6018371"/>
            <a:ext cx="8721253" cy="276999"/>
          </a:xfrm>
          <a:prstGeom prst="rect">
            <a:avLst/>
          </a:prstGeom>
          <a:noFill/>
        </p:spPr>
        <p:txBody>
          <a:bodyPr wrap="square" rtlCol="0">
            <a:spAutoFit/>
          </a:bodyPr>
          <a:lstStyle/>
          <a:p>
            <a:pPr algn="ctr"/>
            <a:r>
              <a:rPr lang="en-US" altLang="ko-KR" sz="1200" b="1" dirty="0">
                <a:solidFill>
                  <a:schemeClr val="tx2"/>
                </a:solidFill>
              </a:rPr>
              <a:t>An illustration of the re-identification process</a:t>
            </a:r>
            <a:endParaRPr lang="ko-KR" altLang="en-US" sz="1200" b="1" dirty="0">
              <a:solidFill>
                <a:schemeClr val="tx2"/>
              </a:solidFill>
            </a:endParaRPr>
          </a:p>
        </p:txBody>
      </p:sp>
      <p:sp>
        <p:nvSpPr>
          <p:cNvPr id="6" name="标题 5"/>
          <p:cNvSpPr>
            <a:spLocks noGrp="1"/>
          </p:cNvSpPr>
          <p:nvPr>
            <p:ph type="title"/>
          </p:nvPr>
        </p:nvSpPr>
        <p:spPr/>
        <p:txBody>
          <a:bodyPr/>
          <a:lstStyle/>
          <a:p>
            <a:r>
              <a:rPr lang="en-US" altLang="zh-CN" dirty="0"/>
              <a:t>Re-identification</a:t>
            </a:r>
            <a:endParaRPr lang="zh-CN" altLang="en-US" dirty="0"/>
          </a:p>
        </p:txBody>
      </p:sp>
    </p:spTree>
    <p:extLst>
      <p:ext uri="{BB962C8B-B14F-4D97-AF65-F5344CB8AC3E}">
        <p14:creationId xmlns:p14="http://schemas.microsoft.com/office/powerpoint/2010/main" val="3019881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Proposed re-identification model</a:t>
            </a:r>
          </a:p>
          <a:p>
            <a:pPr lvl="1"/>
            <a:r>
              <a:rPr lang="en-US" altLang="ko-KR" sz="1600" dirty="0">
                <a:solidFill>
                  <a:srgbClr val="000000"/>
                </a:solidFill>
              </a:rPr>
              <a:t>When targets leave the view of field, target’s model will be put into lost target model pool. When a detection is failed to be data associated, it will be marked “unmatched detection” and sent to appearance only data association model to get assignment matrix between “lost target” and “unmatched detection”, the re-identification result shows in the matrix.</a:t>
            </a:r>
            <a:endParaRPr lang="zh-CN" altLang="en-US" dirty="0"/>
          </a:p>
        </p:txBody>
      </p:sp>
      <p:sp>
        <p:nvSpPr>
          <p:cNvPr id="3" name="灯片编号占位符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36</a:t>
            </a:fld>
            <a:r>
              <a:rPr lang="en-US" altLang="ko-KR"/>
              <a:t>   </a:t>
            </a:r>
            <a:endParaRPr lang="en-US" altLang="ko-KR" dirty="0"/>
          </a:p>
        </p:txBody>
      </p:sp>
      <p:sp>
        <p:nvSpPr>
          <p:cNvPr id="4" name="标题 3"/>
          <p:cNvSpPr>
            <a:spLocks noGrp="1"/>
          </p:cNvSpPr>
          <p:nvPr>
            <p:ph type="title"/>
          </p:nvPr>
        </p:nvSpPr>
        <p:spPr/>
        <p:txBody>
          <a:bodyPr/>
          <a:lstStyle/>
          <a:p>
            <a:r>
              <a:rPr lang="en-US" altLang="zh-CN" dirty="0"/>
              <a:t>Re-identification</a:t>
            </a:r>
            <a:endParaRPr lang="zh-CN" altLang="en-US" dirty="0"/>
          </a:p>
        </p:txBody>
      </p:sp>
      <p:pic>
        <p:nvPicPr>
          <p:cNvPr id="9" name="图片 8"/>
          <p:cNvPicPr>
            <a:picLocks noChangeAspect="1"/>
          </p:cNvPicPr>
          <p:nvPr/>
        </p:nvPicPr>
        <p:blipFill>
          <a:blip r:embed="rId2"/>
          <a:stretch>
            <a:fillRect/>
          </a:stretch>
        </p:blipFill>
        <p:spPr>
          <a:xfrm>
            <a:off x="1331640" y="2570004"/>
            <a:ext cx="6948264" cy="3783965"/>
          </a:xfrm>
          <a:prstGeom prst="rect">
            <a:avLst/>
          </a:prstGeom>
        </p:spPr>
      </p:pic>
    </p:spTree>
    <p:extLst>
      <p:ext uri="{BB962C8B-B14F-4D97-AF65-F5344CB8AC3E}">
        <p14:creationId xmlns:p14="http://schemas.microsoft.com/office/powerpoint/2010/main" val="2736332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3. Experiments &amp; Demo</a:t>
            </a:r>
            <a:endParaRPr lang="ko-KR" altLang="en-US" dirty="0"/>
          </a:p>
        </p:txBody>
      </p:sp>
      <p:sp>
        <p:nvSpPr>
          <p:cNvPr id="3" name="텍스트 개체 틀 2"/>
          <p:cNvSpPr>
            <a:spLocks noGrp="1"/>
          </p:cNvSpPr>
          <p:nvPr>
            <p:ph type="body" sz="quarter" idx="10"/>
          </p:nvPr>
        </p:nvSpPr>
        <p:spPr/>
        <p:txBody>
          <a:bodyPr/>
          <a:lstStyle/>
          <a:p>
            <a:endParaRPr lang="ko-KR" altLang="en-US"/>
          </a:p>
        </p:txBody>
      </p:sp>
    </p:spTree>
    <p:extLst>
      <p:ext uri="{BB962C8B-B14F-4D97-AF65-F5344CB8AC3E}">
        <p14:creationId xmlns:p14="http://schemas.microsoft.com/office/powerpoint/2010/main" val="2336317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Multiple Object Tracking Challenge (MOTC) [</a:t>
            </a:r>
            <a:r>
              <a:rPr lang="en-US" altLang="ko-KR" dirty="0">
                <a:solidFill>
                  <a:srgbClr val="FF0000"/>
                </a:solidFill>
              </a:rPr>
              <a:t>5</a:t>
            </a:r>
            <a:r>
              <a:rPr lang="en-US" altLang="ko-KR" dirty="0"/>
              <a:t>]</a:t>
            </a:r>
          </a:p>
          <a:p>
            <a:pPr lvl="1"/>
            <a:r>
              <a:rPr lang="en-US" altLang="ko-KR" dirty="0"/>
              <a:t>Total 22 sequences (Training = 11 / Testing = 11)</a:t>
            </a:r>
          </a:p>
          <a:p>
            <a:pPr lvl="1"/>
            <a:r>
              <a:rPr lang="en-US" altLang="ko-KR" dirty="0"/>
              <a:t>Each sequence has different characteristics</a:t>
            </a:r>
          </a:p>
          <a:p>
            <a:pPr lvl="2"/>
            <a:r>
              <a:rPr lang="en-US" altLang="ko-KR" dirty="0"/>
              <a:t>frame rate, pedestrian density, illumination, point of view</a:t>
            </a:r>
          </a:p>
          <a:p>
            <a:pPr lvl="1"/>
            <a:endParaRPr lang="en-US" altLang="ko-KR"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38</a:t>
            </a:fld>
            <a:r>
              <a:rPr lang="en-US" altLang="ko-KR"/>
              <a:t>   </a:t>
            </a:r>
            <a:endParaRPr lang="en-US" altLang="ko-KR" dirty="0"/>
          </a:p>
        </p:txBody>
      </p:sp>
      <p:sp>
        <p:nvSpPr>
          <p:cNvPr id="4" name="제목 3"/>
          <p:cNvSpPr>
            <a:spLocks noGrp="1"/>
          </p:cNvSpPr>
          <p:nvPr>
            <p:ph type="title"/>
          </p:nvPr>
        </p:nvSpPr>
        <p:spPr/>
        <p:txBody>
          <a:bodyPr/>
          <a:lstStyle/>
          <a:p>
            <a:r>
              <a:rPr lang="en-US" altLang="ko-KR" dirty="0"/>
              <a:t>Datasets</a:t>
            </a:r>
            <a:endParaRPr lang="ko-KR" altLang="en-US" dirty="0"/>
          </a:p>
        </p:txBody>
      </p:sp>
      <p:sp>
        <p:nvSpPr>
          <p:cNvPr id="5" name="직사각형 4"/>
          <p:cNvSpPr/>
          <p:nvPr/>
        </p:nvSpPr>
        <p:spPr>
          <a:xfrm>
            <a:off x="337763" y="6076970"/>
            <a:ext cx="8668072" cy="276999"/>
          </a:xfrm>
          <a:prstGeom prst="rect">
            <a:avLst/>
          </a:prstGeom>
        </p:spPr>
        <p:txBody>
          <a:bodyPr wrap="square">
            <a:spAutoFit/>
          </a:bodyPr>
          <a:lstStyle/>
          <a:p>
            <a:r>
              <a:rPr lang="en-US" altLang="ko-KR" sz="1200" dirty="0">
                <a:solidFill>
                  <a:schemeClr val="tx2"/>
                </a:solidFill>
              </a:rPr>
              <a:t>[</a:t>
            </a:r>
            <a:r>
              <a:rPr lang="en-US" altLang="ko-KR" sz="1200" dirty="0">
                <a:solidFill>
                  <a:srgbClr val="FF0000"/>
                </a:solidFill>
              </a:rPr>
              <a:t>5</a:t>
            </a:r>
            <a:r>
              <a:rPr lang="en-US" altLang="ko-KR" sz="1200" dirty="0">
                <a:solidFill>
                  <a:schemeClr val="tx2"/>
                </a:solidFill>
              </a:rPr>
              <a:t>] L. Leal-</a:t>
            </a:r>
            <a:r>
              <a:rPr lang="en-US" altLang="ko-KR" sz="1200" dirty="0" err="1">
                <a:solidFill>
                  <a:schemeClr val="tx2"/>
                </a:solidFill>
              </a:rPr>
              <a:t>Taix</a:t>
            </a:r>
            <a:r>
              <a:rPr lang="en-US" altLang="ko-KR" sz="1200" dirty="0">
                <a:solidFill>
                  <a:schemeClr val="tx2"/>
                </a:solidFill>
              </a:rPr>
              <a:t>´, et al., “</a:t>
            </a:r>
            <a:r>
              <a:rPr lang="en-US" altLang="ko-KR" sz="1200" dirty="0" err="1">
                <a:solidFill>
                  <a:schemeClr val="tx2"/>
                </a:solidFill>
              </a:rPr>
              <a:t>MOTChallenge</a:t>
            </a:r>
            <a:r>
              <a:rPr lang="en-US" altLang="ko-KR" sz="1200" dirty="0">
                <a:solidFill>
                  <a:schemeClr val="tx2"/>
                </a:solidFill>
              </a:rPr>
              <a:t> 2015: Towards a Benchmark for Multi-Target Tracking”, </a:t>
            </a:r>
            <a:r>
              <a:rPr lang="en-US" altLang="ko-KR" sz="1200" dirty="0" err="1">
                <a:solidFill>
                  <a:schemeClr val="tx2"/>
                </a:solidFill>
              </a:rPr>
              <a:t>arXiv</a:t>
            </a:r>
            <a:r>
              <a:rPr lang="en-US" altLang="ko-KR" sz="1200" dirty="0">
                <a:solidFill>
                  <a:schemeClr val="tx2"/>
                </a:solidFill>
              </a:rPr>
              <a:t>, 2015.</a:t>
            </a:r>
            <a:endParaRPr lang="ko-KR" altLang="en-US" sz="1200" dirty="0">
              <a:solidFill>
                <a:schemeClr val="tx2"/>
              </a:solidFill>
            </a:endParaRPr>
          </a:p>
        </p:txBody>
      </p:sp>
      <p:grpSp>
        <p:nvGrpSpPr>
          <p:cNvPr id="9" name="그룹 8"/>
          <p:cNvGrpSpPr/>
          <p:nvPr/>
        </p:nvGrpSpPr>
        <p:grpSpPr>
          <a:xfrm>
            <a:off x="7376450" y="867569"/>
            <a:ext cx="1726311" cy="1176795"/>
            <a:chOff x="7255009" y="2158422"/>
            <a:chExt cx="1656398" cy="1242299"/>
          </a:xfrm>
        </p:grpSpPr>
        <p:pic>
          <p:nvPicPr>
            <p:cNvPr id="13" name="그림 12"/>
            <p:cNvPicPr>
              <a:picLocks noChangeAspect="1"/>
            </p:cNvPicPr>
            <p:nvPr/>
          </p:nvPicPr>
          <p:blipFill>
            <a:blip r:embed="rId2"/>
            <a:stretch>
              <a:fillRect/>
            </a:stretch>
          </p:blipFill>
          <p:spPr>
            <a:xfrm>
              <a:off x="7255009" y="2158422"/>
              <a:ext cx="1656398" cy="1242299"/>
            </a:xfrm>
            <a:prstGeom prst="rect">
              <a:avLst/>
            </a:prstGeom>
          </p:spPr>
        </p:pic>
        <p:sp>
          <p:nvSpPr>
            <p:cNvPr id="14" name="직사각형 13"/>
            <p:cNvSpPr/>
            <p:nvPr/>
          </p:nvSpPr>
          <p:spPr>
            <a:xfrm>
              <a:off x="7368108" y="3092943"/>
              <a:ext cx="1430200" cy="307777"/>
            </a:xfrm>
            <a:prstGeom prst="rect">
              <a:avLst/>
            </a:prstGeom>
          </p:spPr>
          <p:txBody>
            <a:bodyPr wrap="none">
              <a:spAutoFit/>
            </a:bodyPr>
            <a:lstStyle/>
            <a:p>
              <a:r>
                <a:rPr lang="en-US" altLang="ko-KR" sz="1400" b="1" kern="100" dirty="0">
                  <a:solidFill>
                    <a:srgbClr val="FFFF00"/>
                  </a:solidFill>
                  <a:effectLst>
                    <a:outerShdw blurRad="38100" dist="38100" dir="2700000" algn="tl">
                      <a:srgbClr val="000000">
                        <a:alpha val="43137"/>
                      </a:srgbClr>
                    </a:outerShdw>
                  </a:effectLst>
                  <a:latin typeface="Arial"/>
                </a:rPr>
                <a:t>PETS’09 S2.L1</a:t>
              </a:r>
              <a:endParaRPr lang="ko-KR" altLang="en-US" dirty="0">
                <a:solidFill>
                  <a:srgbClr val="FFFF00"/>
                </a:solidFill>
                <a:effectLst>
                  <a:outerShdw blurRad="38100" dist="38100" dir="2700000" algn="tl">
                    <a:srgbClr val="000000">
                      <a:alpha val="43137"/>
                    </a:srgbClr>
                  </a:outerShdw>
                </a:effectLst>
              </a:endParaRPr>
            </a:p>
          </p:txBody>
        </p:sp>
      </p:grpSp>
      <p:grpSp>
        <p:nvGrpSpPr>
          <p:cNvPr id="8" name="그룹 7"/>
          <p:cNvGrpSpPr/>
          <p:nvPr/>
        </p:nvGrpSpPr>
        <p:grpSpPr>
          <a:xfrm>
            <a:off x="7341532" y="2122721"/>
            <a:ext cx="1788753" cy="1003126"/>
            <a:chOff x="6789578" y="3508348"/>
            <a:chExt cx="2248767" cy="1261100"/>
          </a:xfrm>
        </p:grpSpPr>
        <p:pic>
          <p:nvPicPr>
            <p:cNvPr id="12" name="그림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6388" y="3508348"/>
              <a:ext cx="2241957" cy="1261100"/>
            </a:xfrm>
            <a:prstGeom prst="rect">
              <a:avLst/>
            </a:prstGeom>
          </p:spPr>
        </p:pic>
        <p:sp>
          <p:nvSpPr>
            <p:cNvPr id="15" name="직사각형 14"/>
            <p:cNvSpPr/>
            <p:nvPr/>
          </p:nvSpPr>
          <p:spPr>
            <a:xfrm>
              <a:off x="6789578" y="4421440"/>
              <a:ext cx="2241957" cy="307777"/>
            </a:xfrm>
            <a:prstGeom prst="rect">
              <a:avLst/>
            </a:prstGeom>
          </p:spPr>
          <p:txBody>
            <a:bodyPr wrap="square">
              <a:spAutoFit/>
            </a:bodyPr>
            <a:lstStyle/>
            <a:p>
              <a:pPr algn="ctr"/>
              <a:r>
                <a:rPr lang="en-US" altLang="ko-KR" sz="1400" b="1" kern="100" dirty="0">
                  <a:solidFill>
                    <a:srgbClr val="FFFF00"/>
                  </a:solidFill>
                  <a:effectLst>
                    <a:outerShdw blurRad="38100" dist="38100" dir="2700000" algn="tl">
                      <a:srgbClr val="000000">
                        <a:alpha val="43137"/>
                      </a:srgbClr>
                    </a:outerShdw>
                  </a:effectLst>
                  <a:latin typeface="Arial"/>
                </a:rPr>
                <a:t>Venice-1</a:t>
              </a:r>
            </a:p>
          </p:txBody>
        </p:sp>
      </p:grpSp>
      <p:grpSp>
        <p:nvGrpSpPr>
          <p:cNvPr id="18" name="그룹 17"/>
          <p:cNvGrpSpPr/>
          <p:nvPr/>
        </p:nvGrpSpPr>
        <p:grpSpPr>
          <a:xfrm>
            <a:off x="7320042" y="3212899"/>
            <a:ext cx="1810244" cy="1019685"/>
            <a:chOff x="3917295" y="1547151"/>
            <a:chExt cx="2211942" cy="1245956"/>
          </a:xfrm>
        </p:grpSpPr>
        <p:pic>
          <p:nvPicPr>
            <p:cNvPr id="16" name="그림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7295" y="1547151"/>
              <a:ext cx="2211941" cy="1244217"/>
            </a:xfrm>
            <a:prstGeom prst="rect">
              <a:avLst/>
            </a:prstGeom>
          </p:spPr>
        </p:pic>
        <p:sp>
          <p:nvSpPr>
            <p:cNvPr id="17" name="직사각형 16"/>
            <p:cNvSpPr/>
            <p:nvPr/>
          </p:nvSpPr>
          <p:spPr>
            <a:xfrm>
              <a:off x="3917295" y="2485330"/>
              <a:ext cx="2211942" cy="307777"/>
            </a:xfrm>
            <a:prstGeom prst="rect">
              <a:avLst/>
            </a:prstGeom>
          </p:spPr>
          <p:txBody>
            <a:bodyPr wrap="square">
              <a:spAutoFit/>
            </a:bodyPr>
            <a:lstStyle/>
            <a:p>
              <a:pPr algn="ctr"/>
              <a:r>
                <a:rPr lang="en-US" altLang="ko-KR" sz="1400" b="1" kern="100" dirty="0">
                  <a:solidFill>
                    <a:srgbClr val="FFFF00"/>
                  </a:solidFill>
                  <a:effectLst>
                    <a:outerShdw blurRad="38100" dist="38100" dir="2700000" algn="tl">
                      <a:srgbClr val="000000">
                        <a:alpha val="43137"/>
                      </a:srgbClr>
                    </a:outerShdw>
                  </a:effectLst>
                  <a:latin typeface="Arial"/>
                </a:rPr>
                <a:t>Town-Centre</a:t>
              </a:r>
            </a:p>
          </p:txBody>
        </p:sp>
      </p:grpSp>
      <p:grpSp>
        <p:nvGrpSpPr>
          <p:cNvPr id="21" name="그룹 20"/>
          <p:cNvGrpSpPr/>
          <p:nvPr/>
        </p:nvGrpSpPr>
        <p:grpSpPr>
          <a:xfrm>
            <a:off x="7269908" y="4325951"/>
            <a:ext cx="1874979" cy="595386"/>
            <a:chOff x="438538" y="2819420"/>
            <a:chExt cx="3947482" cy="1253494"/>
          </a:xfrm>
        </p:grpSpPr>
        <p:pic>
          <p:nvPicPr>
            <p:cNvPr id="19" name="그림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538" y="2819420"/>
              <a:ext cx="3920565" cy="1253494"/>
            </a:xfrm>
            <a:prstGeom prst="rect">
              <a:avLst/>
            </a:prstGeom>
          </p:spPr>
        </p:pic>
        <p:sp>
          <p:nvSpPr>
            <p:cNvPr id="20" name="직사각형 19"/>
            <p:cNvSpPr/>
            <p:nvPr/>
          </p:nvSpPr>
          <p:spPr>
            <a:xfrm>
              <a:off x="458718" y="3520955"/>
              <a:ext cx="3927302" cy="307777"/>
            </a:xfrm>
            <a:prstGeom prst="rect">
              <a:avLst/>
            </a:prstGeom>
          </p:spPr>
          <p:txBody>
            <a:bodyPr wrap="square">
              <a:spAutoFit/>
            </a:bodyPr>
            <a:lstStyle/>
            <a:p>
              <a:pPr algn="ctr"/>
              <a:r>
                <a:rPr lang="en-US" altLang="ko-KR" sz="1400" b="1" kern="100" dirty="0">
                  <a:solidFill>
                    <a:srgbClr val="FFFF00"/>
                  </a:solidFill>
                  <a:effectLst>
                    <a:outerShdw blurRad="38100" dist="38100" dir="2700000" algn="tl">
                      <a:srgbClr val="000000">
                        <a:alpha val="43137"/>
                      </a:srgbClr>
                    </a:outerShdw>
                  </a:effectLst>
                  <a:latin typeface="Arial"/>
                </a:rPr>
                <a:t>KITTI-16</a:t>
              </a:r>
            </a:p>
          </p:txBody>
        </p:sp>
      </p:grpSp>
      <p:grpSp>
        <p:nvGrpSpPr>
          <p:cNvPr id="24" name="그룹 23"/>
          <p:cNvGrpSpPr/>
          <p:nvPr/>
        </p:nvGrpSpPr>
        <p:grpSpPr>
          <a:xfrm>
            <a:off x="7256809" y="4999694"/>
            <a:ext cx="1875293" cy="1061405"/>
            <a:chOff x="4465787" y="2828698"/>
            <a:chExt cx="2211941" cy="1251946"/>
          </a:xfrm>
        </p:grpSpPr>
        <p:pic>
          <p:nvPicPr>
            <p:cNvPr id="22" name="그림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5787" y="2828698"/>
              <a:ext cx="2211941" cy="1244216"/>
            </a:xfrm>
            <a:prstGeom prst="rect">
              <a:avLst/>
            </a:prstGeom>
          </p:spPr>
        </p:pic>
        <p:sp>
          <p:nvSpPr>
            <p:cNvPr id="23" name="직사각형 22"/>
            <p:cNvSpPr/>
            <p:nvPr/>
          </p:nvSpPr>
          <p:spPr>
            <a:xfrm>
              <a:off x="4465787" y="3772867"/>
              <a:ext cx="2211941" cy="307777"/>
            </a:xfrm>
            <a:prstGeom prst="rect">
              <a:avLst/>
            </a:prstGeom>
          </p:spPr>
          <p:txBody>
            <a:bodyPr wrap="square">
              <a:spAutoFit/>
            </a:bodyPr>
            <a:lstStyle/>
            <a:p>
              <a:pPr algn="ctr"/>
              <a:r>
                <a:rPr lang="en-US" altLang="ko-KR" sz="1400" b="1" kern="100" dirty="0">
                  <a:solidFill>
                    <a:srgbClr val="FFFF00"/>
                  </a:solidFill>
                  <a:effectLst>
                    <a:outerShdw blurRad="38100" dist="38100" dir="2700000" algn="tl">
                      <a:srgbClr val="000000">
                        <a:alpha val="43137"/>
                      </a:srgbClr>
                    </a:outerShdw>
                  </a:effectLst>
                  <a:latin typeface="Arial"/>
                </a:rPr>
                <a:t>ADL-Rundle-3</a:t>
              </a:r>
            </a:p>
          </p:txBody>
        </p:sp>
      </p:grpSp>
      <p:grpSp>
        <p:nvGrpSpPr>
          <p:cNvPr id="6" name="그룹 5"/>
          <p:cNvGrpSpPr/>
          <p:nvPr/>
        </p:nvGrpSpPr>
        <p:grpSpPr>
          <a:xfrm>
            <a:off x="98070" y="2465933"/>
            <a:ext cx="7115099" cy="3611037"/>
            <a:chOff x="298832" y="2465933"/>
            <a:chExt cx="6817476" cy="3459988"/>
          </a:xfrm>
        </p:grpSpPr>
        <p:pic>
          <p:nvPicPr>
            <p:cNvPr id="7" name="그림 6"/>
            <p:cNvPicPr>
              <a:picLocks noChangeAspect="1"/>
            </p:cNvPicPr>
            <p:nvPr/>
          </p:nvPicPr>
          <p:blipFill rotWithShape="1">
            <a:blip r:embed="rId7"/>
            <a:srcRect b="57377"/>
            <a:stretch/>
          </p:blipFill>
          <p:spPr>
            <a:xfrm>
              <a:off x="298832" y="2465933"/>
              <a:ext cx="6817476" cy="1683147"/>
            </a:xfrm>
            <a:prstGeom prst="rect">
              <a:avLst/>
            </a:prstGeom>
          </p:spPr>
        </p:pic>
        <p:pic>
          <p:nvPicPr>
            <p:cNvPr id="25" name="그림 24"/>
            <p:cNvPicPr>
              <a:picLocks noChangeAspect="1"/>
            </p:cNvPicPr>
            <p:nvPr/>
          </p:nvPicPr>
          <p:blipFill rotWithShape="1">
            <a:blip r:embed="rId7"/>
            <a:srcRect t="52361" b="3768"/>
            <a:stretch/>
          </p:blipFill>
          <p:spPr>
            <a:xfrm>
              <a:off x="298832" y="4193514"/>
              <a:ext cx="6817475" cy="1732407"/>
            </a:xfrm>
            <a:prstGeom prst="rect">
              <a:avLst/>
            </a:prstGeom>
          </p:spPr>
        </p:pic>
      </p:grpSp>
    </p:spTree>
    <p:extLst>
      <p:ext uri="{BB962C8B-B14F-4D97-AF65-F5344CB8AC3E}">
        <p14:creationId xmlns:p14="http://schemas.microsoft.com/office/powerpoint/2010/main" val="2786600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Public detections provided by MOTC are used</a:t>
            </a:r>
          </a:p>
          <a:p>
            <a:pPr lvl="1"/>
            <a:r>
              <a:rPr lang="en-US" altLang="ko-KR" dirty="0"/>
              <a:t>For fair comparison with other methods which used the public detections</a:t>
            </a:r>
          </a:p>
          <a:p>
            <a:pPr lvl="1"/>
            <a:r>
              <a:rPr lang="en-US" altLang="ko-KR" dirty="0"/>
              <a:t>Detector: Aggregate Channel Features (ACF) [5]</a:t>
            </a:r>
          </a:p>
          <a:p>
            <a:pPr lvl="2"/>
            <a:r>
              <a:rPr lang="en-US" altLang="ko-KR" dirty="0"/>
              <a:t>Pre-trained INRIA model is used</a:t>
            </a:r>
          </a:p>
          <a:p>
            <a:pPr lvl="2"/>
            <a:r>
              <a:rPr lang="en-US" altLang="ko-KR" dirty="0"/>
              <a:t>Detector performance (Precision / Recall)</a:t>
            </a:r>
          </a:p>
          <a:p>
            <a:pPr lvl="3"/>
            <a:r>
              <a:rPr lang="en-US" altLang="ko-KR" dirty="0"/>
              <a:t>Training set</a:t>
            </a:r>
            <a:r>
              <a:rPr lang="en-US" altLang="ko-KR" dirty="0">
                <a:sym typeface="Wingdings" panose="05000000000000000000" pitchFamily="2" charset="2"/>
              </a:rPr>
              <a:t></a:t>
            </a:r>
            <a:r>
              <a:rPr lang="en-US" altLang="ko-KR" dirty="0"/>
              <a:t> 60% / 52%, Test set</a:t>
            </a:r>
            <a:r>
              <a:rPr lang="en-US" altLang="ko-KR" dirty="0">
                <a:sym typeface="Wingdings" panose="05000000000000000000" pitchFamily="2" charset="2"/>
              </a:rPr>
              <a:t></a:t>
            </a:r>
            <a:r>
              <a:rPr lang="en-US" altLang="ko-KR" dirty="0"/>
              <a:t> 60% / 46%</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39</a:t>
            </a:fld>
            <a:r>
              <a:rPr lang="en-US" altLang="ko-KR"/>
              <a:t>   </a:t>
            </a:r>
            <a:endParaRPr lang="en-US" altLang="ko-KR" dirty="0"/>
          </a:p>
        </p:txBody>
      </p:sp>
      <p:sp>
        <p:nvSpPr>
          <p:cNvPr id="4" name="제목 3"/>
          <p:cNvSpPr>
            <a:spLocks noGrp="1"/>
          </p:cNvSpPr>
          <p:nvPr>
            <p:ph type="title"/>
          </p:nvPr>
        </p:nvSpPr>
        <p:spPr/>
        <p:txBody>
          <a:bodyPr/>
          <a:lstStyle/>
          <a:p>
            <a:r>
              <a:rPr lang="en-US" altLang="ko-KR" dirty="0"/>
              <a:t>Detections</a:t>
            </a:r>
            <a:endParaRPr lang="ko-KR" altLang="en-US" dirty="0"/>
          </a:p>
        </p:txBody>
      </p:sp>
      <p:sp>
        <p:nvSpPr>
          <p:cNvPr id="5" name="직사각형 4"/>
          <p:cNvSpPr/>
          <p:nvPr/>
        </p:nvSpPr>
        <p:spPr>
          <a:xfrm>
            <a:off x="323528" y="6283123"/>
            <a:ext cx="8668072" cy="276999"/>
          </a:xfrm>
          <a:prstGeom prst="rect">
            <a:avLst/>
          </a:prstGeom>
        </p:spPr>
        <p:txBody>
          <a:bodyPr wrap="square">
            <a:spAutoFit/>
          </a:bodyPr>
          <a:lstStyle/>
          <a:p>
            <a:r>
              <a:rPr lang="en-US" altLang="ko-KR" sz="1200" dirty="0">
                <a:solidFill>
                  <a:schemeClr val="tx2"/>
                </a:solidFill>
              </a:rPr>
              <a:t>[</a:t>
            </a:r>
            <a:r>
              <a:rPr lang="en-US" altLang="ko-KR" sz="1200" dirty="0">
                <a:solidFill>
                  <a:srgbClr val="FF0000"/>
                </a:solidFill>
              </a:rPr>
              <a:t>5</a:t>
            </a:r>
            <a:r>
              <a:rPr lang="en-US" altLang="ko-KR" sz="1200" dirty="0">
                <a:solidFill>
                  <a:schemeClr val="tx2"/>
                </a:solidFill>
              </a:rPr>
              <a:t>] P. Dollar, et al., “Fast feature pyramids for object detection”, TPAMI 2014.</a:t>
            </a:r>
            <a:endParaRPr lang="ko-KR" altLang="en-US" sz="1200" dirty="0">
              <a:solidFill>
                <a:schemeClr val="tx2"/>
              </a:solidFill>
            </a:endParaRPr>
          </a:p>
        </p:txBody>
      </p:sp>
      <p:sp>
        <p:nvSpPr>
          <p:cNvPr id="9" name="직사각형 8"/>
          <p:cNvSpPr/>
          <p:nvPr/>
        </p:nvSpPr>
        <p:spPr>
          <a:xfrm>
            <a:off x="2907428" y="5935932"/>
            <a:ext cx="3278343" cy="369332"/>
          </a:xfrm>
          <a:prstGeom prst="rect">
            <a:avLst/>
          </a:prstGeom>
        </p:spPr>
        <p:txBody>
          <a:bodyPr wrap="square">
            <a:spAutoFit/>
          </a:bodyPr>
          <a:lstStyle/>
          <a:p>
            <a:r>
              <a:rPr lang="en-US" altLang="ko-KR" dirty="0"/>
              <a:t>&lt;Exemplar detection results&gt;</a:t>
            </a:r>
            <a:endParaRPr lang="ko-KR" altLang="en-US" dirty="0"/>
          </a:p>
        </p:txBody>
      </p:sp>
      <p:grpSp>
        <p:nvGrpSpPr>
          <p:cNvPr id="13" name="그룹 12"/>
          <p:cNvGrpSpPr/>
          <p:nvPr/>
        </p:nvGrpSpPr>
        <p:grpSpPr>
          <a:xfrm>
            <a:off x="204608" y="3448546"/>
            <a:ext cx="8683074" cy="2513479"/>
            <a:chOff x="204608" y="3448546"/>
            <a:chExt cx="8683074" cy="2513479"/>
          </a:xfrm>
        </p:grpSpPr>
        <p:pic>
          <p:nvPicPr>
            <p:cNvPr id="7" name="그림 6"/>
            <p:cNvPicPr>
              <a:picLocks noChangeAspect="1"/>
            </p:cNvPicPr>
            <p:nvPr/>
          </p:nvPicPr>
          <p:blipFill>
            <a:blip r:embed="rId2"/>
            <a:stretch>
              <a:fillRect/>
            </a:stretch>
          </p:blipFill>
          <p:spPr>
            <a:xfrm>
              <a:off x="204608" y="3448546"/>
              <a:ext cx="8683074" cy="2487386"/>
            </a:xfrm>
            <a:prstGeom prst="rect">
              <a:avLst/>
            </a:prstGeom>
          </p:spPr>
        </p:pic>
        <p:sp>
          <p:nvSpPr>
            <p:cNvPr id="10" name="직사각형 9"/>
            <p:cNvSpPr/>
            <p:nvPr/>
          </p:nvSpPr>
          <p:spPr bwMode="auto">
            <a:xfrm>
              <a:off x="755576" y="5661248"/>
              <a:ext cx="288032" cy="274684"/>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rtlCol="0" anchor="ctr"/>
            <a:lstStyle/>
            <a:p>
              <a:pPr algn="ctr"/>
              <a:endParaRPr lang="ko-KR" altLang="en-US"/>
            </a:p>
          </p:txBody>
        </p:sp>
        <p:sp>
          <p:nvSpPr>
            <p:cNvPr id="11" name="직사각형 10"/>
            <p:cNvSpPr/>
            <p:nvPr/>
          </p:nvSpPr>
          <p:spPr bwMode="auto">
            <a:xfrm>
              <a:off x="3995936" y="5635156"/>
              <a:ext cx="288032" cy="274684"/>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rtlCol="0" anchor="ctr"/>
            <a:lstStyle/>
            <a:p>
              <a:pPr algn="ctr"/>
              <a:endParaRPr lang="ko-KR" altLang="en-US"/>
            </a:p>
          </p:txBody>
        </p:sp>
        <p:sp>
          <p:nvSpPr>
            <p:cNvPr id="12" name="직사각형 11"/>
            <p:cNvSpPr/>
            <p:nvPr/>
          </p:nvSpPr>
          <p:spPr bwMode="auto">
            <a:xfrm>
              <a:off x="6804248" y="5661248"/>
              <a:ext cx="424432" cy="300777"/>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rtlCol="0" anchor="ctr"/>
            <a:lstStyle/>
            <a:p>
              <a:pPr algn="ctr"/>
              <a:endParaRPr lang="ko-KR" altLang="en-US"/>
            </a:p>
          </p:txBody>
        </p:sp>
      </p:grpSp>
    </p:spTree>
    <p:extLst>
      <p:ext uri="{BB962C8B-B14F-4D97-AF65-F5344CB8AC3E}">
        <p14:creationId xmlns:p14="http://schemas.microsoft.com/office/powerpoint/2010/main" val="2962807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01600" y="980728"/>
            <a:ext cx="8890000" cy="5256584"/>
          </a:xfrm>
        </p:spPr>
        <p:txBody>
          <a:bodyPr/>
          <a:lstStyle/>
          <a:p>
            <a:r>
              <a:rPr lang="en-US" altLang="ko-KR" sz="2000" dirty="0">
                <a:solidFill>
                  <a:schemeClr val="tx2"/>
                </a:solidFill>
              </a:rPr>
              <a:t>Procedure of the project</a:t>
            </a:r>
          </a:p>
          <a:p>
            <a:pPr lvl="2"/>
            <a:endParaRPr lang="en-US" altLang="ko-KR" sz="1400" dirty="0">
              <a:solidFill>
                <a:schemeClr val="tx2"/>
              </a:solidFill>
            </a:endParaRPr>
          </a:p>
          <a:p>
            <a:pPr lvl="2"/>
            <a:endParaRPr lang="en-US" altLang="ko-KR" dirty="0">
              <a:solidFill>
                <a:schemeClr val="tx2"/>
              </a:solidFill>
            </a:endParaRPr>
          </a:p>
          <a:p>
            <a:pPr lvl="2"/>
            <a:endParaRPr lang="en-US" altLang="ko-KR" dirty="0">
              <a:solidFill>
                <a:schemeClr val="tx2"/>
              </a:solidFill>
            </a:endParaRPr>
          </a:p>
          <a:p>
            <a:pPr lvl="2"/>
            <a:endParaRPr lang="en-US" altLang="ko-KR" dirty="0">
              <a:solidFill>
                <a:schemeClr val="tx2"/>
              </a:solidFill>
            </a:endParaRPr>
          </a:p>
          <a:p>
            <a:pPr lvl="2"/>
            <a:endParaRPr lang="en-US" altLang="ko-KR" dirty="0">
              <a:solidFill>
                <a:schemeClr val="tx2"/>
              </a:solidFill>
            </a:endParaRPr>
          </a:p>
          <a:p>
            <a:pPr lvl="1"/>
            <a:endParaRPr lang="en-US" altLang="ko-KR" sz="1600" dirty="0">
              <a:solidFill>
                <a:schemeClr val="tx2"/>
              </a:solidFill>
            </a:endParaRPr>
          </a:p>
          <a:p>
            <a:pPr lvl="1"/>
            <a:endParaRPr lang="en-US" altLang="ko-KR" sz="1600" dirty="0"/>
          </a:p>
          <a:p>
            <a:pPr lvl="1"/>
            <a:r>
              <a:rPr lang="en-US" altLang="ko-KR" sz="1800" dirty="0"/>
              <a:t>Task 2: Develop the audio-visual multi-speaker tracking algorithm</a:t>
            </a:r>
          </a:p>
          <a:p>
            <a:pPr lvl="2"/>
            <a:r>
              <a:rPr lang="en-US" altLang="ko-KR" sz="1600" dirty="0">
                <a:solidFill>
                  <a:schemeClr val="tx2"/>
                </a:solidFill>
              </a:rPr>
              <a:t>Audio source localization</a:t>
            </a:r>
          </a:p>
          <a:p>
            <a:pPr lvl="3"/>
            <a:r>
              <a:rPr lang="en-US" altLang="ko-KR" sz="1400" dirty="0">
                <a:solidFill>
                  <a:schemeClr val="tx2"/>
                </a:solidFill>
              </a:rPr>
              <a:t>Angular spectrum function and Sensor selectively clustering algorithm </a:t>
            </a:r>
          </a:p>
          <a:p>
            <a:pPr lvl="2"/>
            <a:r>
              <a:rPr lang="en-US" altLang="ko-KR" sz="1600" dirty="0">
                <a:solidFill>
                  <a:schemeClr val="tx2"/>
                </a:solidFill>
              </a:rPr>
              <a:t>Fusion strategy incorporating local target information</a:t>
            </a:r>
          </a:p>
          <a:p>
            <a:pPr lvl="3"/>
            <a:r>
              <a:rPr lang="en-US" altLang="ko-KR" sz="1400" dirty="0">
                <a:solidFill>
                  <a:schemeClr val="tx2"/>
                </a:solidFill>
              </a:rPr>
              <a:t>Multi-level framework combining the audio and visual cues to track multiple speakers</a:t>
            </a:r>
            <a:endParaRPr lang="en-US" altLang="ko-KR" dirty="0">
              <a:solidFill>
                <a:schemeClr val="tx2"/>
              </a:solidFill>
            </a:endParaRPr>
          </a:p>
        </p:txBody>
      </p:sp>
      <p:sp>
        <p:nvSpPr>
          <p:cNvPr id="3" name="슬라이드 번호 개체 틀 2"/>
          <p:cNvSpPr>
            <a:spLocks noGrp="1"/>
          </p:cNvSpPr>
          <p:nvPr>
            <p:ph type="sldNum" sz="quarter" idx="10"/>
          </p:nvPr>
        </p:nvSpPr>
        <p:spPr>
          <a:xfrm>
            <a:off x="8443664" y="6453336"/>
            <a:ext cx="609600" cy="244475"/>
          </a:xfrm>
        </p:spPr>
        <p:txBody>
          <a:bodyPr/>
          <a:lstStyle/>
          <a:p>
            <a:pPr>
              <a:defRPr/>
            </a:pPr>
            <a:r>
              <a:rPr lang="en-US" altLang="ko-KR"/>
              <a:t> </a:t>
            </a:r>
            <a:fld id="{02AE836F-F4B4-417D-A195-D86967A882EF}" type="slidenum">
              <a:rPr lang="en-US" altLang="ko-KR" smtClean="0"/>
              <a:pPr>
                <a:defRPr/>
              </a:pPr>
              <a:t>4</a:t>
            </a:fld>
            <a:r>
              <a:rPr lang="en-US" altLang="ko-KR"/>
              <a:t>   </a:t>
            </a:r>
            <a:endParaRPr lang="en-US" altLang="ko-KR" dirty="0"/>
          </a:p>
        </p:txBody>
      </p:sp>
      <p:sp>
        <p:nvSpPr>
          <p:cNvPr id="4" name="제목 3"/>
          <p:cNvSpPr>
            <a:spLocks noGrp="1"/>
          </p:cNvSpPr>
          <p:nvPr>
            <p:ph type="title"/>
          </p:nvPr>
        </p:nvSpPr>
        <p:spPr/>
        <p:txBody>
          <a:bodyPr/>
          <a:lstStyle/>
          <a:p>
            <a:r>
              <a:rPr lang="en-US" altLang="ko-KR" dirty="0"/>
              <a:t>Research Overview</a:t>
            </a:r>
            <a:endParaRPr lang="ko-KR" altLang="en-US" dirty="0"/>
          </a:p>
        </p:txBody>
      </p:sp>
      <p:grpSp>
        <p:nvGrpSpPr>
          <p:cNvPr id="13" name="그룹 12"/>
          <p:cNvGrpSpPr/>
          <p:nvPr/>
        </p:nvGrpSpPr>
        <p:grpSpPr>
          <a:xfrm>
            <a:off x="559482" y="1409041"/>
            <a:ext cx="8366494" cy="1650856"/>
            <a:chOff x="559482" y="1409041"/>
            <a:chExt cx="8366494" cy="1650856"/>
          </a:xfrm>
        </p:grpSpPr>
        <p:sp>
          <p:nvSpPr>
            <p:cNvPr id="9" name="순서도: 처리 8"/>
            <p:cNvSpPr/>
            <p:nvPr/>
          </p:nvSpPr>
          <p:spPr bwMode="auto">
            <a:xfrm>
              <a:off x="5684642" y="1519805"/>
              <a:ext cx="1414072" cy="957030"/>
            </a:xfrm>
            <a:prstGeom prst="flowChartProcess">
              <a:avLst/>
            </a:prstGeom>
            <a:noFill/>
            <a:ln w="19050" cap="flat" cmpd="sng" algn="ctr">
              <a:solidFill>
                <a:schemeClr val="tx2"/>
              </a:solidFill>
              <a:prstDash val="solid"/>
              <a:round/>
              <a:headEnd type="none" w="med" len="med"/>
              <a:tailEnd type="none" w="med" len="med"/>
            </a:ln>
            <a:effectLst/>
          </p:spPr>
          <p:txBody>
            <a:bodyPr rtlCol="0" anchor="ctr"/>
            <a:lstStyle/>
            <a:p>
              <a:pPr algn="ctr"/>
              <a:r>
                <a:rPr lang="en-US" altLang="ko-KR" sz="1400" dirty="0">
                  <a:solidFill>
                    <a:schemeClr val="tx2"/>
                  </a:solidFill>
                </a:rPr>
                <a:t>Audio source localization</a:t>
              </a:r>
              <a:endParaRPr lang="ko-KR" altLang="en-US" sz="1400" dirty="0">
                <a:solidFill>
                  <a:schemeClr val="tx2"/>
                </a:solidFill>
              </a:endParaRPr>
            </a:p>
          </p:txBody>
        </p:sp>
        <p:sp>
          <p:nvSpPr>
            <p:cNvPr id="20" name="순서도: 처리 19"/>
            <p:cNvSpPr/>
            <p:nvPr/>
          </p:nvSpPr>
          <p:spPr bwMode="auto">
            <a:xfrm>
              <a:off x="7334392" y="1514808"/>
              <a:ext cx="1414072" cy="957030"/>
            </a:xfrm>
            <a:prstGeom prst="flowChartProcess">
              <a:avLst/>
            </a:prstGeom>
            <a:noFill/>
            <a:ln w="19050" cap="flat" cmpd="sng" algn="ctr">
              <a:solidFill>
                <a:schemeClr val="tx2"/>
              </a:solidFill>
              <a:prstDash val="solid"/>
              <a:round/>
              <a:headEnd type="none" w="med" len="med"/>
              <a:tailEnd type="none" w="med" len="med"/>
            </a:ln>
            <a:effectLst/>
          </p:spPr>
          <p:txBody>
            <a:bodyPr rtlCol="0" anchor="ctr"/>
            <a:lstStyle/>
            <a:p>
              <a:pPr algn="ctr"/>
              <a:r>
                <a:rPr lang="en-US" altLang="ko-KR" sz="1400" dirty="0">
                  <a:solidFill>
                    <a:schemeClr val="tx2"/>
                  </a:solidFill>
                </a:rPr>
                <a:t>Fusion strategy incorporating local targets</a:t>
              </a:r>
              <a:endParaRPr lang="ko-KR" altLang="en-US" sz="1100" dirty="0">
                <a:solidFill>
                  <a:schemeClr val="tx2"/>
                </a:solidFill>
              </a:endParaRPr>
            </a:p>
          </p:txBody>
        </p:sp>
        <p:cxnSp>
          <p:nvCxnSpPr>
            <p:cNvPr id="21" name="직선 화살표 연결선 20"/>
            <p:cNvCxnSpPr>
              <a:stCxn id="9" idx="3"/>
              <a:endCxn id="20" idx="1"/>
            </p:cNvCxnSpPr>
            <p:nvPr/>
          </p:nvCxnSpPr>
          <p:spPr bwMode="auto">
            <a:xfrm flipV="1">
              <a:off x="7098714" y="1993323"/>
              <a:ext cx="235678" cy="4997"/>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sp>
          <p:nvSpPr>
            <p:cNvPr id="19" name="직사각형 18"/>
            <p:cNvSpPr/>
            <p:nvPr/>
          </p:nvSpPr>
          <p:spPr bwMode="auto">
            <a:xfrm>
              <a:off x="5594854" y="1409041"/>
              <a:ext cx="3331122" cy="1650856"/>
            </a:xfrm>
            <a:prstGeom prst="rect">
              <a:avLst/>
            </a:prstGeom>
            <a:noFill/>
            <a:ln w="19050" cap="flat" cmpd="sng" algn="ctr">
              <a:solidFill>
                <a:srgbClr val="C00000"/>
              </a:solidFill>
              <a:prstDash val="dash"/>
              <a:round/>
              <a:headEnd type="none" w="med" len="med"/>
              <a:tailEnd type="none" w="med" len="med"/>
            </a:ln>
            <a:effectLst/>
          </p:spPr>
          <p:txBody>
            <a:bodyPr rtlCol="0" anchor="ctr"/>
            <a:lstStyle/>
            <a:p>
              <a:pPr algn="ctr"/>
              <a:endParaRPr lang="ko-KR" altLang="en-US">
                <a:solidFill>
                  <a:schemeClr val="tx2"/>
                </a:solidFill>
              </a:endParaRPr>
            </a:p>
          </p:txBody>
        </p:sp>
        <p:sp>
          <p:nvSpPr>
            <p:cNvPr id="10" name="직사각형 9"/>
            <p:cNvSpPr/>
            <p:nvPr/>
          </p:nvSpPr>
          <p:spPr bwMode="auto">
            <a:xfrm>
              <a:off x="576445" y="1412775"/>
              <a:ext cx="4952786" cy="1647121"/>
            </a:xfrm>
            <a:prstGeom prst="rect">
              <a:avLst/>
            </a:prstGeom>
            <a:noFill/>
            <a:ln w="19050" cap="flat" cmpd="sng" algn="ctr">
              <a:solidFill>
                <a:srgbClr val="C00000"/>
              </a:solidFill>
              <a:prstDash val="dash"/>
              <a:round/>
              <a:headEnd type="none" w="med" len="med"/>
              <a:tailEnd type="none" w="med" len="med"/>
            </a:ln>
            <a:effectLst/>
          </p:spPr>
          <p:txBody>
            <a:bodyPr rtlCol="0" anchor="ctr"/>
            <a:lstStyle/>
            <a:p>
              <a:pPr algn="ctr"/>
              <a:endParaRPr lang="ko-KR" altLang="en-US">
                <a:solidFill>
                  <a:schemeClr val="tx2"/>
                </a:solidFill>
              </a:endParaRPr>
            </a:p>
          </p:txBody>
        </p:sp>
        <p:sp>
          <p:nvSpPr>
            <p:cNvPr id="7" name="순서도: 처리 6"/>
            <p:cNvSpPr/>
            <p:nvPr/>
          </p:nvSpPr>
          <p:spPr bwMode="auto">
            <a:xfrm>
              <a:off x="2385141" y="1519805"/>
              <a:ext cx="1414072" cy="957030"/>
            </a:xfrm>
            <a:prstGeom prst="flowChartProcess">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a:solidFill>
                    <a:schemeClr val="tx2"/>
                  </a:solidFill>
                </a:rPr>
                <a:t>Online appearance modeling</a:t>
              </a:r>
              <a:endParaRPr lang="ko-KR" altLang="en-US" sz="1400" dirty="0">
                <a:solidFill>
                  <a:schemeClr val="tx2"/>
                </a:solidFill>
              </a:endParaRPr>
            </a:p>
          </p:txBody>
        </p:sp>
        <p:cxnSp>
          <p:nvCxnSpPr>
            <p:cNvPr id="12" name="직선 화살표 연결선 11"/>
            <p:cNvCxnSpPr/>
            <p:nvPr/>
          </p:nvCxnSpPr>
          <p:spPr bwMode="auto">
            <a:xfrm>
              <a:off x="2149462" y="1993323"/>
              <a:ext cx="235679" cy="0"/>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cxnSp>
          <p:nvCxnSpPr>
            <p:cNvPr id="15" name="직선 화살표 연결선 14"/>
            <p:cNvCxnSpPr>
              <a:cxnSpLocks/>
              <a:stCxn id="7" idx="3"/>
            </p:cNvCxnSpPr>
            <p:nvPr/>
          </p:nvCxnSpPr>
          <p:spPr bwMode="auto">
            <a:xfrm>
              <a:off x="3799213" y="1998320"/>
              <a:ext cx="235678" cy="0"/>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sp>
          <p:nvSpPr>
            <p:cNvPr id="17" name="순서도: 처리 16"/>
            <p:cNvSpPr/>
            <p:nvPr/>
          </p:nvSpPr>
          <p:spPr bwMode="auto">
            <a:xfrm>
              <a:off x="728204" y="1535866"/>
              <a:ext cx="1414072" cy="957030"/>
            </a:xfrm>
            <a:prstGeom prst="flowChartProcess">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a:solidFill>
                    <a:schemeClr val="tx2"/>
                  </a:solidFill>
                </a:rPr>
                <a:t>Data association</a:t>
              </a:r>
              <a:endParaRPr lang="ko-KR" altLang="en-US" sz="1400" dirty="0">
                <a:solidFill>
                  <a:schemeClr val="tx2"/>
                </a:solidFill>
              </a:endParaRPr>
            </a:p>
          </p:txBody>
        </p:sp>
        <p:cxnSp>
          <p:nvCxnSpPr>
            <p:cNvPr id="16" name="직선 화살표 연결선 15"/>
            <p:cNvCxnSpPr>
              <a:cxnSpLocks/>
              <a:endCxn id="9" idx="1"/>
            </p:cNvCxnSpPr>
            <p:nvPr/>
          </p:nvCxnSpPr>
          <p:spPr bwMode="auto">
            <a:xfrm>
              <a:off x="5448963" y="1998320"/>
              <a:ext cx="235679" cy="0"/>
            </a:xfrm>
            <a:prstGeom prst="straightConnector1">
              <a:avLst/>
            </a:prstGeom>
            <a:solidFill>
              <a:schemeClr val="accent1"/>
            </a:solidFill>
            <a:ln w="19050" cap="flat" cmpd="sng" algn="ctr">
              <a:solidFill>
                <a:schemeClr val="tx2"/>
              </a:solidFill>
              <a:prstDash val="solid"/>
              <a:round/>
              <a:headEnd type="none" w="med" len="med"/>
              <a:tailEnd type="triangle"/>
            </a:ln>
            <a:effectLst/>
          </p:spPr>
        </p:cxnSp>
        <p:sp>
          <p:nvSpPr>
            <p:cNvPr id="11" name="직사각형 10"/>
            <p:cNvSpPr/>
            <p:nvPr/>
          </p:nvSpPr>
          <p:spPr>
            <a:xfrm>
              <a:off x="559482" y="2658637"/>
              <a:ext cx="4952785" cy="307777"/>
            </a:xfrm>
            <a:prstGeom prst="rect">
              <a:avLst/>
            </a:prstGeom>
          </p:spPr>
          <p:txBody>
            <a:bodyPr wrap="square">
              <a:spAutoFit/>
            </a:bodyPr>
            <a:lstStyle/>
            <a:p>
              <a:pPr algn="ctr"/>
              <a:r>
                <a:rPr lang="en-US" altLang="ko-KR" sz="1400" dirty="0">
                  <a:solidFill>
                    <a:schemeClr val="tx2"/>
                  </a:solidFill>
                </a:rPr>
                <a:t>Task 1: Visual-based online multi-person tracking</a:t>
              </a:r>
              <a:endParaRPr lang="ko-KR" altLang="en-US" sz="1400" dirty="0">
                <a:solidFill>
                  <a:schemeClr val="tx2"/>
                </a:solidFill>
              </a:endParaRPr>
            </a:p>
          </p:txBody>
        </p:sp>
        <p:sp>
          <p:nvSpPr>
            <p:cNvPr id="22" name="직사각형 21"/>
            <p:cNvSpPr/>
            <p:nvPr/>
          </p:nvSpPr>
          <p:spPr>
            <a:xfrm>
              <a:off x="5594851" y="2536677"/>
              <a:ext cx="3331125" cy="523220"/>
            </a:xfrm>
            <a:prstGeom prst="rect">
              <a:avLst/>
            </a:prstGeom>
          </p:spPr>
          <p:txBody>
            <a:bodyPr wrap="square">
              <a:spAutoFit/>
            </a:bodyPr>
            <a:lstStyle/>
            <a:p>
              <a:pPr algn="ctr"/>
              <a:r>
                <a:rPr lang="en-US" altLang="ko-KR" sz="1400" dirty="0">
                  <a:solidFill>
                    <a:schemeClr val="tx2"/>
                  </a:solidFill>
                </a:rPr>
                <a:t>Task 2: Audio-visual based multi-speaker tracking </a:t>
              </a:r>
              <a:endParaRPr lang="ko-KR" altLang="en-US" sz="1400" dirty="0">
                <a:solidFill>
                  <a:schemeClr val="tx2"/>
                </a:solidFill>
              </a:endParaRPr>
            </a:p>
          </p:txBody>
        </p:sp>
      </p:grpSp>
      <p:sp>
        <p:nvSpPr>
          <p:cNvPr id="23" name="순서도: 처리 6"/>
          <p:cNvSpPr/>
          <p:nvPr/>
        </p:nvSpPr>
        <p:spPr bwMode="auto">
          <a:xfrm>
            <a:off x="4024297" y="1517445"/>
            <a:ext cx="1414072" cy="957030"/>
          </a:xfrm>
          <a:prstGeom prst="flowChartProcess">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a:solidFill>
                  <a:schemeClr val="tx2"/>
                </a:solidFill>
              </a:rPr>
              <a:t>Re-</a:t>
            </a:r>
          </a:p>
          <a:p>
            <a:pPr algn="ctr"/>
            <a:r>
              <a:rPr lang="en-US" altLang="ko-KR" sz="1400" dirty="0">
                <a:solidFill>
                  <a:schemeClr val="tx2"/>
                </a:solidFill>
              </a:rPr>
              <a:t>identification</a:t>
            </a:r>
            <a:endParaRPr lang="ko-KR" altLang="en-US" sz="1400" dirty="0">
              <a:solidFill>
                <a:schemeClr val="tx2"/>
              </a:solidFill>
            </a:endParaRPr>
          </a:p>
        </p:txBody>
      </p:sp>
    </p:spTree>
    <p:extLst>
      <p:ext uri="{BB962C8B-B14F-4D97-AF65-F5344CB8AC3E}">
        <p14:creationId xmlns:p14="http://schemas.microsoft.com/office/powerpoint/2010/main" val="412594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p:txBody>
              <a:bodyPr/>
              <a:lstStyle/>
              <a:p>
                <a:r>
                  <a:rPr lang="en-US" altLang="ko-KR" dirty="0"/>
                  <a:t>Validation dataset for performance analysis</a:t>
                </a:r>
              </a:p>
              <a:p>
                <a:pPr lvl="1"/>
                <a:r>
                  <a:rPr lang="en-US" altLang="ko-KR" dirty="0"/>
                  <a:t>Separate a validation set of 6 sequences from the 11 training sequences (</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dirty="0"/>
                  <a:t> annotations of the test set are not provided from MOTC)</a:t>
                </a:r>
              </a:p>
              <a:p>
                <a:pPr lvl="1"/>
                <a:endParaRPr lang="en-US" altLang="ko-KR" dirty="0"/>
              </a:p>
              <a:p>
                <a:pPr lvl="1"/>
                <a:endParaRPr lang="en-US" altLang="ko-KR" dirty="0"/>
              </a:p>
              <a:p>
                <a:pPr lvl="1"/>
                <a:endParaRPr lang="en-US" altLang="ko-KR" dirty="0"/>
              </a:p>
              <a:p>
                <a:pPr lvl="1"/>
                <a:endParaRPr lang="en-US" altLang="ko-KR" dirty="0"/>
              </a:p>
              <a:p>
                <a:endParaRPr lang="en-US" altLang="ko-KR" dirty="0"/>
              </a:p>
              <a:p>
                <a:r>
                  <a:rPr lang="en-US" altLang="ko-KR" dirty="0"/>
                  <a:t>Baselines for comparison</a:t>
                </a:r>
              </a:p>
              <a:p>
                <a:pPr lvl="1"/>
                <a:r>
                  <a:rPr lang="en-US" altLang="ko-KR" dirty="0"/>
                  <a:t>Hand-crafted features + SVM classifier</a:t>
                </a:r>
              </a:p>
              <a:p>
                <a:pPr lvl="2"/>
                <a:r>
                  <a:rPr lang="en-US" altLang="ko-KR" dirty="0"/>
                  <a:t>RGB / LBP / HOG / RGB+LBP+HOG</a:t>
                </a:r>
              </a:p>
              <a:p>
                <a:pPr lvl="1"/>
                <a:r>
                  <a:rPr lang="en-US" altLang="ko-KR" dirty="0"/>
                  <a:t>Training process (training samples &amp; update interval) is the same as our method (CNN)</a:t>
                </a:r>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blipFill>
                <a:blip r:embed="rId3"/>
                <a:stretch>
                  <a:fillRect l="-1097" t="-931" r="-206"/>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40</a:t>
            </a:fld>
            <a:r>
              <a:rPr lang="en-US" altLang="ko-KR"/>
              <a:t>   </a:t>
            </a:r>
            <a:endParaRPr lang="en-US" altLang="ko-KR" dirty="0"/>
          </a:p>
        </p:txBody>
      </p:sp>
      <p:sp>
        <p:nvSpPr>
          <p:cNvPr id="4" name="제목 3"/>
          <p:cNvSpPr>
            <a:spLocks noGrp="1"/>
          </p:cNvSpPr>
          <p:nvPr>
            <p:ph type="title"/>
          </p:nvPr>
        </p:nvSpPr>
        <p:spPr/>
        <p:txBody>
          <a:bodyPr/>
          <a:lstStyle/>
          <a:p>
            <a:r>
              <a:rPr lang="en-US" altLang="ko-KR" dirty="0"/>
              <a:t>Discriminative power of Appearance model</a:t>
            </a:r>
            <a:endParaRPr lang="ko-KR" altLang="en-US" dirty="0"/>
          </a:p>
        </p:txBody>
      </p:sp>
      <p:pic>
        <p:nvPicPr>
          <p:cNvPr id="5" name="그림 4"/>
          <p:cNvPicPr>
            <a:picLocks noChangeAspect="1"/>
          </p:cNvPicPr>
          <p:nvPr/>
        </p:nvPicPr>
        <p:blipFill>
          <a:blip r:embed="rId4"/>
          <a:stretch>
            <a:fillRect/>
          </a:stretch>
        </p:blipFill>
        <p:spPr>
          <a:xfrm>
            <a:off x="1403648" y="2276872"/>
            <a:ext cx="6680941" cy="1622674"/>
          </a:xfrm>
          <a:prstGeom prst="rect">
            <a:avLst/>
          </a:prstGeom>
        </p:spPr>
      </p:pic>
    </p:spTree>
    <p:extLst>
      <p:ext uri="{BB962C8B-B14F-4D97-AF65-F5344CB8AC3E}">
        <p14:creationId xmlns:p14="http://schemas.microsoft.com/office/powerpoint/2010/main" val="1198924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idx="1"/>
              </p:nvPr>
            </p:nvSpPr>
            <p:spPr/>
            <p:txBody>
              <a:bodyPr/>
              <a:lstStyle/>
              <a:p>
                <a:r>
                  <a:rPr lang="en-US" altLang="ko-KR" dirty="0"/>
                  <a:t>Metrics for evaluating discriminative power of appearance model</a:t>
                </a:r>
              </a:p>
              <a:p>
                <a:pPr lvl="1"/>
                <a14:m>
                  <m:oMath xmlns:m="http://schemas.openxmlformats.org/officeDocument/2006/math">
                    <m:sSub>
                      <m:sSubPr>
                        <m:ctrlPr>
                          <a:rPr lang="en-US" altLang="ko-KR" b="0" i="1" smtClean="0">
                            <a:solidFill>
                              <a:srgbClr val="000000"/>
                            </a:solidFill>
                            <a:latin typeface="Cambria Math" panose="02040503050406030204" pitchFamily="18" charset="0"/>
                          </a:rPr>
                        </m:ctrlPr>
                      </m:sSubPr>
                      <m:e>
                        <m:r>
                          <a:rPr lang="en-US" altLang="ko-KR" b="0" i="1" smtClean="0">
                            <a:solidFill>
                              <a:srgbClr val="000000"/>
                            </a:solidFill>
                            <a:latin typeface="Cambria Math" panose="02040503050406030204" pitchFamily="18" charset="0"/>
                          </a:rPr>
                          <m:t>𝐷𝑃</m:t>
                        </m:r>
                      </m:e>
                      <m:sub>
                        <m:r>
                          <a:rPr lang="en-US" altLang="ko-KR" b="0" i="1" smtClean="0">
                            <a:solidFill>
                              <a:srgbClr val="000000"/>
                            </a:solidFill>
                            <a:latin typeface="Cambria Math" panose="02040503050406030204" pitchFamily="18" charset="0"/>
                          </a:rPr>
                          <m:t>1</m:t>
                        </m:r>
                      </m:sub>
                    </m:sSub>
                    <m:r>
                      <a:rPr lang="en-US" altLang="ko-KR" b="0" i="1" smtClean="0">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ko-KR" altLang="en-US" i="1">
                            <a:solidFill>
                              <a:srgbClr val="000000"/>
                            </a:solidFill>
                            <a:latin typeface="Cambria Math" panose="02040503050406030204" pitchFamily="18" charset="0"/>
                          </a:rPr>
                          <m:t>𝜌</m:t>
                        </m:r>
                      </m:e>
                      <m:sub>
                        <m:r>
                          <a:rPr lang="en-US" altLang="ko-KR" i="1">
                            <a:solidFill>
                              <a:srgbClr val="000000"/>
                            </a:solidFill>
                            <a:latin typeface="Cambria Math" panose="02040503050406030204" pitchFamily="18" charset="0"/>
                          </a:rPr>
                          <m:t>𝐴</m:t>
                        </m:r>
                      </m:sub>
                    </m:sSub>
                    <m:d>
                      <m:dPr>
                        <m:ctrlPr>
                          <a:rPr lang="en-US" altLang="ko-KR" i="1">
                            <a:solidFill>
                              <a:srgbClr val="000000"/>
                            </a:solidFill>
                            <a:latin typeface="Cambria Math" panose="02040503050406030204" pitchFamily="18" charset="0"/>
                          </a:rPr>
                        </m:ctrlPr>
                      </m:dPr>
                      <m:e>
                        <m:sSub>
                          <m:sSubPr>
                            <m:ctrlPr>
                              <a:rPr lang="en-US" altLang="ko-KR" i="1">
                                <a:solidFill>
                                  <a:srgbClr val="000000"/>
                                </a:solidFill>
                                <a:latin typeface="Cambria Math" panose="02040503050406030204" pitchFamily="18" charset="0"/>
                              </a:rPr>
                            </m:ctrlPr>
                          </m:sSubPr>
                          <m:e>
                            <m:r>
                              <a:rPr lang="en-US" altLang="ko-KR" b="1">
                                <a:solidFill>
                                  <a:srgbClr val="000000"/>
                                </a:solidFill>
                                <a:latin typeface="Cambria Math"/>
                              </a:rPr>
                              <m:t>𝐱</m:t>
                            </m:r>
                          </m:e>
                          <m:sub>
                            <m:r>
                              <a:rPr lang="en-US" altLang="ko-KR" i="1">
                                <a:solidFill>
                                  <a:srgbClr val="000000"/>
                                </a:solidFill>
                                <a:latin typeface="Cambria Math" panose="02040503050406030204" pitchFamily="18" charset="0"/>
                              </a:rPr>
                              <m:t>𝑖</m:t>
                            </m:r>
                          </m:sub>
                        </m:sSub>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1" i="1" smtClean="0">
                                <a:solidFill>
                                  <a:srgbClr val="000000"/>
                                </a:solidFill>
                                <a:latin typeface="Cambria Math" panose="02040503050406030204" pitchFamily="18" charset="0"/>
                              </a:rPr>
                              <m:t>𝒛</m:t>
                            </m:r>
                          </m:e>
                          <m:sub>
                            <m:sSup>
                              <m:sSupPr>
                                <m:ctrlPr>
                                  <a:rPr lang="en-US" altLang="ko-KR" i="1" smtClean="0">
                                    <a:solidFill>
                                      <a:srgbClr val="000000"/>
                                    </a:solidFill>
                                    <a:latin typeface="Cambria Math" panose="02040503050406030204" pitchFamily="18" charset="0"/>
                                  </a:rPr>
                                </m:ctrlPr>
                              </m:sSupPr>
                              <m:e>
                                <m:r>
                                  <a:rPr lang="en-US" altLang="ko-KR" b="0" i="1" smtClean="0">
                                    <a:solidFill>
                                      <a:srgbClr val="000000"/>
                                    </a:solidFill>
                                    <a:latin typeface="Cambria Math" panose="02040503050406030204" pitchFamily="18" charset="0"/>
                                  </a:rPr>
                                  <m:t>𝑗</m:t>
                                </m:r>
                              </m:e>
                              <m:sup>
                                <m:r>
                                  <a:rPr lang="en-US" altLang="ko-KR" b="0" i="1" smtClean="0">
                                    <a:solidFill>
                                      <a:srgbClr val="000000"/>
                                    </a:solidFill>
                                    <a:latin typeface="Cambria Math" panose="02040503050406030204" pitchFamily="18" charset="0"/>
                                  </a:rPr>
                                  <m:t>∗</m:t>
                                </m:r>
                              </m:sup>
                            </m:sSup>
                          </m:sub>
                        </m:sSub>
                      </m:e>
                    </m:d>
                    <m:r>
                      <a:rPr lang="en-US" altLang="ko-KR" b="0" i="1" smtClean="0">
                        <a:solidFill>
                          <a:srgbClr val="000000"/>
                        </a:solidFill>
                        <a:latin typeface="Cambria Math" panose="02040503050406030204" pitchFamily="18" charset="0"/>
                      </a:rPr>
                      <m:t>−</m:t>
                    </m:r>
                    <m:sSub>
                      <m:sSubPr>
                        <m:ctrlPr>
                          <a:rPr lang="en-US" altLang="ko-KR" i="1" smtClean="0">
                            <a:solidFill>
                              <a:srgbClr val="000000"/>
                            </a:solidFill>
                            <a:latin typeface="Cambria Math" panose="02040503050406030204" pitchFamily="18" charset="0"/>
                          </a:rPr>
                        </m:ctrlPr>
                      </m:sSubPr>
                      <m:e>
                        <m:r>
                          <a:rPr lang="ko-KR" altLang="en-US" i="1">
                            <a:solidFill>
                              <a:srgbClr val="000000"/>
                            </a:solidFill>
                            <a:latin typeface="Cambria Math" panose="02040503050406030204" pitchFamily="18" charset="0"/>
                          </a:rPr>
                          <m:t>𝜌</m:t>
                        </m:r>
                      </m:e>
                      <m:sub>
                        <m:r>
                          <a:rPr lang="en-US" altLang="ko-KR" i="1">
                            <a:solidFill>
                              <a:srgbClr val="000000"/>
                            </a:solidFill>
                            <a:latin typeface="Cambria Math" panose="02040503050406030204" pitchFamily="18" charset="0"/>
                          </a:rPr>
                          <m:t>𝐴</m:t>
                        </m:r>
                      </m:sub>
                    </m:sSub>
                    <m:d>
                      <m:dPr>
                        <m:ctrlPr>
                          <a:rPr lang="en-US" altLang="ko-KR" i="1">
                            <a:solidFill>
                              <a:srgbClr val="000000"/>
                            </a:solidFill>
                            <a:latin typeface="Cambria Math" panose="02040503050406030204" pitchFamily="18" charset="0"/>
                          </a:rPr>
                        </m:ctrlPr>
                      </m:dPr>
                      <m:e>
                        <m:sSub>
                          <m:sSubPr>
                            <m:ctrlPr>
                              <a:rPr lang="en-US" altLang="ko-KR" i="1">
                                <a:solidFill>
                                  <a:srgbClr val="000000"/>
                                </a:solidFill>
                                <a:latin typeface="Cambria Math" panose="02040503050406030204" pitchFamily="18" charset="0"/>
                              </a:rPr>
                            </m:ctrlPr>
                          </m:sSubPr>
                          <m:e>
                            <m:r>
                              <a:rPr lang="en-US" altLang="ko-KR" b="1">
                                <a:solidFill>
                                  <a:srgbClr val="000000"/>
                                </a:solidFill>
                                <a:latin typeface="Cambria Math"/>
                              </a:rPr>
                              <m:t>𝐱</m:t>
                            </m:r>
                          </m:e>
                          <m:sub>
                            <m:r>
                              <a:rPr lang="en-US" altLang="ko-KR" i="1">
                                <a:solidFill>
                                  <a:srgbClr val="000000"/>
                                </a:solidFill>
                                <a:latin typeface="Cambria Math" panose="02040503050406030204" pitchFamily="18" charset="0"/>
                              </a:rPr>
                              <m:t>𝑖</m:t>
                            </m:r>
                          </m:sub>
                        </m:sSub>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1" i="1">
                                <a:solidFill>
                                  <a:srgbClr val="000000"/>
                                </a:solidFill>
                                <a:latin typeface="Cambria Math" panose="02040503050406030204" pitchFamily="18" charset="0"/>
                              </a:rPr>
                              <m:t>𝒛</m:t>
                            </m:r>
                          </m:e>
                          <m:sub>
                            <m:acc>
                              <m:accPr>
                                <m:chr m:val="̃"/>
                                <m:ctrlPr>
                                  <a:rPr lang="en-US" altLang="ko-KR" b="1" i="1" smtClean="0">
                                    <a:solidFill>
                                      <a:srgbClr val="000000"/>
                                    </a:solidFill>
                                    <a:latin typeface="Cambria Math" panose="02040503050406030204" pitchFamily="18" charset="0"/>
                                  </a:rPr>
                                </m:ctrlPr>
                              </m:accPr>
                              <m:e>
                                <m:r>
                                  <a:rPr lang="en-US" altLang="ko-KR" i="1">
                                    <a:solidFill>
                                      <a:srgbClr val="000000"/>
                                    </a:solidFill>
                                    <a:latin typeface="Cambria Math" panose="02040503050406030204" pitchFamily="18" charset="0"/>
                                  </a:rPr>
                                  <m:t>𝑗</m:t>
                                </m:r>
                              </m:e>
                            </m:acc>
                          </m:sub>
                        </m:sSub>
                      </m:e>
                    </m:d>
                  </m:oMath>
                </a14:m>
                <a:endParaRPr lang="en-US" altLang="ko-KR" dirty="0"/>
              </a:p>
              <a:p>
                <a:pPr lvl="1"/>
                <a14:m>
                  <m:oMath xmlns:m="http://schemas.openxmlformats.org/officeDocument/2006/math">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𝐷𝑃</m:t>
                        </m:r>
                      </m:e>
                      <m:sub>
                        <m:r>
                          <a:rPr lang="en-US" altLang="ko-KR" b="0" i="1" smtClean="0">
                            <a:solidFill>
                              <a:srgbClr val="000000"/>
                            </a:solidFill>
                            <a:latin typeface="Cambria Math" panose="02040503050406030204" pitchFamily="18" charset="0"/>
                          </a:rPr>
                          <m:t>2</m:t>
                        </m:r>
                      </m:sub>
                    </m:sSub>
                    <m:r>
                      <a:rPr lang="en-US" altLang="ko-KR" i="1">
                        <a:solidFill>
                          <a:srgbClr val="000000"/>
                        </a:solidFill>
                        <a:latin typeface="Cambria Math" panose="02040503050406030204" pitchFamily="18" charset="0"/>
                      </a:rPr>
                      <m:t>=</m:t>
                    </m:r>
                    <m:r>
                      <a:rPr lang="en-US" altLang="ko-KR" b="0" i="1" smtClean="0">
                        <a:solidFill>
                          <a:srgbClr val="000000"/>
                        </a:solidFill>
                        <a:latin typeface="Cambria Math" panose="02040503050406030204" pitchFamily="18" charset="0"/>
                      </a:rPr>
                      <m:t>𝑙𝑜𝑔</m:t>
                    </m:r>
                    <m:f>
                      <m:fPr>
                        <m:ctrlPr>
                          <a:rPr lang="en-US" altLang="ko-KR" b="0" i="1" smtClean="0">
                            <a:solidFill>
                              <a:srgbClr val="000000"/>
                            </a:solidFill>
                            <a:latin typeface="Cambria Math" panose="02040503050406030204" pitchFamily="18" charset="0"/>
                          </a:rPr>
                        </m:ctrlPr>
                      </m:fPr>
                      <m:num>
                        <m:sSub>
                          <m:sSubPr>
                            <m:ctrlPr>
                              <a:rPr lang="en-US" altLang="ko-KR" i="1">
                                <a:solidFill>
                                  <a:srgbClr val="000000"/>
                                </a:solidFill>
                                <a:latin typeface="Cambria Math" panose="02040503050406030204" pitchFamily="18" charset="0"/>
                              </a:rPr>
                            </m:ctrlPr>
                          </m:sSubPr>
                          <m:e>
                            <m:r>
                              <a:rPr lang="ko-KR" altLang="en-US" i="1">
                                <a:solidFill>
                                  <a:srgbClr val="000000"/>
                                </a:solidFill>
                                <a:latin typeface="Cambria Math" panose="02040503050406030204" pitchFamily="18" charset="0"/>
                              </a:rPr>
                              <m:t>𝜌</m:t>
                            </m:r>
                          </m:e>
                          <m:sub>
                            <m:r>
                              <a:rPr lang="en-US" altLang="ko-KR" i="1">
                                <a:solidFill>
                                  <a:srgbClr val="000000"/>
                                </a:solidFill>
                                <a:latin typeface="Cambria Math" panose="02040503050406030204" pitchFamily="18" charset="0"/>
                              </a:rPr>
                              <m:t>𝐴</m:t>
                            </m:r>
                          </m:sub>
                        </m:sSub>
                        <m:d>
                          <m:dPr>
                            <m:ctrlPr>
                              <a:rPr lang="en-US" altLang="ko-KR" i="1">
                                <a:solidFill>
                                  <a:srgbClr val="000000"/>
                                </a:solidFill>
                                <a:latin typeface="Cambria Math" panose="02040503050406030204" pitchFamily="18" charset="0"/>
                              </a:rPr>
                            </m:ctrlPr>
                          </m:dPr>
                          <m:e>
                            <m:sSub>
                              <m:sSubPr>
                                <m:ctrlPr>
                                  <a:rPr lang="en-US" altLang="ko-KR" i="1">
                                    <a:solidFill>
                                      <a:srgbClr val="000000"/>
                                    </a:solidFill>
                                    <a:latin typeface="Cambria Math" panose="02040503050406030204" pitchFamily="18" charset="0"/>
                                  </a:rPr>
                                </m:ctrlPr>
                              </m:sSubPr>
                              <m:e>
                                <m:r>
                                  <a:rPr lang="en-US" altLang="ko-KR" b="1">
                                    <a:solidFill>
                                      <a:srgbClr val="000000"/>
                                    </a:solidFill>
                                    <a:latin typeface="Cambria Math"/>
                                  </a:rPr>
                                  <m:t>𝐱</m:t>
                                </m:r>
                              </m:e>
                              <m:sub>
                                <m:r>
                                  <a:rPr lang="en-US" altLang="ko-KR" i="1">
                                    <a:solidFill>
                                      <a:srgbClr val="000000"/>
                                    </a:solidFill>
                                    <a:latin typeface="Cambria Math" panose="02040503050406030204" pitchFamily="18" charset="0"/>
                                  </a:rPr>
                                  <m:t>𝑖</m:t>
                                </m:r>
                              </m:sub>
                            </m:sSub>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1" i="1">
                                    <a:solidFill>
                                      <a:srgbClr val="000000"/>
                                    </a:solidFill>
                                    <a:latin typeface="Cambria Math" panose="02040503050406030204" pitchFamily="18" charset="0"/>
                                  </a:rPr>
                                  <m:t>𝒛</m:t>
                                </m:r>
                              </m:e>
                              <m:sub>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𝑗</m:t>
                                    </m:r>
                                  </m:e>
                                  <m:sup>
                                    <m:r>
                                      <a:rPr lang="en-US" altLang="ko-KR" i="1">
                                        <a:solidFill>
                                          <a:srgbClr val="000000"/>
                                        </a:solidFill>
                                        <a:latin typeface="Cambria Math" panose="02040503050406030204" pitchFamily="18" charset="0"/>
                                      </a:rPr>
                                      <m:t>∗</m:t>
                                    </m:r>
                                  </m:sup>
                                </m:sSup>
                              </m:sub>
                            </m:sSub>
                          </m:e>
                        </m:d>
                      </m:num>
                      <m:den>
                        <m:sSub>
                          <m:sSubPr>
                            <m:ctrlPr>
                              <a:rPr lang="en-US" altLang="ko-KR" i="1">
                                <a:solidFill>
                                  <a:srgbClr val="000000"/>
                                </a:solidFill>
                                <a:latin typeface="Cambria Math" panose="02040503050406030204" pitchFamily="18" charset="0"/>
                              </a:rPr>
                            </m:ctrlPr>
                          </m:sSubPr>
                          <m:e>
                            <m:r>
                              <a:rPr lang="ko-KR" altLang="en-US" i="1">
                                <a:solidFill>
                                  <a:srgbClr val="000000"/>
                                </a:solidFill>
                                <a:latin typeface="Cambria Math" panose="02040503050406030204" pitchFamily="18" charset="0"/>
                              </a:rPr>
                              <m:t>𝜌</m:t>
                            </m:r>
                          </m:e>
                          <m:sub>
                            <m:r>
                              <a:rPr lang="en-US" altLang="ko-KR" i="1">
                                <a:solidFill>
                                  <a:srgbClr val="000000"/>
                                </a:solidFill>
                                <a:latin typeface="Cambria Math" panose="02040503050406030204" pitchFamily="18" charset="0"/>
                              </a:rPr>
                              <m:t>𝐴</m:t>
                            </m:r>
                          </m:sub>
                        </m:sSub>
                        <m:d>
                          <m:dPr>
                            <m:ctrlPr>
                              <a:rPr lang="en-US" altLang="ko-KR" i="1">
                                <a:solidFill>
                                  <a:srgbClr val="000000"/>
                                </a:solidFill>
                                <a:latin typeface="Cambria Math" panose="02040503050406030204" pitchFamily="18" charset="0"/>
                              </a:rPr>
                            </m:ctrlPr>
                          </m:dPr>
                          <m:e>
                            <m:sSub>
                              <m:sSubPr>
                                <m:ctrlPr>
                                  <a:rPr lang="en-US" altLang="ko-KR" i="1">
                                    <a:solidFill>
                                      <a:srgbClr val="000000"/>
                                    </a:solidFill>
                                    <a:latin typeface="Cambria Math" panose="02040503050406030204" pitchFamily="18" charset="0"/>
                                  </a:rPr>
                                </m:ctrlPr>
                              </m:sSubPr>
                              <m:e>
                                <m:r>
                                  <a:rPr lang="en-US" altLang="ko-KR" b="1">
                                    <a:solidFill>
                                      <a:srgbClr val="000000"/>
                                    </a:solidFill>
                                    <a:latin typeface="Cambria Math"/>
                                  </a:rPr>
                                  <m:t>𝐱</m:t>
                                </m:r>
                              </m:e>
                              <m:sub>
                                <m:r>
                                  <a:rPr lang="en-US" altLang="ko-KR" i="1">
                                    <a:solidFill>
                                      <a:srgbClr val="000000"/>
                                    </a:solidFill>
                                    <a:latin typeface="Cambria Math" panose="02040503050406030204" pitchFamily="18" charset="0"/>
                                  </a:rPr>
                                  <m:t>𝑖</m:t>
                                </m:r>
                              </m:sub>
                            </m:sSub>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1" i="1">
                                    <a:solidFill>
                                      <a:srgbClr val="000000"/>
                                    </a:solidFill>
                                    <a:latin typeface="Cambria Math" panose="02040503050406030204" pitchFamily="18" charset="0"/>
                                  </a:rPr>
                                  <m:t>𝒛</m:t>
                                </m:r>
                              </m:e>
                              <m:sub>
                                <m:acc>
                                  <m:accPr>
                                    <m:chr m:val="̃"/>
                                    <m:ctrlPr>
                                      <a:rPr lang="en-US" altLang="ko-KR" b="1" i="1">
                                        <a:solidFill>
                                          <a:srgbClr val="000000"/>
                                        </a:solidFill>
                                        <a:latin typeface="Cambria Math" panose="02040503050406030204" pitchFamily="18" charset="0"/>
                                      </a:rPr>
                                    </m:ctrlPr>
                                  </m:accPr>
                                  <m:e>
                                    <m:r>
                                      <a:rPr lang="en-US" altLang="ko-KR" i="1">
                                        <a:solidFill>
                                          <a:srgbClr val="000000"/>
                                        </a:solidFill>
                                        <a:latin typeface="Cambria Math" panose="02040503050406030204" pitchFamily="18" charset="0"/>
                                      </a:rPr>
                                      <m:t>𝑗</m:t>
                                    </m:r>
                                  </m:e>
                                </m:acc>
                              </m:sub>
                            </m:sSub>
                          </m:e>
                        </m:d>
                      </m:den>
                    </m:f>
                  </m:oMath>
                </a14:m>
                <a:endParaRPr lang="en-US" altLang="ko-KR" dirty="0"/>
              </a:p>
              <a:p>
                <a:pPr lvl="2"/>
                <a14:m>
                  <m:oMath xmlns:m="http://schemas.openxmlformats.org/officeDocument/2006/math">
                    <m:d>
                      <m:dPr>
                        <m:ctrlPr>
                          <a:rPr lang="en-US" altLang="ko-KR" i="1">
                            <a:solidFill>
                              <a:srgbClr val="000000"/>
                            </a:solidFill>
                            <a:latin typeface="Cambria Math" panose="02040503050406030204" pitchFamily="18" charset="0"/>
                          </a:rPr>
                        </m:ctrlPr>
                      </m:dPr>
                      <m:e>
                        <m:sSub>
                          <m:sSubPr>
                            <m:ctrlPr>
                              <a:rPr lang="en-US" altLang="ko-KR" i="1">
                                <a:solidFill>
                                  <a:srgbClr val="000000"/>
                                </a:solidFill>
                                <a:latin typeface="Cambria Math" panose="02040503050406030204" pitchFamily="18" charset="0"/>
                              </a:rPr>
                            </m:ctrlPr>
                          </m:sSubPr>
                          <m:e>
                            <m:r>
                              <a:rPr lang="en-US" altLang="ko-KR" b="1">
                                <a:solidFill>
                                  <a:srgbClr val="000000"/>
                                </a:solidFill>
                                <a:latin typeface="Cambria Math"/>
                              </a:rPr>
                              <m:t>𝐱</m:t>
                            </m:r>
                          </m:e>
                          <m:sub>
                            <m:r>
                              <a:rPr lang="en-US" altLang="ko-KR" i="1">
                                <a:solidFill>
                                  <a:srgbClr val="000000"/>
                                </a:solidFill>
                                <a:latin typeface="Cambria Math" panose="02040503050406030204" pitchFamily="18" charset="0"/>
                              </a:rPr>
                              <m:t>𝑖</m:t>
                            </m:r>
                          </m:sub>
                        </m:sSub>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1" i="1">
                                <a:solidFill>
                                  <a:srgbClr val="000000"/>
                                </a:solidFill>
                                <a:latin typeface="Cambria Math" panose="02040503050406030204" pitchFamily="18" charset="0"/>
                              </a:rPr>
                              <m:t>𝒛</m:t>
                            </m:r>
                          </m:e>
                          <m:sub>
                            <m:sSup>
                              <m:sSupPr>
                                <m:ctrlPr>
                                  <a:rPr lang="en-US" altLang="ko-KR" i="1">
                                    <a:solidFill>
                                      <a:srgbClr val="000000"/>
                                    </a:solidFill>
                                    <a:latin typeface="Cambria Math" panose="02040503050406030204" pitchFamily="18" charset="0"/>
                                  </a:rPr>
                                </m:ctrlPr>
                              </m:sSupPr>
                              <m:e>
                                <m:r>
                                  <a:rPr lang="en-US" altLang="ko-KR" i="1">
                                    <a:solidFill>
                                      <a:srgbClr val="000000"/>
                                    </a:solidFill>
                                    <a:latin typeface="Cambria Math" panose="02040503050406030204" pitchFamily="18" charset="0"/>
                                  </a:rPr>
                                  <m:t>𝑗</m:t>
                                </m:r>
                              </m:e>
                              <m:sup>
                                <m:r>
                                  <a:rPr lang="en-US" altLang="ko-KR" i="1">
                                    <a:solidFill>
                                      <a:srgbClr val="000000"/>
                                    </a:solidFill>
                                    <a:latin typeface="Cambria Math" panose="02040503050406030204" pitchFamily="18" charset="0"/>
                                  </a:rPr>
                                  <m:t>∗</m:t>
                                </m:r>
                              </m:sup>
                            </m:sSup>
                          </m:sub>
                        </m:sSub>
                      </m:e>
                    </m:d>
                  </m:oMath>
                </a14:m>
                <a:r>
                  <a:rPr lang="en-US" altLang="ko-KR" dirty="0"/>
                  <a:t> : </a:t>
                </a:r>
                <a:r>
                  <a:rPr lang="en-AU" altLang="ko-KR" dirty="0"/>
                  <a:t>correct target-detection pair</a:t>
                </a:r>
              </a:p>
              <a:p>
                <a:pPr lvl="2"/>
                <a14:m>
                  <m:oMath xmlns:m="http://schemas.openxmlformats.org/officeDocument/2006/math">
                    <m:d>
                      <m:dPr>
                        <m:ctrlPr>
                          <a:rPr lang="en-US" altLang="ko-KR" i="1">
                            <a:solidFill>
                              <a:srgbClr val="000000"/>
                            </a:solidFill>
                            <a:latin typeface="Cambria Math" panose="02040503050406030204" pitchFamily="18" charset="0"/>
                          </a:rPr>
                        </m:ctrlPr>
                      </m:dPr>
                      <m:e>
                        <m:sSub>
                          <m:sSubPr>
                            <m:ctrlPr>
                              <a:rPr lang="en-US" altLang="ko-KR" i="1">
                                <a:solidFill>
                                  <a:srgbClr val="000000"/>
                                </a:solidFill>
                                <a:latin typeface="Cambria Math" panose="02040503050406030204" pitchFamily="18" charset="0"/>
                              </a:rPr>
                            </m:ctrlPr>
                          </m:sSubPr>
                          <m:e>
                            <m:r>
                              <a:rPr lang="en-US" altLang="ko-KR" b="1">
                                <a:solidFill>
                                  <a:srgbClr val="000000"/>
                                </a:solidFill>
                                <a:latin typeface="Cambria Math"/>
                              </a:rPr>
                              <m:t>𝐱</m:t>
                            </m:r>
                          </m:e>
                          <m:sub>
                            <m:r>
                              <a:rPr lang="en-US" altLang="ko-KR" i="1">
                                <a:solidFill>
                                  <a:srgbClr val="000000"/>
                                </a:solidFill>
                                <a:latin typeface="Cambria Math" panose="02040503050406030204" pitchFamily="18" charset="0"/>
                              </a:rPr>
                              <m:t>𝑖</m:t>
                            </m:r>
                          </m:sub>
                        </m:sSub>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1" i="1">
                                <a:solidFill>
                                  <a:srgbClr val="000000"/>
                                </a:solidFill>
                                <a:latin typeface="Cambria Math" panose="02040503050406030204" pitchFamily="18" charset="0"/>
                              </a:rPr>
                              <m:t>𝒛</m:t>
                            </m:r>
                          </m:e>
                          <m:sub>
                            <m:acc>
                              <m:accPr>
                                <m:chr m:val="̃"/>
                                <m:ctrlPr>
                                  <a:rPr lang="en-US" altLang="ko-KR" i="1">
                                    <a:solidFill>
                                      <a:srgbClr val="000000"/>
                                    </a:solidFill>
                                    <a:latin typeface="Cambria Math" panose="02040503050406030204" pitchFamily="18" charset="0"/>
                                  </a:rPr>
                                </m:ctrlPr>
                              </m:accPr>
                              <m:e>
                                <m:r>
                                  <a:rPr lang="en-US" altLang="ko-KR" b="0" i="1">
                                    <a:solidFill>
                                      <a:srgbClr val="000000"/>
                                    </a:solidFill>
                                    <a:latin typeface="Cambria Math" panose="02040503050406030204" pitchFamily="18" charset="0"/>
                                  </a:rPr>
                                  <m:t>𝑗</m:t>
                                </m:r>
                              </m:e>
                            </m:acc>
                          </m:sub>
                        </m:sSub>
                      </m:e>
                    </m:d>
                    <m:r>
                      <a:rPr lang="en-US" altLang="ko-KR" b="1" i="1" smtClean="0">
                        <a:solidFill>
                          <a:srgbClr val="000000"/>
                        </a:solidFill>
                        <a:latin typeface="Cambria Math" panose="02040503050406030204" pitchFamily="18" charset="0"/>
                      </a:rPr>
                      <m:t> </m:t>
                    </m:r>
                    <m:r>
                      <a:rPr lang="en-US" altLang="ko-KR" b="0" i="1" smtClean="0">
                        <a:solidFill>
                          <a:srgbClr val="000000"/>
                        </a:solidFill>
                        <a:latin typeface="Cambria Math" panose="02040503050406030204" pitchFamily="18" charset="0"/>
                      </a:rPr>
                      <m:t>𝑤h𝑒𝑟𝑒</m:t>
                    </m:r>
                    <m:r>
                      <a:rPr lang="en-US" altLang="ko-KR" b="0" i="1" smtClean="0">
                        <a:solidFill>
                          <a:srgbClr val="000000"/>
                        </a:solidFill>
                        <a:latin typeface="Cambria Math" panose="02040503050406030204" pitchFamily="18" charset="0"/>
                      </a:rPr>
                      <m:t> </m:t>
                    </m:r>
                    <m:acc>
                      <m:accPr>
                        <m:chr m:val="̃"/>
                        <m:ctrlPr>
                          <a:rPr lang="en-US" altLang="ko-KR" i="1" smtClean="0">
                            <a:solidFill>
                              <a:srgbClr val="000000"/>
                            </a:solidFill>
                            <a:latin typeface="Cambria Math" panose="02040503050406030204" pitchFamily="18" charset="0"/>
                          </a:rPr>
                        </m:ctrlPr>
                      </m:accPr>
                      <m:e>
                        <m:r>
                          <a:rPr lang="en-US" altLang="ko-KR" b="0" i="1">
                            <a:solidFill>
                              <a:srgbClr val="000000"/>
                            </a:solidFill>
                            <a:latin typeface="Cambria Math" panose="02040503050406030204" pitchFamily="18" charset="0"/>
                          </a:rPr>
                          <m:t>𝑗</m:t>
                        </m:r>
                      </m:e>
                    </m:acc>
                    <m:r>
                      <a:rPr lang="en-US" altLang="ko-KR" b="1" i="1" smtClean="0">
                        <a:solidFill>
                          <a:srgbClr val="000000"/>
                        </a:solidFill>
                        <a:latin typeface="Cambria Math" panose="02040503050406030204" pitchFamily="18" charset="0"/>
                      </a:rPr>
                      <m:t>=</m:t>
                    </m:r>
                    <m:r>
                      <a:rPr lang="en-US" altLang="ko-KR" b="0" i="1" smtClean="0">
                        <a:solidFill>
                          <a:srgbClr val="000000"/>
                        </a:solidFill>
                        <a:latin typeface="Cambria Math" panose="02040503050406030204" pitchFamily="18" charset="0"/>
                      </a:rPr>
                      <m:t>𝑎𝑟𝑔</m:t>
                    </m:r>
                    <m:func>
                      <m:funcPr>
                        <m:ctrlPr>
                          <a:rPr lang="en-US" altLang="ko-KR" b="1" i="1" smtClean="0">
                            <a:solidFill>
                              <a:srgbClr val="000000"/>
                            </a:solidFill>
                            <a:latin typeface="Cambria Math" panose="02040503050406030204" pitchFamily="18" charset="0"/>
                          </a:rPr>
                        </m:ctrlPr>
                      </m:funcPr>
                      <m:fName>
                        <m:limLow>
                          <m:limLowPr>
                            <m:ctrlPr>
                              <a:rPr lang="en-US" altLang="ko-KR" b="1" i="1" smtClean="0">
                                <a:solidFill>
                                  <a:srgbClr val="000000"/>
                                </a:solidFill>
                                <a:latin typeface="Cambria Math" panose="02040503050406030204" pitchFamily="18" charset="0"/>
                              </a:rPr>
                            </m:ctrlPr>
                          </m:limLowPr>
                          <m:e>
                            <m:r>
                              <m:rPr>
                                <m:sty m:val="p"/>
                              </m:rPr>
                              <a:rPr lang="en-US" altLang="ko-KR" b="0" i="0" smtClean="0">
                                <a:solidFill>
                                  <a:srgbClr val="000000"/>
                                </a:solidFill>
                                <a:latin typeface="Cambria Math" panose="02040503050406030204" pitchFamily="18" charset="0"/>
                              </a:rPr>
                              <m:t>max</m:t>
                            </m:r>
                          </m:e>
                          <m:lim>
                            <m:r>
                              <a:rPr lang="en-US" altLang="ko-KR" b="0" i="1" smtClean="0">
                                <a:solidFill>
                                  <a:srgbClr val="000000"/>
                                </a:solidFill>
                                <a:latin typeface="Cambria Math" panose="02040503050406030204" pitchFamily="18" charset="0"/>
                              </a:rPr>
                              <m:t>𝑗</m:t>
                            </m:r>
                            <m:r>
                              <a:rPr lang="en-US" altLang="ko-KR" b="0" i="1" smtClean="0">
                                <a:solidFill>
                                  <a:srgbClr val="000000"/>
                                </a:solidFill>
                                <a:latin typeface="Cambria Math" panose="02040503050406030204" pitchFamily="18" charset="0"/>
                                <a:ea typeface="Cambria Math" panose="02040503050406030204" pitchFamily="18" charset="0"/>
                              </a:rPr>
                              <m:t>≠</m:t>
                            </m:r>
                            <m:r>
                              <a:rPr lang="en-US" altLang="ko-KR" b="0" i="1" smtClean="0">
                                <a:solidFill>
                                  <a:srgbClr val="000000"/>
                                </a:solidFill>
                                <a:latin typeface="Cambria Math" panose="02040503050406030204" pitchFamily="18" charset="0"/>
                                <a:ea typeface="Cambria Math" panose="02040503050406030204" pitchFamily="18" charset="0"/>
                              </a:rPr>
                              <m:t>𝑗</m:t>
                            </m:r>
                            <m:r>
                              <a:rPr lang="en-US" altLang="ko-KR" b="0" i="1" smtClean="0">
                                <a:solidFill>
                                  <a:srgbClr val="000000"/>
                                </a:solidFill>
                                <a:latin typeface="Cambria Math" panose="02040503050406030204" pitchFamily="18" charset="0"/>
                                <a:ea typeface="Cambria Math" panose="02040503050406030204" pitchFamily="18" charset="0"/>
                              </a:rPr>
                              <m:t>∗</m:t>
                            </m:r>
                          </m:lim>
                        </m:limLow>
                      </m:fName>
                      <m:e>
                        <m:sSub>
                          <m:sSubPr>
                            <m:ctrlPr>
                              <a:rPr lang="en-US" altLang="ko-KR" i="1">
                                <a:solidFill>
                                  <a:srgbClr val="000000"/>
                                </a:solidFill>
                                <a:latin typeface="Cambria Math" panose="02040503050406030204" pitchFamily="18" charset="0"/>
                              </a:rPr>
                            </m:ctrlPr>
                          </m:sSubPr>
                          <m:e>
                            <m:r>
                              <a:rPr lang="ko-KR" altLang="en-US" i="1">
                                <a:solidFill>
                                  <a:srgbClr val="000000"/>
                                </a:solidFill>
                                <a:latin typeface="Cambria Math" panose="02040503050406030204" pitchFamily="18" charset="0"/>
                              </a:rPr>
                              <m:t>𝜌</m:t>
                            </m:r>
                          </m:e>
                          <m:sub>
                            <m:r>
                              <a:rPr lang="en-US" altLang="ko-KR" i="1">
                                <a:solidFill>
                                  <a:srgbClr val="000000"/>
                                </a:solidFill>
                                <a:latin typeface="Cambria Math" panose="02040503050406030204" pitchFamily="18" charset="0"/>
                              </a:rPr>
                              <m:t>𝐴</m:t>
                            </m:r>
                          </m:sub>
                        </m:sSub>
                        <m:d>
                          <m:dPr>
                            <m:ctrlPr>
                              <a:rPr lang="en-US" altLang="ko-KR" i="1">
                                <a:solidFill>
                                  <a:srgbClr val="000000"/>
                                </a:solidFill>
                                <a:latin typeface="Cambria Math" panose="02040503050406030204" pitchFamily="18" charset="0"/>
                              </a:rPr>
                            </m:ctrlPr>
                          </m:dPr>
                          <m:e>
                            <m:sSub>
                              <m:sSubPr>
                                <m:ctrlPr>
                                  <a:rPr lang="en-US" altLang="ko-KR" i="1">
                                    <a:solidFill>
                                      <a:srgbClr val="000000"/>
                                    </a:solidFill>
                                    <a:latin typeface="Cambria Math" panose="02040503050406030204" pitchFamily="18" charset="0"/>
                                  </a:rPr>
                                </m:ctrlPr>
                              </m:sSubPr>
                              <m:e>
                                <m:r>
                                  <a:rPr lang="en-US" altLang="ko-KR" b="1">
                                    <a:solidFill>
                                      <a:srgbClr val="000000"/>
                                    </a:solidFill>
                                    <a:latin typeface="Cambria Math"/>
                                  </a:rPr>
                                  <m:t>𝐱</m:t>
                                </m:r>
                              </m:e>
                              <m:sub>
                                <m:r>
                                  <a:rPr lang="en-US" altLang="ko-KR" i="1">
                                    <a:solidFill>
                                      <a:srgbClr val="000000"/>
                                    </a:solidFill>
                                    <a:latin typeface="Cambria Math" panose="02040503050406030204" pitchFamily="18" charset="0"/>
                                  </a:rPr>
                                  <m:t>𝑖</m:t>
                                </m:r>
                              </m:sub>
                            </m:sSub>
                            <m:r>
                              <a:rPr lang="en-US" altLang="ko-KR" i="1">
                                <a:solidFill>
                                  <a:srgbClr val="000000"/>
                                </a:solidFill>
                                <a:latin typeface="Cambria Math" panose="02040503050406030204" pitchFamily="18" charset="0"/>
                              </a:rPr>
                              <m:t>,</m:t>
                            </m:r>
                            <m:sSub>
                              <m:sSubPr>
                                <m:ctrlPr>
                                  <a:rPr lang="en-US" altLang="ko-KR" i="1">
                                    <a:solidFill>
                                      <a:srgbClr val="000000"/>
                                    </a:solidFill>
                                    <a:latin typeface="Cambria Math" panose="02040503050406030204" pitchFamily="18" charset="0"/>
                                  </a:rPr>
                                </m:ctrlPr>
                              </m:sSubPr>
                              <m:e>
                                <m:r>
                                  <a:rPr lang="en-US" altLang="ko-KR" b="1" i="1">
                                    <a:solidFill>
                                      <a:srgbClr val="000000"/>
                                    </a:solidFill>
                                    <a:latin typeface="Cambria Math" panose="02040503050406030204" pitchFamily="18" charset="0"/>
                                  </a:rPr>
                                  <m:t>𝒛</m:t>
                                </m:r>
                              </m:e>
                              <m:sub>
                                <m:r>
                                  <a:rPr lang="en-US" altLang="ko-KR" b="0" i="1" smtClean="0">
                                    <a:solidFill>
                                      <a:srgbClr val="000000"/>
                                    </a:solidFill>
                                    <a:latin typeface="Cambria Math" panose="02040503050406030204" pitchFamily="18" charset="0"/>
                                  </a:rPr>
                                  <m:t>𝑗</m:t>
                                </m:r>
                              </m:sub>
                            </m:sSub>
                          </m:e>
                        </m:d>
                      </m:e>
                    </m:func>
                  </m:oMath>
                </a14:m>
                <a:r>
                  <a:rPr lang="en-US" altLang="ko-KR" dirty="0"/>
                  <a:t> : in</a:t>
                </a:r>
                <a:r>
                  <a:rPr lang="en-AU" altLang="ko-KR" dirty="0"/>
                  <a:t>correct target-detection pair with the highest appearance score</a:t>
                </a:r>
              </a:p>
              <a:p>
                <a:pPr marL="457200" lvl="1" indent="0">
                  <a:buNone/>
                </a:pPr>
                <a:endParaRPr lang="en-US" altLang="ko-KR" dirty="0">
                  <a:sym typeface="Wingdings" panose="05000000000000000000" pitchFamily="2" charset="2"/>
                </a:endParaRPr>
              </a:p>
              <a:p>
                <a:pPr marL="457200" lvl="1" indent="0">
                  <a:buNone/>
                </a:pPr>
                <a:r>
                  <a:rPr lang="en-US" altLang="ko-KR" dirty="0">
                    <a:sym typeface="Wingdings" panose="05000000000000000000" pitchFamily="2" charset="2"/>
                  </a:rPr>
                  <a:t> T</a:t>
                </a:r>
                <a:r>
                  <a:rPr lang="en-US" altLang="ko-KR" dirty="0"/>
                  <a:t>he larger </a:t>
                </a:r>
                <a14:m>
                  <m:oMath xmlns:m="http://schemas.openxmlformats.org/officeDocument/2006/math">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𝐷𝑃</m:t>
                        </m:r>
                      </m:e>
                      <m:sub>
                        <m:r>
                          <a:rPr lang="en-US" altLang="ko-KR" i="1">
                            <a:solidFill>
                              <a:srgbClr val="000000"/>
                            </a:solidFill>
                            <a:latin typeface="Cambria Math" panose="02040503050406030204" pitchFamily="18" charset="0"/>
                          </a:rPr>
                          <m:t>1</m:t>
                        </m:r>
                      </m:sub>
                    </m:sSub>
                  </m:oMath>
                </a14:m>
                <a:r>
                  <a:rPr lang="en-US" altLang="ko-KR" dirty="0"/>
                  <a:t> and </a:t>
                </a:r>
                <a14:m>
                  <m:oMath xmlns:m="http://schemas.openxmlformats.org/officeDocument/2006/math">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𝐷𝑃</m:t>
                        </m:r>
                      </m:e>
                      <m:sub>
                        <m:r>
                          <a:rPr lang="en-US" altLang="ko-KR" b="0" i="1" smtClean="0">
                            <a:solidFill>
                              <a:srgbClr val="000000"/>
                            </a:solidFill>
                            <a:latin typeface="Cambria Math" panose="02040503050406030204" pitchFamily="18" charset="0"/>
                          </a:rPr>
                          <m:t>2</m:t>
                        </m:r>
                      </m:sub>
                    </m:sSub>
                  </m:oMath>
                </a14:m>
                <a:r>
                  <a:rPr lang="en-US" altLang="ko-KR" dirty="0"/>
                  <a:t>, the better the appearance can distinguish targets</a:t>
                </a:r>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blipFill>
                <a:blip r:embed="rId2"/>
                <a:stretch>
                  <a:fillRect l="-1097" t="-931"/>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41</a:t>
            </a:fld>
            <a:r>
              <a:rPr lang="en-US" altLang="ko-KR"/>
              <a:t>   </a:t>
            </a:r>
            <a:endParaRPr lang="en-US" altLang="ko-KR" dirty="0"/>
          </a:p>
        </p:txBody>
      </p:sp>
      <p:sp>
        <p:nvSpPr>
          <p:cNvPr id="4" name="제목 3"/>
          <p:cNvSpPr>
            <a:spLocks noGrp="1"/>
          </p:cNvSpPr>
          <p:nvPr>
            <p:ph type="title"/>
          </p:nvPr>
        </p:nvSpPr>
        <p:spPr/>
        <p:txBody>
          <a:bodyPr/>
          <a:lstStyle/>
          <a:p>
            <a:r>
              <a:rPr lang="en-US" altLang="ko-KR" dirty="0"/>
              <a:t>Discriminative power of Appearance model</a:t>
            </a:r>
            <a:endParaRPr lang="ko-KR" altLang="en-US" dirty="0"/>
          </a:p>
        </p:txBody>
      </p:sp>
      <p:sp>
        <p:nvSpPr>
          <p:cNvPr id="6" name="직사각형 5"/>
          <p:cNvSpPr/>
          <p:nvPr/>
        </p:nvSpPr>
        <p:spPr>
          <a:xfrm>
            <a:off x="4405028" y="1700808"/>
            <a:ext cx="4572000" cy="646331"/>
          </a:xfrm>
          <a:prstGeom prst="rect">
            <a:avLst/>
          </a:prstGeom>
        </p:spPr>
        <p:txBody>
          <a:bodyPr>
            <a:spAutoFit/>
          </a:bodyPr>
          <a:lstStyle/>
          <a:p>
            <a:r>
              <a:rPr lang="en-US" altLang="ko-KR" dirty="0"/>
              <a:t>D</a:t>
            </a:r>
            <a:r>
              <a:rPr lang="ko-KR" altLang="en-US" dirty="0" err="1"/>
              <a:t>ifference</a:t>
            </a:r>
            <a:r>
              <a:rPr lang="ko-KR" altLang="en-US" dirty="0"/>
              <a:t> </a:t>
            </a:r>
            <a:r>
              <a:rPr lang="ko-KR" altLang="en-US" dirty="0" err="1"/>
              <a:t>between</a:t>
            </a:r>
            <a:r>
              <a:rPr lang="ko-KR" altLang="en-US" dirty="0"/>
              <a:t> </a:t>
            </a:r>
            <a:r>
              <a:rPr lang="ko-KR" altLang="en-US" dirty="0" err="1"/>
              <a:t>the</a:t>
            </a:r>
            <a:r>
              <a:rPr lang="ko-KR" altLang="en-US" dirty="0"/>
              <a:t> </a:t>
            </a:r>
            <a:r>
              <a:rPr lang="en-US" altLang="ko-KR" dirty="0"/>
              <a:t>appearance</a:t>
            </a:r>
            <a:r>
              <a:rPr lang="ko-KR" altLang="en-US" dirty="0"/>
              <a:t> </a:t>
            </a:r>
            <a:r>
              <a:rPr lang="ko-KR" altLang="en-US" dirty="0" err="1"/>
              <a:t>score</a:t>
            </a:r>
            <a:r>
              <a:rPr lang="ko-KR" altLang="en-US" dirty="0"/>
              <a:t> </a:t>
            </a:r>
            <a:r>
              <a:rPr lang="ko-KR" altLang="en-US" dirty="0" err="1"/>
              <a:t>for</a:t>
            </a:r>
            <a:r>
              <a:rPr lang="ko-KR" altLang="en-US" dirty="0"/>
              <a:t> </a:t>
            </a:r>
            <a:r>
              <a:rPr lang="ko-KR" altLang="en-US" dirty="0" err="1"/>
              <a:t>a</a:t>
            </a:r>
            <a:r>
              <a:rPr lang="ko-KR" altLang="en-US" dirty="0"/>
              <a:t> </a:t>
            </a:r>
            <a:r>
              <a:rPr lang="ko-KR" altLang="en-US" dirty="0" err="1"/>
              <a:t>correct</a:t>
            </a:r>
            <a:r>
              <a:rPr lang="ko-KR" altLang="en-US" dirty="0"/>
              <a:t> and </a:t>
            </a:r>
            <a:r>
              <a:rPr lang="ko-KR" altLang="en-US" dirty="0" err="1"/>
              <a:t>the</a:t>
            </a:r>
            <a:r>
              <a:rPr lang="ko-KR" altLang="en-US" dirty="0"/>
              <a:t> </a:t>
            </a:r>
            <a:r>
              <a:rPr lang="ko-KR" altLang="en-US" dirty="0" err="1"/>
              <a:t>other</a:t>
            </a:r>
            <a:r>
              <a:rPr lang="ko-KR" altLang="en-US" dirty="0"/>
              <a:t> </a:t>
            </a:r>
            <a:r>
              <a:rPr lang="ko-KR" altLang="en-US" dirty="0" err="1"/>
              <a:t>targets</a:t>
            </a:r>
            <a:endParaRPr lang="ko-KR" altLang="en-US" dirty="0"/>
          </a:p>
        </p:txBody>
      </p:sp>
    </p:spTree>
    <p:extLst>
      <p:ext uri="{BB962C8B-B14F-4D97-AF65-F5344CB8AC3E}">
        <p14:creationId xmlns:p14="http://schemas.microsoft.com/office/powerpoint/2010/main" val="2448705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Average results on a validation dataset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lvl="1"/>
            <a:r>
              <a:rPr lang="en-US" altLang="ko-KR" dirty="0"/>
              <a:t>The proposed appearance model based on CNN outperforms others based on hand-crafted features in terms of all metrics.</a:t>
            </a:r>
          </a:p>
          <a:p>
            <a:pPr marL="457200" lvl="1" indent="0">
              <a:buNone/>
            </a:pPr>
            <a:r>
              <a:rPr lang="en-US" altLang="ko-KR" dirty="0">
                <a:sym typeface="Wingdings" panose="05000000000000000000" pitchFamily="2" charset="2"/>
              </a:rPr>
              <a:t> </a:t>
            </a:r>
            <a:r>
              <a:rPr lang="en-US" altLang="ko-KR" dirty="0"/>
              <a:t>Our model better represents the target appearances by exploiting CNN and online target-specific learning</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42</a:t>
            </a:fld>
            <a:r>
              <a:rPr lang="en-US" altLang="ko-KR"/>
              <a:t>   </a:t>
            </a:r>
            <a:endParaRPr lang="en-US" altLang="ko-KR" dirty="0"/>
          </a:p>
        </p:txBody>
      </p:sp>
      <p:sp>
        <p:nvSpPr>
          <p:cNvPr id="4" name="제목 3"/>
          <p:cNvSpPr>
            <a:spLocks noGrp="1"/>
          </p:cNvSpPr>
          <p:nvPr>
            <p:ph type="title"/>
          </p:nvPr>
        </p:nvSpPr>
        <p:spPr/>
        <p:txBody>
          <a:bodyPr/>
          <a:lstStyle/>
          <a:p>
            <a:r>
              <a:rPr lang="en-US" altLang="ko-KR" dirty="0"/>
              <a:t>Discriminative power of Appearance model</a:t>
            </a:r>
            <a:endParaRPr lang="ko-KR" altLang="en-US" dirty="0"/>
          </a:p>
        </p:txBody>
      </p:sp>
      <p:graphicFrame>
        <p:nvGraphicFramePr>
          <p:cNvPr id="9" name="차트 8"/>
          <p:cNvGraphicFramePr>
            <a:graphicFrameLocks/>
          </p:cNvGraphicFramePr>
          <p:nvPr>
            <p:extLst>
              <p:ext uri="{D42A27DB-BD31-4B8C-83A1-F6EECF244321}">
                <p14:modId xmlns:p14="http://schemas.microsoft.com/office/powerpoint/2010/main" val="2478230959"/>
              </p:ext>
            </p:extLst>
          </p:nvPr>
        </p:nvGraphicFramePr>
        <p:xfrm>
          <a:off x="101600" y="1556792"/>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차트 10"/>
          <p:cNvGraphicFramePr>
            <a:graphicFrameLocks/>
          </p:cNvGraphicFramePr>
          <p:nvPr>
            <p:extLst>
              <p:ext uri="{D42A27DB-BD31-4B8C-83A1-F6EECF244321}">
                <p14:modId xmlns:p14="http://schemas.microsoft.com/office/powerpoint/2010/main" val="3797391654"/>
              </p:ext>
            </p:extLst>
          </p:nvPr>
        </p:nvGraphicFramePr>
        <p:xfrm>
          <a:off x="4596503" y="1556792"/>
          <a:ext cx="4572000" cy="27432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12" name="직사각형 11"/>
              <p:cNvSpPr/>
              <p:nvPr/>
            </p:nvSpPr>
            <p:spPr>
              <a:xfrm>
                <a:off x="2073123" y="1542807"/>
                <a:ext cx="6289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𝐷𝑃</m:t>
                          </m:r>
                        </m:e>
                        <m:sub>
                          <m:r>
                            <a:rPr lang="en-US" altLang="ko-KR" i="1">
                              <a:solidFill>
                                <a:srgbClr val="000000"/>
                              </a:solidFill>
                              <a:latin typeface="Cambria Math" panose="02040503050406030204" pitchFamily="18" charset="0"/>
                            </a:rPr>
                            <m:t>1</m:t>
                          </m:r>
                        </m:sub>
                      </m:sSub>
                    </m:oMath>
                  </m:oMathPara>
                </a14:m>
                <a:endParaRPr lang="ko-KR" altLang="en-US" dirty="0"/>
              </a:p>
            </p:txBody>
          </p:sp>
        </mc:Choice>
        <mc:Fallback xmlns="">
          <p:sp>
            <p:nvSpPr>
              <p:cNvPr id="12" name="직사각형 11"/>
              <p:cNvSpPr>
                <a:spLocks noRot="1" noChangeAspect="1" noMove="1" noResize="1" noEditPoints="1" noAdjustHandles="1" noChangeArrowheads="1" noChangeShapeType="1" noTextEdit="1"/>
              </p:cNvSpPr>
              <p:nvPr/>
            </p:nvSpPr>
            <p:spPr>
              <a:xfrm>
                <a:off x="2073123" y="1542807"/>
                <a:ext cx="628954" cy="36933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직사각형 12"/>
              <p:cNvSpPr/>
              <p:nvPr/>
            </p:nvSpPr>
            <p:spPr>
              <a:xfrm>
                <a:off x="6568026" y="1542807"/>
                <a:ext cx="6342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solidFill>
                                <a:srgbClr val="000000"/>
                              </a:solidFill>
                              <a:latin typeface="Cambria Math" panose="02040503050406030204" pitchFamily="18" charset="0"/>
                            </a:rPr>
                          </m:ctrlPr>
                        </m:sSubPr>
                        <m:e>
                          <m:r>
                            <a:rPr lang="en-US" altLang="ko-KR" i="1">
                              <a:solidFill>
                                <a:srgbClr val="000000"/>
                              </a:solidFill>
                              <a:latin typeface="Cambria Math" panose="02040503050406030204" pitchFamily="18" charset="0"/>
                            </a:rPr>
                            <m:t>𝐷𝑃</m:t>
                          </m:r>
                        </m:e>
                        <m:sub>
                          <m:r>
                            <a:rPr lang="en-US" altLang="ko-KR" b="0" i="1" smtClean="0">
                              <a:solidFill>
                                <a:srgbClr val="000000"/>
                              </a:solidFill>
                              <a:latin typeface="Cambria Math" panose="02040503050406030204" pitchFamily="18" charset="0"/>
                            </a:rPr>
                            <m:t>2</m:t>
                          </m:r>
                        </m:sub>
                      </m:sSub>
                    </m:oMath>
                  </m:oMathPara>
                </a14:m>
                <a:endParaRPr lang="ko-KR" altLang="en-US" dirty="0"/>
              </a:p>
            </p:txBody>
          </p:sp>
        </mc:Choice>
        <mc:Fallback xmlns="">
          <p:sp>
            <p:nvSpPr>
              <p:cNvPr id="13" name="직사각형 12"/>
              <p:cNvSpPr>
                <a:spLocks noRot="1" noChangeAspect="1" noMove="1" noResize="1" noEditPoints="1" noAdjustHandles="1" noChangeArrowheads="1" noChangeShapeType="1" noTextEdit="1"/>
              </p:cNvSpPr>
              <p:nvPr/>
            </p:nvSpPr>
            <p:spPr>
              <a:xfrm>
                <a:off x="6568026" y="1542807"/>
                <a:ext cx="634276" cy="369332"/>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580501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Performance evaluation for multi-target tracking</a:t>
            </a:r>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43</a:t>
            </a:fld>
            <a:r>
              <a:rPr lang="en-US" altLang="ko-KR"/>
              <a:t>   </a:t>
            </a:r>
            <a:endParaRPr lang="en-US" altLang="ko-KR" dirty="0"/>
          </a:p>
        </p:txBody>
      </p:sp>
      <p:sp>
        <p:nvSpPr>
          <p:cNvPr id="4" name="제목 3"/>
          <p:cNvSpPr>
            <a:spLocks noGrp="1"/>
          </p:cNvSpPr>
          <p:nvPr>
            <p:ph type="title"/>
          </p:nvPr>
        </p:nvSpPr>
        <p:spPr/>
        <p:txBody>
          <a:bodyPr/>
          <a:lstStyle/>
          <a:p>
            <a:r>
              <a:rPr lang="en-US" altLang="ko-KR" dirty="0"/>
              <a:t>Evaluation metrics</a:t>
            </a:r>
            <a:endParaRPr lang="ko-KR" altLang="en-US" dirty="0"/>
          </a:p>
        </p:txBody>
      </p:sp>
      <mc:AlternateContent xmlns:mc="http://schemas.openxmlformats.org/markup-compatibility/2006" xmlns:a14="http://schemas.microsoft.com/office/drawing/2010/main">
        <mc:Choice Requires="a14">
          <p:graphicFrame>
            <p:nvGraphicFramePr>
              <p:cNvPr id="8" name="표 7"/>
              <p:cNvGraphicFramePr>
                <a:graphicFrameLocks noGrp="1"/>
              </p:cNvGraphicFramePr>
              <p:nvPr>
                <p:extLst>
                  <p:ext uri="{D42A27DB-BD31-4B8C-83A1-F6EECF244321}">
                    <p14:modId xmlns:p14="http://schemas.microsoft.com/office/powerpoint/2010/main" val="1339506257"/>
                  </p:ext>
                </p:extLst>
              </p:nvPr>
            </p:nvGraphicFramePr>
            <p:xfrm>
              <a:off x="611560" y="1700808"/>
              <a:ext cx="6891141" cy="4175811"/>
            </p:xfrm>
            <a:graphic>
              <a:graphicData uri="http://schemas.openxmlformats.org/drawingml/2006/table">
                <a:tbl>
                  <a:tblPr firstRow="1" bandRow="1"/>
                  <a:tblGrid>
                    <a:gridCol w="1528449">
                      <a:extLst>
                        <a:ext uri="{9D8B030D-6E8A-4147-A177-3AD203B41FA5}">
                          <a16:colId xmlns:a16="http://schemas.microsoft.com/office/drawing/2014/main" val="2392139099"/>
                        </a:ext>
                      </a:extLst>
                    </a:gridCol>
                    <a:gridCol w="5362692">
                      <a:extLst>
                        <a:ext uri="{9D8B030D-6E8A-4147-A177-3AD203B41FA5}">
                          <a16:colId xmlns:a16="http://schemas.microsoft.com/office/drawing/2014/main" val="1356604069"/>
                        </a:ext>
                      </a:extLst>
                    </a:gridCol>
                  </a:tblGrid>
                  <a:tr h="457014">
                    <a:tc>
                      <a:txBody>
                        <a:bodyPr/>
                        <a:lstStyle>
                          <a:lvl1pPr marL="0" algn="l" defTabSz="914400" rtl="0" eaLnBrk="1" latinLnBrk="1" hangingPunct="1">
                            <a:defRPr sz="1800" b="1" kern="1200">
                              <a:solidFill>
                                <a:schemeClr val="lt1"/>
                              </a:solidFill>
                              <a:latin typeface="Arial"/>
                              <a:ea typeface="맑은 고딕"/>
                            </a:defRPr>
                          </a:lvl1pPr>
                          <a:lvl2pPr marL="457200" algn="l" defTabSz="914400" rtl="0" eaLnBrk="1" latinLnBrk="1" hangingPunct="1">
                            <a:defRPr sz="1800" b="1" kern="1200">
                              <a:solidFill>
                                <a:schemeClr val="lt1"/>
                              </a:solidFill>
                              <a:latin typeface="Arial"/>
                              <a:ea typeface="맑은 고딕"/>
                            </a:defRPr>
                          </a:lvl2pPr>
                          <a:lvl3pPr marL="914400" algn="l" defTabSz="914400" rtl="0" eaLnBrk="1" latinLnBrk="1" hangingPunct="1">
                            <a:defRPr sz="1800" b="1" kern="1200">
                              <a:solidFill>
                                <a:schemeClr val="lt1"/>
                              </a:solidFill>
                              <a:latin typeface="Arial"/>
                              <a:ea typeface="맑은 고딕"/>
                            </a:defRPr>
                          </a:lvl3pPr>
                          <a:lvl4pPr marL="1371600" algn="l" defTabSz="914400" rtl="0" eaLnBrk="1" latinLnBrk="1" hangingPunct="1">
                            <a:defRPr sz="1800" b="1" kern="1200">
                              <a:solidFill>
                                <a:schemeClr val="lt1"/>
                              </a:solidFill>
                              <a:latin typeface="Arial"/>
                              <a:ea typeface="맑은 고딕"/>
                            </a:defRPr>
                          </a:lvl4pPr>
                          <a:lvl5pPr marL="1828800" algn="l" defTabSz="914400" rtl="0" eaLnBrk="1" latinLnBrk="1" hangingPunct="1">
                            <a:defRPr sz="1800" b="1" kern="1200">
                              <a:solidFill>
                                <a:schemeClr val="lt1"/>
                              </a:solidFill>
                              <a:latin typeface="Arial"/>
                              <a:ea typeface="맑은 고딕"/>
                            </a:defRPr>
                          </a:lvl5pPr>
                          <a:lvl6pPr marL="2286000" algn="l" defTabSz="914400" rtl="0" eaLnBrk="1" latinLnBrk="1" hangingPunct="1">
                            <a:defRPr sz="1800" b="1" kern="1200">
                              <a:solidFill>
                                <a:schemeClr val="lt1"/>
                              </a:solidFill>
                              <a:latin typeface="Arial"/>
                              <a:ea typeface="맑은 고딕"/>
                            </a:defRPr>
                          </a:lvl6pPr>
                          <a:lvl7pPr marL="2743200" algn="l" defTabSz="914400" rtl="0" eaLnBrk="1" latinLnBrk="1" hangingPunct="1">
                            <a:defRPr sz="1800" b="1" kern="1200">
                              <a:solidFill>
                                <a:schemeClr val="lt1"/>
                              </a:solidFill>
                              <a:latin typeface="Arial"/>
                              <a:ea typeface="맑은 고딕"/>
                            </a:defRPr>
                          </a:lvl7pPr>
                          <a:lvl8pPr marL="3200400" algn="l" defTabSz="914400" rtl="0" eaLnBrk="1" latinLnBrk="1" hangingPunct="1">
                            <a:defRPr sz="1800" b="1" kern="1200">
                              <a:solidFill>
                                <a:schemeClr val="lt1"/>
                              </a:solidFill>
                              <a:latin typeface="Arial"/>
                              <a:ea typeface="맑은 고딕"/>
                            </a:defRPr>
                          </a:lvl8pPr>
                          <a:lvl9pPr marL="3657600" algn="l" defTabSz="914400" rtl="0" eaLnBrk="1" latinLnBrk="1" hangingPunct="1">
                            <a:defRPr sz="1800" b="1" kern="1200">
                              <a:solidFill>
                                <a:schemeClr val="lt1"/>
                              </a:solidFill>
                              <a:latin typeface="Arial"/>
                              <a:ea typeface="맑은 고딕"/>
                            </a:defRPr>
                          </a:lvl9pPr>
                        </a:lstStyle>
                        <a:p>
                          <a:pPr algn="ctr" latinLnBrk="1"/>
                          <a:r>
                            <a:rPr lang="en-US" altLang="ko-KR" dirty="0"/>
                            <a:t>Metric</a:t>
                          </a:r>
                          <a:endParaRPr lang="ko-KR" alt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1" hangingPunct="1">
                            <a:defRPr sz="1800" b="1" kern="1200">
                              <a:solidFill>
                                <a:schemeClr val="lt1"/>
                              </a:solidFill>
                              <a:latin typeface="Arial"/>
                              <a:ea typeface="맑은 고딕"/>
                            </a:defRPr>
                          </a:lvl1pPr>
                          <a:lvl2pPr marL="457200" algn="l" defTabSz="914400" rtl="0" eaLnBrk="1" latinLnBrk="1" hangingPunct="1">
                            <a:defRPr sz="1800" b="1" kern="1200">
                              <a:solidFill>
                                <a:schemeClr val="lt1"/>
                              </a:solidFill>
                              <a:latin typeface="Arial"/>
                              <a:ea typeface="맑은 고딕"/>
                            </a:defRPr>
                          </a:lvl2pPr>
                          <a:lvl3pPr marL="914400" algn="l" defTabSz="914400" rtl="0" eaLnBrk="1" latinLnBrk="1" hangingPunct="1">
                            <a:defRPr sz="1800" b="1" kern="1200">
                              <a:solidFill>
                                <a:schemeClr val="lt1"/>
                              </a:solidFill>
                              <a:latin typeface="Arial"/>
                              <a:ea typeface="맑은 고딕"/>
                            </a:defRPr>
                          </a:lvl3pPr>
                          <a:lvl4pPr marL="1371600" algn="l" defTabSz="914400" rtl="0" eaLnBrk="1" latinLnBrk="1" hangingPunct="1">
                            <a:defRPr sz="1800" b="1" kern="1200">
                              <a:solidFill>
                                <a:schemeClr val="lt1"/>
                              </a:solidFill>
                              <a:latin typeface="Arial"/>
                              <a:ea typeface="맑은 고딕"/>
                            </a:defRPr>
                          </a:lvl4pPr>
                          <a:lvl5pPr marL="1828800" algn="l" defTabSz="914400" rtl="0" eaLnBrk="1" latinLnBrk="1" hangingPunct="1">
                            <a:defRPr sz="1800" b="1" kern="1200">
                              <a:solidFill>
                                <a:schemeClr val="lt1"/>
                              </a:solidFill>
                              <a:latin typeface="Arial"/>
                              <a:ea typeface="맑은 고딕"/>
                            </a:defRPr>
                          </a:lvl5pPr>
                          <a:lvl6pPr marL="2286000" algn="l" defTabSz="914400" rtl="0" eaLnBrk="1" latinLnBrk="1" hangingPunct="1">
                            <a:defRPr sz="1800" b="1" kern="1200">
                              <a:solidFill>
                                <a:schemeClr val="lt1"/>
                              </a:solidFill>
                              <a:latin typeface="Arial"/>
                              <a:ea typeface="맑은 고딕"/>
                            </a:defRPr>
                          </a:lvl6pPr>
                          <a:lvl7pPr marL="2743200" algn="l" defTabSz="914400" rtl="0" eaLnBrk="1" latinLnBrk="1" hangingPunct="1">
                            <a:defRPr sz="1800" b="1" kern="1200">
                              <a:solidFill>
                                <a:schemeClr val="lt1"/>
                              </a:solidFill>
                              <a:latin typeface="Arial"/>
                              <a:ea typeface="맑은 고딕"/>
                            </a:defRPr>
                          </a:lvl7pPr>
                          <a:lvl8pPr marL="3200400" algn="l" defTabSz="914400" rtl="0" eaLnBrk="1" latinLnBrk="1" hangingPunct="1">
                            <a:defRPr sz="1800" b="1" kern="1200">
                              <a:solidFill>
                                <a:schemeClr val="lt1"/>
                              </a:solidFill>
                              <a:latin typeface="Arial"/>
                              <a:ea typeface="맑은 고딕"/>
                            </a:defRPr>
                          </a:lvl8pPr>
                          <a:lvl9pPr marL="3657600" algn="l" defTabSz="914400" rtl="0" eaLnBrk="1" latinLnBrk="1" hangingPunct="1">
                            <a:defRPr sz="1800" b="1" kern="1200">
                              <a:solidFill>
                                <a:schemeClr val="lt1"/>
                              </a:solidFill>
                              <a:latin typeface="Arial"/>
                              <a:ea typeface="맑은 고딕"/>
                            </a:defRPr>
                          </a:lvl9pPr>
                        </a:lstStyle>
                        <a:p>
                          <a:pPr algn="ctr" latinLnBrk="1"/>
                          <a:r>
                            <a:rPr lang="en-US" altLang="ko-KR" dirty="0"/>
                            <a:t>Description</a:t>
                          </a:r>
                          <a:endParaRPr lang="ko-KR" alt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08914047"/>
                      </a:ext>
                    </a:extLst>
                  </a:tr>
                  <a:tr h="1171177">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ctr" latinLnBrk="1"/>
                          <a:r>
                            <a:rPr lang="en-US" altLang="ko-KR" dirty="0">
                              <a:solidFill>
                                <a:schemeClr val="tx2"/>
                              </a:solidFill>
                            </a:rPr>
                            <a:t>MOTA (</a:t>
                          </a:r>
                          <a14:m>
                            <m:oMath xmlns:m="http://schemas.openxmlformats.org/officeDocument/2006/math">
                              <m:r>
                                <a:rPr lang="en-AU" altLang="ko-KR" sz="1800" b="1" i="1" kern="1200" smtClean="0">
                                  <a:solidFill>
                                    <a:schemeClr val="tx2"/>
                                  </a:solidFill>
                                  <a:effectLst/>
                                  <a:latin typeface="Cambria Math" panose="02040503050406030204" pitchFamily="18" charset="0"/>
                                  <a:ea typeface="Cambria Math" panose="02040503050406030204" pitchFamily="18" charset="0"/>
                                  <a:cs typeface="+mn-cs"/>
                                </a:rPr>
                                <m:t>↑</m:t>
                              </m:r>
                            </m:oMath>
                          </a14:m>
                          <a:r>
                            <a:rPr lang="en-AU" altLang="ko-KR" sz="1800" kern="1200" dirty="0">
                              <a:solidFill>
                                <a:schemeClr val="tx2"/>
                              </a:solidFill>
                              <a:effectLst/>
                              <a:latin typeface="+mn-lt"/>
                              <a:ea typeface="+mn-ea"/>
                              <a:cs typeface="+mn-cs"/>
                            </a:rPr>
                            <a:t>)</a:t>
                          </a:r>
                          <a:endParaRPr lang="ko-KR" altLang="en-US" dirty="0">
                            <a:solidFill>
                              <a:schemeClr val="tx2"/>
                            </a:solidFill>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l" latinLnBrk="1"/>
                          <a:r>
                            <a:rPr lang="en-AU" altLang="ko-KR" sz="1800" kern="1200" dirty="0">
                              <a:solidFill>
                                <a:schemeClr val="tx2"/>
                              </a:solidFill>
                              <a:effectLst/>
                              <a:latin typeface="+mn-lt"/>
                              <a:ea typeface="+mn-ea"/>
                              <a:cs typeface="+mn-cs"/>
                            </a:rPr>
                            <a:t>Multi-object tracking accuracy :</a:t>
                          </a:r>
                        </a:p>
                        <a:p>
                          <a:pPr algn="l" latinLnBrk="1"/>
                          <a14:m>
                            <m:oMathPara xmlns:m="http://schemas.openxmlformats.org/officeDocument/2006/math">
                              <m:oMathParaPr>
                                <m:jc m:val="left"/>
                              </m:oMathParaPr>
                              <m:oMath xmlns:m="http://schemas.openxmlformats.org/officeDocument/2006/math">
                                <m:r>
                                  <m:rPr>
                                    <m:sty m:val="p"/>
                                  </m:rPr>
                                  <a:rPr lang="en-US" altLang="ko-KR" sz="1800" kern="1200" smtClean="0">
                                    <a:solidFill>
                                      <a:schemeClr val="tx2"/>
                                    </a:solidFill>
                                    <a:effectLst/>
                                    <a:latin typeface="Cambria Math" panose="02040503050406030204" pitchFamily="18" charset="0"/>
                                    <a:ea typeface="+mn-ea"/>
                                    <a:cs typeface="+mn-cs"/>
                                  </a:rPr>
                                  <m:t>MOTA</m:t>
                                </m:r>
                                <m:r>
                                  <a:rPr lang="en-US" altLang="ko-KR" sz="1800" kern="1200" smtClean="0">
                                    <a:solidFill>
                                      <a:schemeClr val="tx2"/>
                                    </a:solidFill>
                                    <a:effectLst/>
                                    <a:latin typeface="Cambria Math" panose="02040503050406030204" pitchFamily="18" charset="0"/>
                                    <a:ea typeface="+mn-ea"/>
                                    <a:cs typeface="+mn-cs"/>
                                  </a:rPr>
                                  <m:t>=1</m:t>
                                </m:r>
                                <m:r>
                                  <a:rPr lang="en-US" altLang="ko-KR" sz="1800" i="1" kern="1200">
                                    <a:solidFill>
                                      <a:schemeClr val="tx2"/>
                                    </a:solidFill>
                                    <a:effectLst/>
                                    <a:latin typeface="Cambria Math" panose="02040503050406030204" pitchFamily="18" charset="0"/>
                                    <a:ea typeface="+mn-ea"/>
                                    <a:cs typeface="+mn-cs"/>
                                  </a:rPr>
                                  <m:t>−</m:t>
                                </m:r>
                                <m:f>
                                  <m:fPr>
                                    <m:ctrlPr>
                                      <a:rPr lang="ko-KR" altLang="ko-KR" sz="1800" i="1" kern="1200">
                                        <a:solidFill>
                                          <a:schemeClr val="tx2"/>
                                        </a:solidFill>
                                        <a:effectLst/>
                                        <a:latin typeface="Cambria Math" panose="02040503050406030204" pitchFamily="18" charset="0"/>
                                        <a:ea typeface="+mn-ea"/>
                                        <a:cs typeface="+mn-cs"/>
                                      </a:rPr>
                                    </m:ctrlPr>
                                  </m:fPr>
                                  <m:num>
                                    <m:nary>
                                      <m:naryPr>
                                        <m:chr m:val="∑"/>
                                        <m:limLoc m:val="subSup"/>
                                        <m:supHide m:val="on"/>
                                        <m:ctrlPr>
                                          <a:rPr lang="ko-KR" altLang="ko-KR" sz="1800" i="1" kern="1200">
                                            <a:solidFill>
                                              <a:schemeClr val="tx2"/>
                                            </a:solidFill>
                                            <a:effectLst/>
                                            <a:latin typeface="Cambria Math" panose="02040503050406030204" pitchFamily="18" charset="0"/>
                                            <a:ea typeface="+mn-ea"/>
                                            <a:cs typeface="+mn-cs"/>
                                          </a:rPr>
                                        </m:ctrlPr>
                                      </m:naryPr>
                                      <m:sub>
                                        <m:r>
                                          <a:rPr lang="en-US" altLang="ko-KR" sz="1800" i="1" kern="1200">
                                            <a:solidFill>
                                              <a:schemeClr val="tx2"/>
                                            </a:solidFill>
                                            <a:effectLst/>
                                            <a:latin typeface="Cambria Math" panose="02040503050406030204" pitchFamily="18" charset="0"/>
                                            <a:ea typeface="+mn-ea"/>
                                            <a:cs typeface="+mn-cs"/>
                                          </a:rPr>
                                          <m:t>𝑡</m:t>
                                        </m:r>
                                      </m:sub>
                                      <m:sup/>
                                      <m:e>
                                        <m:sSub>
                                          <m:sSubPr>
                                            <m:ctrlPr>
                                              <a:rPr lang="ko-KR" altLang="ko-KR" sz="1800" i="1" kern="1200">
                                                <a:solidFill>
                                                  <a:schemeClr val="tx2"/>
                                                </a:solidFill>
                                                <a:effectLst/>
                                                <a:latin typeface="Cambria Math" panose="02040503050406030204" pitchFamily="18" charset="0"/>
                                                <a:ea typeface="+mn-ea"/>
                                                <a:cs typeface="+mn-cs"/>
                                              </a:rPr>
                                            </m:ctrlPr>
                                          </m:sSubPr>
                                          <m:e>
                                            <m:r>
                                              <a:rPr lang="en-US" altLang="ko-KR" sz="1800" i="1" kern="1200">
                                                <a:solidFill>
                                                  <a:schemeClr val="tx2"/>
                                                </a:solidFill>
                                                <a:effectLst/>
                                                <a:latin typeface="Cambria Math" panose="02040503050406030204" pitchFamily="18" charset="0"/>
                                                <a:ea typeface="+mn-ea"/>
                                                <a:cs typeface="+mn-cs"/>
                                              </a:rPr>
                                              <m:t>𝐹𝑃</m:t>
                                            </m:r>
                                          </m:e>
                                          <m:sub>
                                            <m:r>
                                              <a:rPr lang="en-US" altLang="ko-KR" sz="1800" i="1" kern="1200">
                                                <a:solidFill>
                                                  <a:schemeClr val="tx2"/>
                                                </a:solidFill>
                                                <a:effectLst/>
                                                <a:latin typeface="Cambria Math" panose="02040503050406030204" pitchFamily="18" charset="0"/>
                                                <a:ea typeface="+mn-ea"/>
                                                <a:cs typeface="+mn-cs"/>
                                              </a:rPr>
                                              <m:t>𝑡</m:t>
                                            </m:r>
                                          </m:sub>
                                        </m:sSub>
                                        <m:r>
                                          <a:rPr lang="en-US" altLang="ko-KR" sz="1800" i="1" kern="1200">
                                            <a:solidFill>
                                              <a:schemeClr val="tx2"/>
                                            </a:solidFill>
                                            <a:effectLst/>
                                            <a:latin typeface="Cambria Math" panose="02040503050406030204" pitchFamily="18" charset="0"/>
                                            <a:ea typeface="+mn-ea"/>
                                            <a:cs typeface="+mn-cs"/>
                                          </a:rPr>
                                          <m:t>+</m:t>
                                        </m:r>
                                        <m:sSub>
                                          <m:sSubPr>
                                            <m:ctrlPr>
                                              <a:rPr lang="ko-KR" altLang="ko-KR" sz="1800" i="1" kern="1200">
                                                <a:solidFill>
                                                  <a:schemeClr val="tx2"/>
                                                </a:solidFill>
                                                <a:effectLst/>
                                                <a:latin typeface="Cambria Math" panose="02040503050406030204" pitchFamily="18" charset="0"/>
                                                <a:ea typeface="+mn-ea"/>
                                                <a:cs typeface="+mn-cs"/>
                                              </a:rPr>
                                            </m:ctrlPr>
                                          </m:sSubPr>
                                          <m:e>
                                            <m:r>
                                              <a:rPr lang="en-US" altLang="ko-KR" sz="1800" i="1" kern="1200">
                                                <a:solidFill>
                                                  <a:schemeClr val="tx2"/>
                                                </a:solidFill>
                                                <a:effectLst/>
                                                <a:latin typeface="Cambria Math" panose="02040503050406030204" pitchFamily="18" charset="0"/>
                                                <a:ea typeface="+mn-ea"/>
                                                <a:cs typeface="+mn-cs"/>
                                              </a:rPr>
                                              <m:t>𝐹𝑁</m:t>
                                            </m:r>
                                          </m:e>
                                          <m:sub>
                                            <m:r>
                                              <a:rPr lang="en-US" altLang="ko-KR" sz="1800" i="1" kern="1200">
                                                <a:solidFill>
                                                  <a:schemeClr val="tx2"/>
                                                </a:solidFill>
                                                <a:effectLst/>
                                                <a:latin typeface="Cambria Math" panose="02040503050406030204" pitchFamily="18" charset="0"/>
                                                <a:ea typeface="+mn-ea"/>
                                                <a:cs typeface="+mn-cs"/>
                                              </a:rPr>
                                              <m:t>𝑡</m:t>
                                            </m:r>
                                          </m:sub>
                                        </m:sSub>
                                        <m:r>
                                          <a:rPr lang="en-US" altLang="ko-KR" sz="1800" i="1" kern="1200">
                                            <a:solidFill>
                                              <a:schemeClr val="tx2"/>
                                            </a:solidFill>
                                            <a:effectLst/>
                                            <a:latin typeface="Cambria Math" panose="02040503050406030204" pitchFamily="18" charset="0"/>
                                            <a:ea typeface="+mn-ea"/>
                                            <a:cs typeface="+mn-cs"/>
                                          </a:rPr>
                                          <m:t>+</m:t>
                                        </m:r>
                                        <m:sSub>
                                          <m:sSubPr>
                                            <m:ctrlPr>
                                              <a:rPr lang="ko-KR" altLang="ko-KR" sz="1800" i="1" kern="1200">
                                                <a:solidFill>
                                                  <a:schemeClr val="tx2"/>
                                                </a:solidFill>
                                                <a:effectLst/>
                                                <a:latin typeface="Cambria Math" panose="02040503050406030204" pitchFamily="18" charset="0"/>
                                                <a:ea typeface="+mn-ea"/>
                                                <a:cs typeface="+mn-cs"/>
                                              </a:rPr>
                                            </m:ctrlPr>
                                          </m:sSubPr>
                                          <m:e>
                                            <m:r>
                                              <a:rPr lang="en-US" altLang="ko-KR" sz="1800" i="1" kern="1200">
                                                <a:solidFill>
                                                  <a:schemeClr val="tx2"/>
                                                </a:solidFill>
                                                <a:effectLst/>
                                                <a:latin typeface="Cambria Math" panose="02040503050406030204" pitchFamily="18" charset="0"/>
                                                <a:ea typeface="+mn-ea"/>
                                                <a:cs typeface="+mn-cs"/>
                                              </a:rPr>
                                              <m:t>𝐼𝑆</m:t>
                                            </m:r>
                                          </m:e>
                                          <m:sub>
                                            <m:r>
                                              <a:rPr lang="en-US" altLang="ko-KR" sz="1800" i="1" kern="1200">
                                                <a:solidFill>
                                                  <a:schemeClr val="tx2"/>
                                                </a:solidFill>
                                                <a:effectLst/>
                                                <a:latin typeface="Cambria Math" panose="02040503050406030204" pitchFamily="18" charset="0"/>
                                                <a:ea typeface="+mn-ea"/>
                                                <a:cs typeface="+mn-cs"/>
                                              </a:rPr>
                                              <m:t>𝑡</m:t>
                                            </m:r>
                                          </m:sub>
                                        </m:sSub>
                                      </m:e>
                                    </m:nary>
                                  </m:num>
                                  <m:den>
                                    <m:nary>
                                      <m:naryPr>
                                        <m:chr m:val="∑"/>
                                        <m:limLoc m:val="subSup"/>
                                        <m:supHide m:val="on"/>
                                        <m:ctrlPr>
                                          <a:rPr lang="ko-KR" altLang="ko-KR" sz="1800" i="1" kern="1200">
                                            <a:solidFill>
                                              <a:schemeClr val="tx2"/>
                                            </a:solidFill>
                                            <a:effectLst/>
                                            <a:latin typeface="Cambria Math" panose="02040503050406030204" pitchFamily="18" charset="0"/>
                                            <a:ea typeface="+mn-ea"/>
                                            <a:cs typeface="+mn-cs"/>
                                          </a:rPr>
                                        </m:ctrlPr>
                                      </m:naryPr>
                                      <m:sub>
                                        <m:r>
                                          <a:rPr lang="en-US" altLang="ko-KR" sz="1800" i="1" kern="1200">
                                            <a:solidFill>
                                              <a:schemeClr val="tx2"/>
                                            </a:solidFill>
                                            <a:effectLst/>
                                            <a:latin typeface="Cambria Math" panose="02040503050406030204" pitchFamily="18" charset="0"/>
                                            <a:ea typeface="+mn-ea"/>
                                            <a:cs typeface="+mn-cs"/>
                                          </a:rPr>
                                          <m:t>𝑡</m:t>
                                        </m:r>
                                      </m:sub>
                                      <m:sup/>
                                      <m:e>
                                        <m:sSub>
                                          <m:sSubPr>
                                            <m:ctrlPr>
                                              <a:rPr lang="ko-KR" altLang="ko-KR" sz="1800" i="1" kern="1200">
                                                <a:solidFill>
                                                  <a:schemeClr val="tx2"/>
                                                </a:solidFill>
                                                <a:effectLst/>
                                                <a:latin typeface="Cambria Math" panose="02040503050406030204" pitchFamily="18" charset="0"/>
                                                <a:ea typeface="+mn-ea"/>
                                                <a:cs typeface="+mn-cs"/>
                                              </a:rPr>
                                            </m:ctrlPr>
                                          </m:sSubPr>
                                          <m:e>
                                            <m:r>
                                              <a:rPr lang="en-US" altLang="ko-KR" sz="1800" i="1" kern="1200">
                                                <a:solidFill>
                                                  <a:schemeClr val="tx2"/>
                                                </a:solidFill>
                                                <a:effectLst/>
                                                <a:latin typeface="Cambria Math" panose="02040503050406030204" pitchFamily="18" charset="0"/>
                                                <a:ea typeface="+mn-ea"/>
                                                <a:cs typeface="+mn-cs"/>
                                              </a:rPr>
                                              <m:t>𝐺𝑇</m:t>
                                            </m:r>
                                          </m:e>
                                          <m:sub>
                                            <m:r>
                                              <a:rPr lang="en-US" altLang="ko-KR" sz="1800" i="1" kern="1200">
                                                <a:solidFill>
                                                  <a:schemeClr val="tx2"/>
                                                </a:solidFill>
                                                <a:effectLst/>
                                                <a:latin typeface="Cambria Math" panose="02040503050406030204" pitchFamily="18" charset="0"/>
                                                <a:ea typeface="+mn-ea"/>
                                                <a:cs typeface="+mn-cs"/>
                                              </a:rPr>
                                              <m:t>𝑡</m:t>
                                            </m:r>
                                          </m:sub>
                                        </m:sSub>
                                      </m:e>
                                    </m:nary>
                                  </m:den>
                                </m:f>
                              </m:oMath>
                            </m:oMathPara>
                          </a14:m>
                          <a:endParaRPr lang="ko-KR" altLang="en-US" dirty="0">
                            <a:solidFill>
                              <a:schemeClr val="tx2"/>
                            </a:solidFill>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3882416970"/>
                      </a:ext>
                    </a:extLst>
                  </a:tr>
                  <a:tr h="1176578">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ctr" latinLnBrk="1"/>
                          <a:r>
                            <a:rPr lang="en-AU" altLang="ko-KR" sz="1800" kern="1200" dirty="0">
                              <a:solidFill>
                                <a:schemeClr val="tx2"/>
                              </a:solidFill>
                              <a:effectLst/>
                              <a:latin typeface="+mn-lt"/>
                              <a:ea typeface="+mn-ea"/>
                              <a:cs typeface="+mn-cs"/>
                            </a:rPr>
                            <a:t>MOTP </a:t>
                          </a:r>
                          <a:r>
                            <a:rPr lang="en-US" altLang="ko-KR" dirty="0">
                              <a:solidFill>
                                <a:schemeClr val="tx2"/>
                              </a:solidFill>
                            </a:rPr>
                            <a:t>(</a:t>
                          </a:r>
                          <a14:m>
                            <m:oMath xmlns:m="http://schemas.openxmlformats.org/officeDocument/2006/math">
                              <m:r>
                                <a:rPr lang="en-AU" altLang="ko-KR" sz="1800" b="1" i="1" kern="1200" smtClean="0">
                                  <a:solidFill>
                                    <a:schemeClr val="tx2"/>
                                  </a:solidFill>
                                  <a:effectLst/>
                                  <a:latin typeface="Cambria Math" panose="02040503050406030204" pitchFamily="18" charset="0"/>
                                  <a:ea typeface="Cambria Math" panose="02040503050406030204" pitchFamily="18" charset="0"/>
                                  <a:cs typeface="+mn-cs"/>
                                </a:rPr>
                                <m:t>↑</m:t>
                              </m:r>
                            </m:oMath>
                          </a14:m>
                          <a:r>
                            <a:rPr lang="en-AU" altLang="ko-KR" sz="1800" kern="1200" dirty="0">
                              <a:solidFill>
                                <a:schemeClr val="tx2"/>
                              </a:solidFill>
                              <a:effectLst/>
                              <a:latin typeface="+mn-lt"/>
                              <a:ea typeface="+mn-ea"/>
                              <a:cs typeface="+mn-cs"/>
                            </a:rPr>
                            <a:t>) </a:t>
                          </a:r>
                          <a:endParaRPr lang="ko-KR" altLang="en-US" dirty="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l" latinLnBrk="1"/>
                          <a:r>
                            <a:rPr lang="en-AU" altLang="ko-KR" sz="1800" kern="1200" dirty="0">
                              <a:solidFill>
                                <a:schemeClr val="tx2"/>
                              </a:solidFill>
                              <a:effectLst/>
                              <a:latin typeface="+mn-lt"/>
                              <a:ea typeface="+mn-ea"/>
                              <a:cs typeface="+mn-cs"/>
                            </a:rPr>
                            <a:t>Multi-object tracking precision :</a:t>
                          </a:r>
                        </a:p>
                        <a:p>
                          <a:pPr algn="l" latinLnBrk="1"/>
                          <a14:m>
                            <m:oMathPara xmlns:m="http://schemas.openxmlformats.org/officeDocument/2006/math">
                              <m:oMathParaPr>
                                <m:jc m:val="left"/>
                              </m:oMathParaPr>
                              <m:oMath xmlns:m="http://schemas.openxmlformats.org/officeDocument/2006/math">
                                <m:r>
                                  <m:rPr>
                                    <m:sty m:val="p"/>
                                  </m:rPr>
                                  <a:rPr lang="en-US" altLang="ko-KR" sz="1800" kern="1200" smtClean="0">
                                    <a:solidFill>
                                      <a:schemeClr val="tx2"/>
                                    </a:solidFill>
                                    <a:effectLst/>
                                    <a:latin typeface="Cambria Math" panose="02040503050406030204" pitchFamily="18" charset="0"/>
                                    <a:ea typeface="+mn-ea"/>
                                    <a:cs typeface="+mn-cs"/>
                                  </a:rPr>
                                  <m:t>MOTP</m:t>
                                </m:r>
                                <m:r>
                                  <a:rPr lang="en-US" altLang="ko-KR" sz="1800" kern="1200" smtClean="0">
                                    <a:solidFill>
                                      <a:schemeClr val="tx2"/>
                                    </a:solidFill>
                                    <a:effectLst/>
                                    <a:latin typeface="Cambria Math" panose="02040503050406030204" pitchFamily="18" charset="0"/>
                                    <a:ea typeface="+mn-ea"/>
                                    <a:cs typeface="+mn-cs"/>
                                  </a:rPr>
                                  <m:t>=1</m:t>
                                </m:r>
                                <m:r>
                                  <a:rPr lang="en-US" altLang="ko-KR" sz="1800" i="1" kern="1200">
                                    <a:solidFill>
                                      <a:schemeClr val="tx2"/>
                                    </a:solidFill>
                                    <a:effectLst/>
                                    <a:latin typeface="Cambria Math" panose="02040503050406030204" pitchFamily="18" charset="0"/>
                                    <a:ea typeface="+mn-ea"/>
                                    <a:cs typeface="+mn-cs"/>
                                  </a:rPr>
                                  <m:t>−</m:t>
                                </m:r>
                                <m:f>
                                  <m:fPr>
                                    <m:ctrlPr>
                                      <a:rPr lang="ko-KR" altLang="ko-KR" sz="1800" i="1" kern="1200">
                                        <a:solidFill>
                                          <a:schemeClr val="tx2"/>
                                        </a:solidFill>
                                        <a:effectLst/>
                                        <a:latin typeface="Cambria Math" panose="02040503050406030204" pitchFamily="18" charset="0"/>
                                        <a:ea typeface="+mn-ea"/>
                                        <a:cs typeface="+mn-cs"/>
                                      </a:rPr>
                                    </m:ctrlPr>
                                  </m:fPr>
                                  <m:num>
                                    <m:nary>
                                      <m:naryPr>
                                        <m:chr m:val="∑"/>
                                        <m:limLoc m:val="subSup"/>
                                        <m:supHide m:val="on"/>
                                        <m:ctrlPr>
                                          <a:rPr lang="ko-KR" altLang="ko-KR" sz="1800" i="1" kern="1200">
                                            <a:solidFill>
                                              <a:schemeClr val="tx2"/>
                                            </a:solidFill>
                                            <a:effectLst/>
                                            <a:latin typeface="Cambria Math" panose="02040503050406030204" pitchFamily="18" charset="0"/>
                                            <a:ea typeface="+mn-ea"/>
                                            <a:cs typeface="+mn-cs"/>
                                          </a:rPr>
                                        </m:ctrlPr>
                                      </m:naryPr>
                                      <m:sub>
                                        <m:r>
                                          <a:rPr lang="en-US" altLang="ko-KR" sz="1800" i="1" kern="1200">
                                            <a:solidFill>
                                              <a:schemeClr val="tx2"/>
                                            </a:solidFill>
                                            <a:effectLst/>
                                            <a:latin typeface="Cambria Math" panose="02040503050406030204" pitchFamily="18" charset="0"/>
                                            <a:ea typeface="+mn-ea"/>
                                            <a:cs typeface="+mn-cs"/>
                                          </a:rPr>
                                          <m:t>𝑡</m:t>
                                        </m:r>
                                        <m:r>
                                          <a:rPr lang="en-US" altLang="ko-KR" sz="1800" i="1" kern="1200">
                                            <a:solidFill>
                                              <a:schemeClr val="tx2"/>
                                            </a:solidFill>
                                            <a:effectLst/>
                                            <a:latin typeface="Cambria Math" panose="02040503050406030204" pitchFamily="18" charset="0"/>
                                            <a:ea typeface="+mn-ea"/>
                                            <a:cs typeface="+mn-cs"/>
                                          </a:rPr>
                                          <m:t>,</m:t>
                                        </m:r>
                                        <m:r>
                                          <a:rPr lang="en-US" altLang="ko-KR" sz="1800" i="1" kern="1200">
                                            <a:solidFill>
                                              <a:schemeClr val="tx2"/>
                                            </a:solidFill>
                                            <a:effectLst/>
                                            <a:latin typeface="Cambria Math" panose="02040503050406030204" pitchFamily="18" charset="0"/>
                                            <a:ea typeface="+mn-ea"/>
                                            <a:cs typeface="+mn-cs"/>
                                          </a:rPr>
                                          <m:t>𝑖</m:t>
                                        </m:r>
                                      </m:sub>
                                      <m:sup/>
                                      <m:e>
                                        <m:sSub>
                                          <m:sSubPr>
                                            <m:ctrlPr>
                                              <a:rPr lang="ko-KR" altLang="ko-KR" sz="1800" i="1" kern="1200">
                                                <a:solidFill>
                                                  <a:schemeClr val="tx2"/>
                                                </a:solidFill>
                                                <a:effectLst/>
                                                <a:latin typeface="Cambria Math" panose="02040503050406030204" pitchFamily="18" charset="0"/>
                                                <a:ea typeface="+mn-ea"/>
                                                <a:cs typeface="+mn-cs"/>
                                              </a:rPr>
                                            </m:ctrlPr>
                                          </m:sSubPr>
                                          <m:e>
                                            <m:r>
                                              <a:rPr lang="en-US" altLang="ko-KR" sz="1800" i="1" kern="1200">
                                                <a:solidFill>
                                                  <a:schemeClr val="tx2"/>
                                                </a:solidFill>
                                                <a:effectLst/>
                                                <a:latin typeface="Cambria Math" panose="02040503050406030204" pitchFamily="18" charset="0"/>
                                                <a:ea typeface="+mn-ea"/>
                                                <a:cs typeface="+mn-cs"/>
                                              </a:rPr>
                                              <m:t>𝑑</m:t>
                                            </m:r>
                                          </m:e>
                                          <m:sub>
                                            <m:r>
                                              <a:rPr lang="en-US" altLang="ko-KR" sz="1800" i="1" kern="1200">
                                                <a:solidFill>
                                                  <a:schemeClr val="tx2"/>
                                                </a:solidFill>
                                                <a:effectLst/>
                                                <a:latin typeface="Cambria Math" panose="02040503050406030204" pitchFamily="18" charset="0"/>
                                                <a:ea typeface="+mn-ea"/>
                                                <a:cs typeface="+mn-cs"/>
                                              </a:rPr>
                                              <m:t>𝑡</m:t>
                                            </m:r>
                                            <m:r>
                                              <a:rPr lang="en-US" altLang="ko-KR" sz="1800" i="1" kern="1200">
                                                <a:solidFill>
                                                  <a:schemeClr val="tx2"/>
                                                </a:solidFill>
                                                <a:effectLst/>
                                                <a:latin typeface="Cambria Math" panose="02040503050406030204" pitchFamily="18" charset="0"/>
                                                <a:ea typeface="+mn-ea"/>
                                                <a:cs typeface="+mn-cs"/>
                                              </a:rPr>
                                              <m:t>,</m:t>
                                            </m:r>
                                            <m:r>
                                              <a:rPr lang="en-US" altLang="ko-KR" sz="1800" i="1" kern="1200">
                                                <a:solidFill>
                                                  <a:schemeClr val="tx2"/>
                                                </a:solidFill>
                                                <a:effectLst/>
                                                <a:latin typeface="Cambria Math" panose="02040503050406030204" pitchFamily="18" charset="0"/>
                                                <a:ea typeface="+mn-ea"/>
                                                <a:cs typeface="+mn-cs"/>
                                              </a:rPr>
                                              <m:t>𝑖</m:t>
                                            </m:r>
                                          </m:sub>
                                        </m:sSub>
                                      </m:e>
                                    </m:nary>
                                  </m:num>
                                  <m:den>
                                    <m:nary>
                                      <m:naryPr>
                                        <m:chr m:val="∑"/>
                                        <m:limLoc m:val="subSup"/>
                                        <m:supHide m:val="on"/>
                                        <m:ctrlPr>
                                          <a:rPr lang="ko-KR" altLang="ko-KR" sz="1800" i="1" kern="1200">
                                            <a:solidFill>
                                              <a:schemeClr val="tx2"/>
                                            </a:solidFill>
                                            <a:effectLst/>
                                            <a:latin typeface="Cambria Math" panose="02040503050406030204" pitchFamily="18" charset="0"/>
                                            <a:ea typeface="+mn-ea"/>
                                            <a:cs typeface="+mn-cs"/>
                                          </a:rPr>
                                        </m:ctrlPr>
                                      </m:naryPr>
                                      <m:sub>
                                        <m:r>
                                          <a:rPr lang="en-US" altLang="ko-KR" sz="1800" i="1" kern="1200">
                                            <a:solidFill>
                                              <a:schemeClr val="tx2"/>
                                            </a:solidFill>
                                            <a:effectLst/>
                                            <a:latin typeface="Cambria Math" panose="02040503050406030204" pitchFamily="18" charset="0"/>
                                            <a:ea typeface="+mn-ea"/>
                                            <a:cs typeface="+mn-cs"/>
                                          </a:rPr>
                                          <m:t>𝑡</m:t>
                                        </m:r>
                                      </m:sub>
                                      <m:sup/>
                                      <m:e>
                                        <m:sSub>
                                          <m:sSubPr>
                                            <m:ctrlPr>
                                              <a:rPr lang="ko-KR" altLang="ko-KR" sz="1800" i="1" kern="1200">
                                                <a:solidFill>
                                                  <a:schemeClr val="tx2"/>
                                                </a:solidFill>
                                                <a:effectLst/>
                                                <a:latin typeface="Cambria Math" panose="02040503050406030204" pitchFamily="18" charset="0"/>
                                                <a:ea typeface="+mn-ea"/>
                                                <a:cs typeface="+mn-cs"/>
                                              </a:rPr>
                                            </m:ctrlPr>
                                          </m:sSubPr>
                                          <m:e>
                                            <m:r>
                                              <a:rPr lang="en-US" altLang="ko-KR" sz="1800" i="1" kern="1200">
                                                <a:solidFill>
                                                  <a:schemeClr val="tx2"/>
                                                </a:solidFill>
                                                <a:effectLst/>
                                                <a:latin typeface="Cambria Math" panose="02040503050406030204" pitchFamily="18" charset="0"/>
                                                <a:ea typeface="+mn-ea"/>
                                                <a:cs typeface="+mn-cs"/>
                                              </a:rPr>
                                              <m:t>𝑐</m:t>
                                            </m:r>
                                          </m:e>
                                          <m:sub>
                                            <m:r>
                                              <a:rPr lang="en-US" altLang="ko-KR" sz="1800" i="1" kern="1200">
                                                <a:solidFill>
                                                  <a:schemeClr val="tx2"/>
                                                </a:solidFill>
                                                <a:effectLst/>
                                                <a:latin typeface="Cambria Math" panose="02040503050406030204" pitchFamily="18" charset="0"/>
                                                <a:ea typeface="+mn-ea"/>
                                                <a:cs typeface="+mn-cs"/>
                                              </a:rPr>
                                              <m:t>𝑡</m:t>
                                            </m:r>
                                          </m:sub>
                                        </m:sSub>
                                      </m:e>
                                    </m:nary>
                                  </m:den>
                                </m:f>
                              </m:oMath>
                            </m:oMathPara>
                          </a14:m>
                          <a:endParaRPr lang="ko-KR" altLang="en-US" dirty="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912990789"/>
                      </a:ext>
                    </a:extLst>
                  </a:tr>
                  <a:tr h="457014">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ctr" latinLnBrk="1"/>
                          <a:r>
                            <a:rPr lang="en-US" altLang="ko-KR" dirty="0">
                              <a:solidFill>
                                <a:schemeClr val="tx2"/>
                              </a:solidFill>
                            </a:rPr>
                            <a:t>MT (</a:t>
                          </a:r>
                          <a14:m>
                            <m:oMath xmlns:m="http://schemas.openxmlformats.org/officeDocument/2006/math">
                              <m:r>
                                <a:rPr lang="en-AU" altLang="ko-KR" sz="1800" b="1" i="1" kern="1200" smtClean="0">
                                  <a:solidFill>
                                    <a:schemeClr val="tx2"/>
                                  </a:solidFill>
                                  <a:effectLst/>
                                  <a:latin typeface="Cambria Math" panose="02040503050406030204" pitchFamily="18" charset="0"/>
                                  <a:ea typeface="Cambria Math" panose="02040503050406030204" pitchFamily="18" charset="0"/>
                                  <a:cs typeface="+mn-cs"/>
                                </a:rPr>
                                <m:t>↑</m:t>
                              </m:r>
                            </m:oMath>
                          </a14:m>
                          <a:r>
                            <a:rPr lang="en-AU" altLang="ko-KR" sz="1800" kern="1200" dirty="0">
                              <a:solidFill>
                                <a:schemeClr val="tx2"/>
                              </a:solidFill>
                              <a:effectLst/>
                              <a:latin typeface="+mn-lt"/>
                              <a:ea typeface="+mn-ea"/>
                              <a:cs typeface="+mn-cs"/>
                            </a:rPr>
                            <a:t>)</a:t>
                          </a:r>
                          <a:endParaRPr lang="ko-KR" altLang="en-US" dirty="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l" latinLnBrk="1"/>
                          <a:r>
                            <a:rPr lang="en-US" altLang="ko-KR" dirty="0">
                              <a:solidFill>
                                <a:schemeClr val="tx2"/>
                              </a:solidFill>
                            </a:rPr>
                            <a:t>Percentages</a:t>
                          </a:r>
                          <a:r>
                            <a:rPr lang="en-US" altLang="ko-KR" baseline="0" dirty="0">
                              <a:solidFill>
                                <a:schemeClr val="tx2"/>
                              </a:solidFill>
                            </a:rPr>
                            <a:t> GT tracks covered by tracker </a:t>
                          </a:r>
                          <a14:m>
                            <m:oMath xmlns:m="http://schemas.openxmlformats.org/officeDocument/2006/math">
                              <m:r>
                                <a:rPr lang="en-US" altLang="ko-KR" i="1" baseline="0" smtClean="0">
                                  <a:solidFill>
                                    <a:schemeClr val="tx2"/>
                                  </a:solidFill>
                                  <a:latin typeface="Cambria Math" panose="02040503050406030204" pitchFamily="18" charset="0"/>
                                  <a:ea typeface="Cambria Math" panose="02040503050406030204" pitchFamily="18" charset="0"/>
                                </a:rPr>
                                <m:t>≥</m:t>
                              </m:r>
                            </m:oMath>
                          </a14:m>
                          <a:r>
                            <a:rPr lang="ko-KR" altLang="en-US" dirty="0">
                              <a:solidFill>
                                <a:schemeClr val="tx2"/>
                              </a:solidFill>
                            </a:rPr>
                            <a:t> </a:t>
                          </a:r>
                          <a:r>
                            <a:rPr lang="en-US" altLang="ko-KR" dirty="0">
                              <a:solidFill>
                                <a:schemeClr val="tx2"/>
                              </a:solidFill>
                            </a:rPr>
                            <a:t>80%</a:t>
                          </a:r>
                          <a:endParaRPr lang="ko-KR" altLang="en-US" dirty="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3884567686"/>
                      </a:ext>
                    </a:extLst>
                  </a:tr>
                  <a:tr h="457014">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ctr" latinLnBrk="1"/>
                          <a:r>
                            <a:rPr lang="en-US" altLang="ko-KR" dirty="0">
                              <a:solidFill>
                                <a:schemeClr val="tx2"/>
                              </a:solidFill>
                            </a:rPr>
                            <a:t>ML (</a:t>
                          </a:r>
                          <a14:m>
                            <m:oMath xmlns:m="http://schemas.openxmlformats.org/officeDocument/2006/math">
                              <m:r>
                                <a:rPr lang="en-AU" altLang="ko-KR" sz="1800" b="1" i="1" kern="1200" smtClean="0">
                                  <a:solidFill>
                                    <a:schemeClr val="tx2"/>
                                  </a:solidFill>
                                  <a:effectLst/>
                                  <a:latin typeface="Cambria Math" panose="02040503050406030204" pitchFamily="18" charset="0"/>
                                  <a:ea typeface="Cambria Math" panose="02040503050406030204" pitchFamily="18" charset="0"/>
                                  <a:cs typeface="+mn-cs"/>
                                </a:rPr>
                                <m:t>↓</m:t>
                              </m:r>
                            </m:oMath>
                          </a14:m>
                          <a:r>
                            <a:rPr lang="en-AU" altLang="ko-KR" sz="1800" kern="1200" dirty="0">
                              <a:solidFill>
                                <a:schemeClr val="tx2"/>
                              </a:solidFill>
                              <a:effectLst/>
                              <a:latin typeface="+mn-lt"/>
                              <a:ea typeface="+mn-ea"/>
                              <a:cs typeface="+mn-cs"/>
                            </a:rPr>
                            <a:t>)</a:t>
                          </a:r>
                          <a:endParaRPr lang="ko-KR" altLang="en-US" dirty="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solidFill>
                                <a:schemeClr val="tx2"/>
                              </a:solidFill>
                            </a:rPr>
                            <a:t>Percentages</a:t>
                          </a:r>
                          <a:r>
                            <a:rPr lang="en-US" altLang="ko-KR" baseline="0" dirty="0">
                              <a:solidFill>
                                <a:schemeClr val="tx2"/>
                              </a:solidFill>
                            </a:rPr>
                            <a:t> GT tracks covered by tracker </a:t>
                          </a:r>
                          <a14:m>
                            <m:oMath xmlns:m="http://schemas.openxmlformats.org/officeDocument/2006/math">
                              <m:r>
                                <a:rPr lang="en-US" altLang="ko-KR" i="1" baseline="0" smtClean="0">
                                  <a:solidFill>
                                    <a:schemeClr val="tx2"/>
                                  </a:solidFill>
                                  <a:latin typeface="Cambria Math" panose="02040503050406030204" pitchFamily="18" charset="0"/>
                                  <a:ea typeface="Cambria Math" panose="02040503050406030204" pitchFamily="18" charset="0"/>
                                </a:rPr>
                                <m:t>≤</m:t>
                              </m:r>
                            </m:oMath>
                          </a14:m>
                          <a:r>
                            <a:rPr lang="en-US" altLang="ko-KR" baseline="0" dirty="0">
                              <a:solidFill>
                                <a:schemeClr val="tx2"/>
                              </a:solidFill>
                            </a:rPr>
                            <a:t> </a:t>
                          </a:r>
                          <a:r>
                            <a:rPr lang="en-US" altLang="ko-KR" dirty="0">
                              <a:solidFill>
                                <a:schemeClr val="tx2"/>
                              </a:solidFill>
                            </a:rPr>
                            <a:t>20%</a:t>
                          </a:r>
                          <a:endParaRPr lang="ko-KR" altLang="en-US" dirty="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4172857472"/>
                      </a:ext>
                    </a:extLst>
                  </a:tr>
                  <a:tr h="457014">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ctr" latinLnBrk="1"/>
                          <a:r>
                            <a:rPr lang="en-US" altLang="ko-KR" dirty="0">
                              <a:solidFill>
                                <a:schemeClr val="tx2"/>
                              </a:solidFill>
                            </a:rPr>
                            <a:t>IDS (</a:t>
                          </a:r>
                          <a14:m>
                            <m:oMath xmlns:m="http://schemas.openxmlformats.org/officeDocument/2006/math">
                              <m:r>
                                <a:rPr lang="en-AU" altLang="ko-KR" sz="1800" b="1" i="1" kern="1200" smtClean="0">
                                  <a:solidFill>
                                    <a:schemeClr val="tx2"/>
                                  </a:solidFill>
                                  <a:effectLst/>
                                  <a:latin typeface="Cambria Math" panose="02040503050406030204" pitchFamily="18" charset="0"/>
                                  <a:ea typeface="Cambria Math" panose="02040503050406030204" pitchFamily="18" charset="0"/>
                                  <a:cs typeface="+mn-cs"/>
                                </a:rPr>
                                <m:t>↓</m:t>
                              </m:r>
                            </m:oMath>
                          </a14:m>
                          <a:r>
                            <a:rPr lang="en-AU" altLang="ko-KR" sz="1800" kern="1200" dirty="0">
                              <a:solidFill>
                                <a:schemeClr val="tx2"/>
                              </a:solidFill>
                              <a:effectLst/>
                              <a:latin typeface="+mn-lt"/>
                              <a:ea typeface="+mn-ea"/>
                              <a:cs typeface="+mn-cs"/>
                            </a:rPr>
                            <a:t>)</a:t>
                          </a:r>
                          <a:endParaRPr lang="ko-KR" altLang="en-US" dirty="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l" latinLnBrk="1"/>
                          <a:r>
                            <a:rPr lang="en-US" altLang="ko-KR" dirty="0">
                              <a:solidFill>
                                <a:schemeClr val="tx2"/>
                              </a:solidFill>
                            </a:rPr>
                            <a:t>The</a:t>
                          </a:r>
                          <a:r>
                            <a:rPr lang="en-US" altLang="ko-KR" baseline="0" dirty="0">
                              <a:solidFill>
                                <a:schemeClr val="tx2"/>
                              </a:solidFill>
                            </a:rPr>
                            <a:t> number of ID switching</a:t>
                          </a:r>
                          <a:endParaRPr lang="ko-KR" altLang="en-US" dirty="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480544845"/>
                      </a:ext>
                    </a:extLst>
                  </a:tr>
                </a:tbl>
              </a:graphicData>
            </a:graphic>
          </p:graphicFrame>
        </mc:Choice>
        <mc:Fallback xmlns="">
          <p:graphicFrame>
            <p:nvGraphicFramePr>
              <p:cNvPr id="8" name="표 7"/>
              <p:cNvGraphicFramePr>
                <a:graphicFrameLocks noGrp="1"/>
              </p:cNvGraphicFramePr>
              <p:nvPr>
                <p:extLst>
                  <p:ext uri="{D42A27DB-BD31-4B8C-83A1-F6EECF244321}">
                    <p14:modId xmlns:p14="http://schemas.microsoft.com/office/powerpoint/2010/main" val="1339506257"/>
                  </p:ext>
                </p:extLst>
              </p:nvPr>
            </p:nvGraphicFramePr>
            <p:xfrm>
              <a:off x="611560" y="1700808"/>
              <a:ext cx="6891141" cy="4175811"/>
            </p:xfrm>
            <a:graphic>
              <a:graphicData uri="http://schemas.openxmlformats.org/drawingml/2006/table">
                <a:tbl>
                  <a:tblPr firstRow="1" bandRow="1"/>
                  <a:tblGrid>
                    <a:gridCol w="1528449">
                      <a:extLst>
                        <a:ext uri="{9D8B030D-6E8A-4147-A177-3AD203B41FA5}">
                          <a16:colId xmlns:a16="http://schemas.microsoft.com/office/drawing/2014/main" val="2392139099"/>
                        </a:ext>
                      </a:extLst>
                    </a:gridCol>
                    <a:gridCol w="5362692">
                      <a:extLst>
                        <a:ext uri="{9D8B030D-6E8A-4147-A177-3AD203B41FA5}">
                          <a16:colId xmlns:a16="http://schemas.microsoft.com/office/drawing/2014/main" val="1356604069"/>
                        </a:ext>
                      </a:extLst>
                    </a:gridCol>
                  </a:tblGrid>
                  <a:tr h="457014">
                    <a:tc>
                      <a:txBody>
                        <a:bodyPr/>
                        <a:lstStyle>
                          <a:lvl1pPr marL="0" algn="l" defTabSz="914400" rtl="0" eaLnBrk="1" latinLnBrk="1" hangingPunct="1">
                            <a:defRPr sz="1800" b="1" kern="1200">
                              <a:solidFill>
                                <a:schemeClr val="lt1"/>
                              </a:solidFill>
                              <a:latin typeface="Arial"/>
                              <a:ea typeface="맑은 고딕"/>
                            </a:defRPr>
                          </a:lvl1pPr>
                          <a:lvl2pPr marL="457200" algn="l" defTabSz="914400" rtl="0" eaLnBrk="1" latinLnBrk="1" hangingPunct="1">
                            <a:defRPr sz="1800" b="1" kern="1200">
                              <a:solidFill>
                                <a:schemeClr val="lt1"/>
                              </a:solidFill>
                              <a:latin typeface="Arial"/>
                              <a:ea typeface="맑은 고딕"/>
                            </a:defRPr>
                          </a:lvl2pPr>
                          <a:lvl3pPr marL="914400" algn="l" defTabSz="914400" rtl="0" eaLnBrk="1" latinLnBrk="1" hangingPunct="1">
                            <a:defRPr sz="1800" b="1" kern="1200">
                              <a:solidFill>
                                <a:schemeClr val="lt1"/>
                              </a:solidFill>
                              <a:latin typeface="Arial"/>
                              <a:ea typeface="맑은 고딕"/>
                            </a:defRPr>
                          </a:lvl3pPr>
                          <a:lvl4pPr marL="1371600" algn="l" defTabSz="914400" rtl="0" eaLnBrk="1" latinLnBrk="1" hangingPunct="1">
                            <a:defRPr sz="1800" b="1" kern="1200">
                              <a:solidFill>
                                <a:schemeClr val="lt1"/>
                              </a:solidFill>
                              <a:latin typeface="Arial"/>
                              <a:ea typeface="맑은 고딕"/>
                            </a:defRPr>
                          </a:lvl4pPr>
                          <a:lvl5pPr marL="1828800" algn="l" defTabSz="914400" rtl="0" eaLnBrk="1" latinLnBrk="1" hangingPunct="1">
                            <a:defRPr sz="1800" b="1" kern="1200">
                              <a:solidFill>
                                <a:schemeClr val="lt1"/>
                              </a:solidFill>
                              <a:latin typeface="Arial"/>
                              <a:ea typeface="맑은 고딕"/>
                            </a:defRPr>
                          </a:lvl5pPr>
                          <a:lvl6pPr marL="2286000" algn="l" defTabSz="914400" rtl="0" eaLnBrk="1" latinLnBrk="1" hangingPunct="1">
                            <a:defRPr sz="1800" b="1" kern="1200">
                              <a:solidFill>
                                <a:schemeClr val="lt1"/>
                              </a:solidFill>
                              <a:latin typeface="Arial"/>
                              <a:ea typeface="맑은 고딕"/>
                            </a:defRPr>
                          </a:lvl6pPr>
                          <a:lvl7pPr marL="2743200" algn="l" defTabSz="914400" rtl="0" eaLnBrk="1" latinLnBrk="1" hangingPunct="1">
                            <a:defRPr sz="1800" b="1" kern="1200">
                              <a:solidFill>
                                <a:schemeClr val="lt1"/>
                              </a:solidFill>
                              <a:latin typeface="Arial"/>
                              <a:ea typeface="맑은 고딕"/>
                            </a:defRPr>
                          </a:lvl7pPr>
                          <a:lvl8pPr marL="3200400" algn="l" defTabSz="914400" rtl="0" eaLnBrk="1" latinLnBrk="1" hangingPunct="1">
                            <a:defRPr sz="1800" b="1" kern="1200">
                              <a:solidFill>
                                <a:schemeClr val="lt1"/>
                              </a:solidFill>
                              <a:latin typeface="Arial"/>
                              <a:ea typeface="맑은 고딕"/>
                            </a:defRPr>
                          </a:lvl8pPr>
                          <a:lvl9pPr marL="3657600" algn="l" defTabSz="914400" rtl="0" eaLnBrk="1" latinLnBrk="1" hangingPunct="1">
                            <a:defRPr sz="1800" b="1" kern="1200">
                              <a:solidFill>
                                <a:schemeClr val="lt1"/>
                              </a:solidFill>
                              <a:latin typeface="Arial"/>
                              <a:ea typeface="맑은 고딕"/>
                            </a:defRPr>
                          </a:lvl9pPr>
                        </a:lstStyle>
                        <a:p>
                          <a:pPr algn="ctr" latinLnBrk="1"/>
                          <a:r>
                            <a:rPr lang="en-US" altLang="ko-KR" dirty="0" smtClean="0"/>
                            <a:t>Metric</a:t>
                          </a:r>
                          <a:endParaRPr lang="ko-KR" alt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1" hangingPunct="1">
                            <a:defRPr sz="1800" b="1" kern="1200">
                              <a:solidFill>
                                <a:schemeClr val="lt1"/>
                              </a:solidFill>
                              <a:latin typeface="Arial"/>
                              <a:ea typeface="맑은 고딕"/>
                            </a:defRPr>
                          </a:lvl1pPr>
                          <a:lvl2pPr marL="457200" algn="l" defTabSz="914400" rtl="0" eaLnBrk="1" latinLnBrk="1" hangingPunct="1">
                            <a:defRPr sz="1800" b="1" kern="1200">
                              <a:solidFill>
                                <a:schemeClr val="lt1"/>
                              </a:solidFill>
                              <a:latin typeface="Arial"/>
                              <a:ea typeface="맑은 고딕"/>
                            </a:defRPr>
                          </a:lvl2pPr>
                          <a:lvl3pPr marL="914400" algn="l" defTabSz="914400" rtl="0" eaLnBrk="1" latinLnBrk="1" hangingPunct="1">
                            <a:defRPr sz="1800" b="1" kern="1200">
                              <a:solidFill>
                                <a:schemeClr val="lt1"/>
                              </a:solidFill>
                              <a:latin typeface="Arial"/>
                              <a:ea typeface="맑은 고딕"/>
                            </a:defRPr>
                          </a:lvl3pPr>
                          <a:lvl4pPr marL="1371600" algn="l" defTabSz="914400" rtl="0" eaLnBrk="1" latinLnBrk="1" hangingPunct="1">
                            <a:defRPr sz="1800" b="1" kern="1200">
                              <a:solidFill>
                                <a:schemeClr val="lt1"/>
                              </a:solidFill>
                              <a:latin typeface="Arial"/>
                              <a:ea typeface="맑은 고딕"/>
                            </a:defRPr>
                          </a:lvl4pPr>
                          <a:lvl5pPr marL="1828800" algn="l" defTabSz="914400" rtl="0" eaLnBrk="1" latinLnBrk="1" hangingPunct="1">
                            <a:defRPr sz="1800" b="1" kern="1200">
                              <a:solidFill>
                                <a:schemeClr val="lt1"/>
                              </a:solidFill>
                              <a:latin typeface="Arial"/>
                              <a:ea typeface="맑은 고딕"/>
                            </a:defRPr>
                          </a:lvl5pPr>
                          <a:lvl6pPr marL="2286000" algn="l" defTabSz="914400" rtl="0" eaLnBrk="1" latinLnBrk="1" hangingPunct="1">
                            <a:defRPr sz="1800" b="1" kern="1200">
                              <a:solidFill>
                                <a:schemeClr val="lt1"/>
                              </a:solidFill>
                              <a:latin typeface="Arial"/>
                              <a:ea typeface="맑은 고딕"/>
                            </a:defRPr>
                          </a:lvl6pPr>
                          <a:lvl7pPr marL="2743200" algn="l" defTabSz="914400" rtl="0" eaLnBrk="1" latinLnBrk="1" hangingPunct="1">
                            <a:defRPr sz="1800" b="1" kern="1200">
                              <a:solidFill>
                                <a:schemeClr val="lt1"/>
                              </a:solidFill>
                              <a:latin typeface="Arial"/>
                              <a:ea typeface="맑은 고딕"/>
                            </a:defRPr>
                          </a:lvl7pPr>
                          <a:lvl8pPr marL="3200400" algn="l" defTabSz="914400" rtl="0" eaLnBrk="1" latinLnBrk="1" hangingPunct="1">
                            <a:defRPr sz="1800" b="1" kern="1200">
                              <a:solidFill>
                                <a:schemeClr val="lt1"/>
                              </a:solidFill>
                              <a:latin typeface="Arial"/>
                              <a:ea typeface="맑은 고딕"/>
                            </a:defRPr>
                          </a:lvl8pPr>
                          <a:lvl9pPr marL="3657600" algn="l" defTabSz="914400" rtl="0" eaLnBrk="1" latinLnBrk="1" hangingPunct="1">
                            <a:defRPr sz="1800" b="1" kern="1200">
                              <a:solidFill>
                                <a:schemeClr val="lt1"/>
                              </a:solidFill>
                              <a:latin typeface="Arial"/>
                              <a:ea typeface="맑은 고딕"/>
                            </a:defRPr>
                          </a:lvl9pPr>
                        </a:lstStyle>
                        <a:p>
                          <a:pPr algn="ctr" latinLnBrk="1"/>
                          <a:r>
                            <a:rPr lang="en-US" altLang="ko-KR" dirty="0" smtClean="0"/>
                            <a:t>Description</a:t>
                          </a:r>
                          <a:endParaRPr lang="ko-KR" alt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08914047"/>
                      </a:ext>
                    </a:extLst>
                  </a:tr>
                  <a:tr h="1171177">
                    <a:tc>
                      <a:txBody>
                        <a:bodyPr/>
                        <a:lstStyle/>
                        <a:p>
                          <a:endParaRPr lang="ko-K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blipFill>
                          <a:blip r:embed="rId3"/>
                          <a:stretch>
                            <a:fillRect l="-398" t="-40104" r="-352191" b="-222396"/>
                          </a:stretch>
                        </a:blipFill>
                      </a:tcPr>
                    </a:tc>
                    <a:tc>
                      <a:txBody>
                        <a:bodyPr/>
                        <a:lstStyle/>
                        <a:p>
                          <a:endParaRPr lang="ko-K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blipFill>
                          <a:blip r:embed="rId3"/>
                          <a:stretch>
                            <a:fillRect l="-28636" t="-40104" r="-455" b="-222396"/>
                          </a:stretch>
                        </a:blipFill>
                      </a:tcPr>
                    </a:tc>
                    <a:extLst>
                      <a:ext uri="{0D108BD9-81ED-4DB2-BD59-A6C34878D82A}">
                        <a16:rowId xmlns:a16="http://schemas.microsoft.com/office/drawing/2014/main" val="3882416970"/>
                      </a:ext>
                    </a:extLst>
                  </a:tr>
                  <a:tr h="1176578">
                    <a:tc>
                      <a:txBody>
                        <a:bodyPr/>
                        <a:lstStyle/>
                        <a:p>
                          <a:endParaRPr lang="ko-K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3"/>
                          <a:stretch>
                            <a:fillRect l="-398" t="-138660" r="-352191" b="-120103"/>
                          </a:stretch>
                        </a:blipFill>
                      </a:tcPr>
                    </a:tc>
                    <a:tc>
                      <a:txBody>
                        <a:bodyPr/>
                        <a:lstStyle/>
                        <a:p>
                          <a:endParaRPr lang="ko-K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3"/>
                          <a:stretch>
                            <a:fillRect l="-28636" t="-138660" r="-455" b="-120103"/>
                          </a:stretch>
                        </a:blipFill>
                      </a:tcPr>
                    </a:tc>
                    <a:extLst>
                      <a:ext uri="{0D108BD9-81ED-4DB2-BD59-A6C34878D82A}">
                        <a16:rowId xmlns:a16="http://schemas.microsoft.com/office/drawing/2014/main" val="912990789"/>
                      </a:ext>
                    </a:extLst>
                  </a:tr>
                  <a:tr h="457014">
                    <a:tc>
                      <a:txBody>
                        <a:bodyPr/>
                        <a:lstStyle/>
                        <a:p>
                          <a:endParaRPr lang="ko-K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3"/>
                          <a:stretch>
                            <a:fillRect l="-398" t="-617333" r="-352191" b="-210667"/>
                          </a:stretch>
                        </a:blipFill>
                      </a:tcPr>
                    </a:tc>
                    <a:tc>
                      <a:txBody>
                        <a:bodyPr/>
                        <a:lstStyle/>
                        <a:p>
                          <a:endParaRPr lang="ko-K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3"/>
                          <a:stretch>
                            <a:fillRect l="-28636" t="-617333" r="-455" b="-210667"/>
                          </a:stretch>
                        </a:blipFill>
                      </a:tcPr>
                    </a:tc>
                    <a:extLst>
                      <a:ext uri="{0D108BD9-81ED-4DB2-BD59-A6C34878D82A}">
                        <a16:rowId xmlns:a16="http://schemas.microsoft.com/office/drawing/2014/main" val="3884567686"/>
                      </a:ext>
                    </a:extLst>
                  </a:tr>
                  <a:tr h="457014">
                    <a:tc>
                      <a:txBody>
                        <a:bodyPr/>
                        <a:lstStyle/>
                        <a:p>
                          <a:endParaRPr lang="ko-K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3"/>
                          <a:stretch>
                            <a:fillRect l="-398" t="-717333" r="-352191" b="-110667"/>
                          </a:stretch>
                        </a:blipFill>
                      </a:tcPr>
                    </a:tc>
                    <a:tc>
                      <a:txBody>
                        <a:bodyPr/>
                        <a:lstStyle/>
                        <a:p>
                          <a:endParaRPr lang="ko-K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3"/>
                          <a:stretch>
                            <a:fillRect l="-28636" t="-717333" r="-455" b="-110667"/>
                          </a:stretch>
                        </a:blipFill>
                      </a:tcPr>
                    </a:tc>
                    <a:extLst>
                      <a:ext uri="{0D108BD9-81ED-4DB2-BD59-A6C34878D82A}">
                        <a16:rowId xmlns:a16="http://schemas.microsoft.com/office/drawing/2014/main" val="4172857472"/>
                      </a:ext>
                    </a:extLst>
                  </a:tr>
                  <a:tr h="457014">
                    <a:tc>
                      <a:txBody>
                        <a:bodyPr/>
                        <a:lstStyle/>
                        <a:p>
                          <a:endParaRPr lang="ko-K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blipFill>
                          <a:blip r:embed="rId3"/>
                          <a:stretch>
                            <a:fillRect l="-398" t="-817333" r="-352191" b="-10667"/>
                          </a:stretch>
                        </a:blipFill>
                      </a:tcPr>
                    </a:tc>
                    <a:tc>
                      <a:txBody>
                        <a:bodyPr/>
                        <a:lstStyle>
                          <a:lvl1pPr marL="0" algn="l" defTabSz="914400" rtl="0" eaLnBrk="1" latinLnBrk="1" hangingPunct="1">
                            <a:defRPr sz="1800" kern="1200">
                              <a:solidFill>
                                <a:schemeClr val="dk1"/>
                              </a:solidFill>
                              <a:latin typeface="Arial"/>
                              <a:ea typeface="맑은 고딕"/>
                            </a:defRPr>
                          </a:lvl1pPr>
                          <a:lvl2pPr marL="457200" algn="l" defTabSz="914400" rtl="0" eaLnBrk="1" latinLnBrk="1" hangingPunct="1">
                            <a:defRPr sz="1800" kern="1200">
                              <a:solidFill>
                                <a:schemeClr val="dk1"/>
                              </a:solidFill>
                              <a:latin typeface="Arial"/>
                              <a:ea typeface="맑은 고딕"/>
                            </a:defRPr>
                          </a:lvl2pPr>
                          <a:lvl3pPr marL="914400" algn="l" defTabSz="914400" rtl="0" eaLnBrk="1" latinLnBrk="1" hangingPunct="1">
                            <a:defRPr sz="1800" kern="1200">
                              <a:solidFill>
                                <a:schemeClr val="dk1"/>
                              </a:solidFill>
                              <a:latin typeface="Arial"/>
                              <a:ea typeface="맑은 고딕"/>
                            </a:defRPr>
                          </a:lvl3pPr>
                          <a:lvl4pPr marL="1371600" algn="l" defTabSz="914400" rtl="0" eaLnBrk="1" latinLnBrk="1" hangingPunct="1">
                            <a:defRPr sz="1800" kern="1200">
                              <a:solidFill>
                                <a:schemeClr val="dk1"/>
                              </a:solidFill>
                              <a:latin typeface="Arial"/>
                              <a:ea typeface="맑은 고딕"/>
                            </a:defRPr>
                          </a:lvl4pPr>
                          <a:lvl5pPr marL="1828800" algn="l" defTabSz="914400" rtl="0" eaLnBrk="1" latinLnBrk="1" hangingPunct="1">
                            <a:defRPr sz="1800" kern="1200">
                              <a:solidFill>
                                <a:schemeClr val="dk1"/>
                              </a:solidFill>
                              <a:latin typeface="Arial"/>
                              <a:ea typeface="맑은 고딕"/>
                            </a:defRPr>
                          </a:lvl5pPr>
                          <a:lvl6pPr marL="2286000" algn="l" defTabSz="914400" rtl="0" eaLnBrk="1" latinLnBrk="1" hangingPunct="1">
                            <a:defRPr sz="1800" kern="1200">
                              <a:solidFill>
                                <a:schemeClr val="dk1"/>
                              </a:solidFill>
                              <a:latin typeface="Arial"/>
                              <a:ea typeface="맑은 고딕"/>
                            </a:defRPr>
                          </a:lvl6pPr>
                          <a:lvl7pPr marL="2743200" algn="l" defTabSz="914400" rtl="0" eaLnBrk="1" latinLnBrk="1" hangingPunct="1">
                            <a:defRPr sz="1800" kern="1200">
                              <a:solidFill>
                                <a:schemeClr val="dk1"/>
                              </a:solidFill>
                              <a:latin typeface="Arial"/>
                              <a:ea typeface="맑은 고딕"/>
                            </a:defRPr>
                          </a:lvl7pPr>
                          <a:lvl8pPr marL="3200400" algn="l" defTabSz="914400" rtl="0" eaLnBrk="1" latinLnBrk="1" hangingPunct="1">
                            <a:defRPr sz="1800" kern="1200">
                              <a:solidFill>
                                <a:schemeClr val="dk1"/>
                              </a:solidFill>
                              <a:latin typeface="Arial"/>
                              <a:ea typeface="맑은 고딕"/>
                            </a:defRPr>
                          </a:lvl8pPr>
                          <a:lvl9pPr marL="3657600" algn="l" defTabSz="914400" rtl="0" eaLnBrk="1" latinLnBrk="1" hangingPunct="1">
                            <a:defRPr sz="1800" kern="1200">
                              <a:solidFill>
                                <a:schemeClr val="dk1"/>
                              </a:solidFill>
                              <a:latin typeface="Arial"/>
                              <a:ea typeface="맑은 고딕"/>
                            </a:defRPr>
                          </a:lvl9pPr>
                        </a:lstStyle>
                        <a:p>
                          <a:pPr algn="l" latinLnBrk="1"/>
                          <a:r>
                            <a:rPr lang="en-US" altLang="ko-KR" dirty="0" smtClean="0">
                              <a:solidFill>
                                <a:schemeClr val="tx2"/>
                              </a:solidFill>
                            </a:rPr>
                            <a:t>The</a:t>
                          </a:r>
                          <a:r>
                            <a:rPr lang="en-US" altLang="ko-KR" baseline="0" dirty="0" smtClean="0">
                              <a:solidFill>
                                <a:schemeClr val="tx2"/>
                              </a:solidFill>
                            </a:rPr>
                            <a:t> number of ID switching</a:t>
                          </a:r>
                          <a:endParaRPr lang="ko-KR" altLang="en-US" dirty="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480544845"/>
                      </a:ext>
                    </a:extLst>
                  </a:tr>
                </a:tbl>
              </a:graphicData>
            </a:graphic>
          </p:graphicFrame>
        </mc:Fallback>
      </mc:AlternateContent>
      <mc:AlternateContent xmlns:mc="http://schemas.openxmlformats.org/markup-compatibility/2006" xmlns:a14="http://schemas.microsoft.com/office/drawing/2010/main">
        <mc:Choice Requires="a14">
          <p:sp>
            <p:nvSpPr>
              <p:cNvPr id="9" name="직사각형 8"/>
              <p:cNvSpPr/>
              <p:nvPr/>
            </p:nvSpPr>
            <p:spPr>
              <a:xfrm>
                <a:off x="5630493" y="2214839"/>
                <a:ext cx="3150686" cy="954107"/>
              </a:xfrm>
              <a:prstGeom prst="rect">
                <a:avLst/>
              </a:prstGeom>
              <a:solidFill>
                <a:srgbClr val="FFFFFF"/>
              </a:solidFill>
              <a:ln w="25400" cap="flat" cmpd="sng" algn="ctr">
                <a:solidFill>
                  <a:srgbClr val="000000"/>
                </a:solidFill>
                <a:prstDash val="dash"/>
              </a:ln>
              <a:effectLst/>
            </p:spPr>
            <p:txBody>
              <a:bodyPr wrap="square">
                <a:spAutoFit/>
              </a:bodyPr>
              <a:lstStyle/>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ko-KR"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ko-KR" sz="1400" b="0" i="1" u="none" strike="noStrike" kern="100" cap="none" spc="0" normalizeH="0" baseline="0" noProof="0" smtClean="0">
                            <a:ln>
                              <a:noFill/>
                            </a:ln>
                            <a:solidFill>
                              <a:srgbClr val="000000"/>
                            </a:solidFill>
                            <a:effectLst/>
                            <a:uLnTx/>
                            <a:uFillTx/>
                            <a:latin typeface="Cambria Math" panose="02040503050406030204" pitchFamily="18" charset="0"/>
                            <a:ea typeface="굴림체" panose="020B0609000101010101" pitchFamily="49" charset="-127"/>
                            <a:cs typeface="Times New Roman" panose="02020603050405020304" pitchFamily="18" charset="0"/>
                          </a:rPr>
                          <m:t>𝐹𝑃</m:t>
                        </m:r>
                      </m:e>
                      <m:sub>
                        <m:r>
                          <a:rPr kumimoji="0" lang="en-US" altLang="ko-KR" sz="1400" b="0" i="1" u="none" strike="noStrike" kern="100" cap="none" spc="0" normalizeH="0" baseline="0" noProof="0" smtClean="0">
                            <a:ln>
                              <a:noFill/>
                            </a:ln>
                            <a:solidFill>
                              <a:srgbClr val="000000"/>
                            </a:solidFill>
                            <a:effectLst/>
                            <a:uLnTx/>
                            <a:uFillTx/>
                            <a:latin typeface="Cambria Math" panose="02040503050406030204" pitchFamily="18" charset="0"/>
                            <a:ea typeface="굴림체" panose="020B0609000101010101" pitchFamily="49" charset="-127"/>
                            <a:cs typeface="Times New Roman" panose="02020603050405020304" pitchFamily="18" charset="0"/>
                          </a:rPr>
                          <m:t>𝑡</m:t>
                        </m:r>
                      </m:sub>
                    </m:sSub>
                  </m:oMath>
                </a14:m>
                <a:r>
                  <a:rPr kumimoji="0" lang="en-US" altLang="ko-KR" sz="1400" b="0" i="1"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 </a:t>
                </a:r>
                <a:r>
                  <a:rPr kumimoji="0" lang="en-US" altLang="ko-KR" sz="1400" b="0" i="0"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 of false positives at </a:t>
                </a:r>
                <a:r>
                  <a:rPr kumimoji="0" lang="en-US" altLang="ko-KR" sz="1400" b="0" i="1"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t</a:t>
                </a:r>
              </a:p>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ko-KR"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ko-KR" sz="1400" b="0" i="1" u="none" strike="noStrike" kern="100" cap="none" spc="0" normalizeH="0" baseline="0" noProof="0" smtClean="0">
                            <a:ln>
                              <a:noFill/>
                            </a:ln>
                            <a:solidFill>
                              <a:srgbClr val="000000"/>
                            </a:solidFill>
                            <a:effectLst/>
                            <a:uLnTx/>
                            <a:uFillTx/>
                            <a:latin typeface="Cambria Math" panose="02040503050406030204" pitchFamily="18" charset="0"/>
                            <a:ea typeface="굴림체" panose="020B0609000101010101" pitchFamily="49" charset="-127"/>
                            <a:cs typeface="Times New Roman" panose="02020603050405020304" pitchFamily="18" charset="0"/>
                          </a:rPr>
                          <m:t>𝐹𝑁</m:t>
                        </m:r>
                      </m:e>
                      <m:sub>
                        <m:r>
                          <a:rPr kumimoji="0" lang="en-US" altLang="ko-KR" sz="1400" b="0" i="1" u="none" strike="noStrike" kern="100" cap="none" spc="0" normalizeH="0" baseline="0" noProof="0" smtClean="0">
                            <a:ln>
                              <a:noFill/>
                            </a:ln>
                            <a:solidFill>
                              <a:srgbClr val="000000"/>
                            </a:solidFill>
                            <a:effectLst/>
                            <a:uLnTx/>
                            <a:uFillTx/>
                            <a:latin typeface="Cambria Math" panose="02040503050406030204" pitchFamily="18" charset="0"/>
                            <a:ea typeface="굴림체" panose="020B0609000101010101" pitchFamily="49" charset="-127"/>
                            <a:cs typeface="Times New Roman" panose="02020603050405020304" pitchFamily="18" charset="0"/>
                          </a:rPr>
                          <m:t>𝑡</m:t>
                        </m:r>
                      </m:sub>
                    </m:sSub>
                  </m:oMath>
                </a14:m>
                <a:r>
                  <a:rPr kumimoji="0" lang="en-US" altLang="ko-KR" sz="1400" b="0" i="1"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 </a:t>
                </a:r>
                <a:r>
                  <a:rPr kumimoji="0" lang="en-US" altLang="ko-KR" sz="1400" b="0" i="0"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 of missed targets at </a:t>
                </a:r>
                <a:r>
                  <a:rPr kumimoji="0" lang="en-US" altLang="ko-KR" sz="1400" b="0" i="1"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t</a:t>
                </a:r>
              </a:p>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ko-KR"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ko-KR" sz="1400" b="0" i="1" u="none" strike="noStrike" kern="100" cap="none" spc="0" normalizeH="0" baseline="0" noProof="0" smtClean="0">
                            <a:ln>
                              <a:noFill/>
                            </a:ln>
                            <a:solidFill>
                              <a:srgbClr val="000000"/>
                            </a:solidFill>
                            <a:effectLst/>
                            <a:uLnTx/>
                            <a:uFillTx/>
                            <a:latin typeface="Cambria Math" panose="02040503050406030204" pitchFamily="18" charset="0"/>
                            <a:ea typeface="굴림체" panose="020B0609000101010101" pitchFamily="49" charset="-127"/>
                            <a:cs typeface="Times New Roman" panose="02020603050405020304" pitchFamily="18" charset="0"/>
                          </a:rPr>
                          <m:t>𝐼𝑆</m:t>
                        </m:r>
                      </m:e>
                      <m:sub>
                        <m:r>
                          <a:rPr kumimoji="0" lang="en-US" altLang="ko-KR" sz="1400" b="0" i="1" u="none" strike="noStrike" kern="100" cap="none" spc="0" normalizeH="0" baseline="0" noProof="0" smtClean="0">
                            <a:ln>
                              <a:noFill/>
                            </a:ln>
                            <a:solidFill>
                              <a:srgbClr val="000000"/>
                            </a:solidFill>
                            <a:effectLst/>
                            <a:uLnTx/>
                            <a:uFillTx/>
                            <a:latin typeface="Cambria Math" panose="02040503050406030204" pitchFamily="18" charset="0"/>
                            <a:ea typeface="굴림체" panose="020B0609000101010101" pitchFamily="49" charset="-127"/>
                            <a:cs typeface="Times New Roman" panose="02020603050405020304" pitchFamily="18" charset="0"/>
                          </a:rPr>
                          <m:t>𝑡</m:t>
                        </m:r>
                      </m:sub>
                    </m:sSub>
                  </m:oMath>
                </a14:m>
                <a:r>
                  <a:rPr kumimoji="0" lang="en-US" altLang="ko-KR" sz="1400" b="0" i="1"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 : </a:t>
                </a:r>
                <a:r>
                  <a:rPr kumimoji="0" lang="en-US" altLang="ko-KR" sz="1400" b="0" i="0"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 of identity switches at </a:t>
                </a:r>
                <a:r>
                  <a:rPr kumimoji="0" lang="en-US" altLang="ko-KR" sz="1400" b="0" i="1"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t</a:t>
                </a:r>
              </a:p>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ko-KR" altLang="ko-KR" sz="14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ctrlPr>
                      </m:sSubPr>
                      <m:e>
                        <m:r>
                          <a:rPr kumimoji="0" lang="en-US" altLang="ko-KR" sz="1400" b="0" i="1" u="none" strike="noStrike" kern="100" cap="none" spc="0" normalizeH="0" baseline="0" noProof="0" smtClean="0">
                            <a:ln>
                              <a:noFill/>
                            </a:ln>
                            <a:solidFill>
                              <a:srgbClr val="000000"/>
                            </a:solidFill>
                            <a:effectLst/>
                            <a:uLnTx/>
                            <a:uFillTx/>
                            <a:latin typeface="Cambria Math" panose="02040503050406030204" pitchFamily="18" charset="0"/>
                            <a:ea typeface="굴림체" panose="020B0609000101010101" pitchFamily="49" charset="-127"/>
                            <a:cs typeface="Times New Roman" panose="02020603050405020304" pitchFamily="18" charset="0"/>
                          </a:rPr>
                          <m:t>𝐺𝑇</m:t>
                        </m:r>
                      </m:e>
                      <m:sub>
                        <m:r>
                          <a:rPr kumimoji="0" lang="en-US" altLang="ko-KR" sz="1400" b="0" i="1" u="none" strike="noStrike" kern="100" cap="none" spc="0" normalizeH="0" baseline="0" noProof="0" smtClean="0">
                            <a:ln>
                              <a:noFill/>
                            </a:ln>
                            <a:solidFill>
                              <a:srgbClr val="000000"/>
                            </a:solidFill>
                            <a:effectLst/>
                            <a:uLnTx/>
                            <a:uFillTx/>
                            <a:latin typeface="Cambria Math" panose="02040503050406030204" pitchFamily="18" charset="0"/>
                            <a:ea typeface="굴림체" panose="020B0609000101010101" pitchFamily="49" charset="-127"/>
                            <a:cs typeface="Times New Roman" panose="02020603050405020304" pitchFamily="18" charset="0"/>
                          </a:rPr>
                          <m:t>𝑡</m:t>
                        </m:r>
                      </m:sub>
                    </m:sSub>
                  </m:oMath>
                </a14:m>
                <a:r>
                  <a:rPr kumimoji="0" lang="en-US" altLang="ko-KR" sz="1400" b="0" i="0"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 : # of ground truth objects at </a:t>
                </a:r>
                <a:r>
                  <a:rPr kumimoji="0" lang="en-US" altLang="ko-KR" sz="1400" b="0" i="1"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t</a:t>
                </a:r>
                <a:r>
                  <a:rPr kumimoji="0" lang="en-US" altLang="ko-KR" sz="1400" b="0" i="0" u="none" strike="noStrike" kern="100" cap="none" spc="0" normalizeH="0" baseline="0" noProof="0" dirty="0">
                    <a:ln>
                      <a:noFill/>
                    </a:ln>
                    <a:solidFill>
                      <a:srgbClr val="000000"/>
                    </a:solidFill>
                    <a:effectLst/>
                    <a:uLnTx/>
                    <a:uFillTx/>
                    <a:latin typeface="Arial"/>
                    <a:ea typeface="굴림체" panose="020B0609000101010101" pitchFamily="49" charset="-127"/>
                    <a:cs typeface="Times New Roman" panose="02020603050405020304" pitchFamily="18" charset="0"/>
                  </a:rPr>
                  <a:t> </a:t>
                </a:r>
              </a:p>
            </p:txBody>
          </p:sp>
        </mc:Choice>
        <mc:Fallback xmlns="">
          <p:sp>
            <p:nvSpPr>
              <p:cNvPr id="9" name="직사각형 8"/>
              <p:cNvSpPr>
                <a:spLocks noRot="1" noChangeAspect="1" noMove="1" noResize="1" noEditPoints="1" noAdjustHandles="1" noChangeArrowheads="1" noChangeShapeType="1" noTextEdit="1"/>
              </p:cNvSpPr>
              <p:nvPr/>
            </p:nvSpPr>
            <p:spPr>
              <a:xfrm>
                <a:off x="5630493" y="2214839"/>
                <a:ext cx="3150686" cy="954107"/>
              </a:xfrm>
              <a:prstGeom prst="rect">
                <a:avLst/>
              </a:prstGeom>
              <a:blipFill>
                <a:blip r:embed="rId4"/>
                <a:stretch>
                  <a:fillRect b="-4348"/>
                </a:stretch>
              </a:blipFill>
              <a:ln w="25400" cap="flat" cmpd="sng" algn="ctr">
                <a:solidFill>
                  <a:srgbClr val="000000"/>
                </a:solidFill>
                <a:prstDash val="dash"/>
              </a:ln>
              <a:effec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p:cNvSpPr/>
              <p:nvPr/>
            </p:nvSpPr>
            <p:spPr>
              <a:xfrm>
                <a:off x="5649200" y="3397546"/>
                <a:ext cx="3131979" cy="963534"/>
              </a:xfrm>
              <a:prstGeom prst="rect">
                <a:avLst/>
              </a:prstGeom>
              <a:solidFill>
                <a:srgbClr val="FFFFFF"/>
              </a:solidFill>
              <a:ln w="25400" cap="flat" cmpd="sng" algn="ctr">
                <a:solidFill>
                  <a:srgbClr val="000000"/>
                </a:solidFill>
                <a:prstDash val="dash"/>
              </a:ln>
              <a:effectLst/>
            </p:spPr>
            <p:txBody>
              <a:bodyPr wrap="square">
                <a:spAutoFit/>
              </a:bodyPr>
              <a:lstStyle/>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ko-KR" altLang="ko-KR" sz="1400" b="0" i="1" u="none" strike="noStrike" kern="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cs typeface="+mn-cs"/>
                          </a:rPr>
                          <m:t>𝑐</m:t>
                        </m:r>
                      </m:e>
                      <m:sub>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cs typeface="+mn-cs"/>
                          </a:rPr>
                          <m:t>𝑡</m:t>
                        </m:r>
                      </m:sub>
                    </m:sSub>
                  </m:oMath>
                </a14:m>
                <a:r>
                  <a:rPr kumimoji="0" lang="en-US" altLang="ko-KR" sz="1400" b="0" i="0" u="none" strike="noStrike" kern="0" cap="none" spc="0" normalizeH="0" baseline="0" noProof="0" dirty="0">
                    <a:ln>
                      <a:noFill/>
                    </a:ln>
                    <a:solidFill>
                      <a:srgbClr val="000000"/>
                    </a:solidFill>
                    <a:effectLst/>
                    <a:uLnTx/>
                    <a:uFillTx/>
                    <a:latin typeface="Arial"/>
                    <a:ea typeface="맑은 고딕"/>
                    <a:cs typeface="+mn-cs"/>
                  </a:rPr>
                  <a:t> : # of matches in frame </a:t>
                </a:r>
                <a:r>
                  <a:rPr kumimoji="0" lang="en-US" altLang="ko-KR" sz="1400" b="0" i="1" u="none" strike="noStrike" kern="0" cap="none" spc="0" normalizeH="0" baseline="0" noProof="0" dirty="0">
                    <a:ln>
                      <a:noFill/>
                    </a:ln>
                    <a:solidFill>
                      <a:srgbClr val="000000"/>
                    </a:solidFill>
                    <a:effectLst/>
                    <a:uLnTx/>
                    <a:uFillTx/>
                    <a:latin typeface="Arial"/>
                    <a:ea typeface="맑은 고딕"/>
                    <a:cs typeface="+mn-cs"/>
                  </a:rPr>
                  <a:t>t</a:t>
                </a:r>
                <a:r>
                  <a:rPr kumimoji="0" lang="en-US" altLang="ko-KR" sz="1400" b="0" i="0" u="none" strike="noStrike" kern="0" cap="none" spc="0" normalizeH="0" baseline="0" noProof="0" dirty="0">
                    <a:ln>
                      <a:noFill/>
                    </a:ln>
                    <a:solidFill>
                      <a:srgbClr val="000000"/>
                    </a:solidFill>
                    <a:effectLst/>
                    <a:uLnTx/>
                    <a:uFillTx/>
                    <a:latin typeface="Arial"/>
                    <a:ea typeface="맑은 고딕"/>
                    <a:cs typeface="+mn-cs"/>
                  </a:rPr>
                  <a:t> </a:t>
                </a:r>
              </a:p>
              <a:p>
                <a:pPr marL="285750" marR="0" lvl="0" indent="-2857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ko-KR" altLang="ko-KR" sz="1400" b="0" i="1" u="none" strike="noStrike" kern="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cs typeface="+mn-cs"/>
                          </a:rPr>
                          <m:t>𝑑</m:t>
                        </m:r>
                      </m:e>
                      <m:sub>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cs typeface="+mn-cs"/>
                          </a:rPr>
                          <m:t>𝑡</m:t>
                        </m:r>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ko-KR" sz="1400" b="0" i="1" u="none" strike="noStrike" kern="0" cap="none" spc="0" normalizeH="0" baseline="0" noProof="0" smtClean="0">
                            <a:ln>
                              <a:noFill/>
                            </a:ln>
                            <a:solidFill>
                              <a:srgbClr val="000000"/>
                            </a:solidFill>
                            <a:effectLst/>
                            <a:uLnTx/>
                            <a:uFillTx/>
                            <a:latin typeface="Cambria Math" panose="02040503050406030204" pitchFamily="18" charset="0"/>
                            <a:cs typeface="+mn-cs"/>
                          </a:rPr>
                          <m:t>𝑖</m:t>
                        </m:r>
                      </m:sub>
                    </m:sSub>
                  </m:oMath>
                </a14:m>
                <a:r>
                  <a:rPr kumimoji="0" lang="en-US" altLang="ko-KR" sz="1400" b="0" i="0" u="none" strike="noStrike" kern="0" cap="none" spc="0" normalizeH="0" baseline="0" noProof="0" dirty="0">
                    <a:ln>
                      <a:noFill/>
                    </a:ln>
                    <a:solidFill>
                      <a:srgbClr val="000000"/>
                    </a:solidFill>
                    <a:effectLst/>
                    <a:uLnTx/>
                    <a:uFillTx/>
                    <a:latin typeface="Arial"/>
                    <a:ea typeface="맑은 고딕"/>
                    <a:cs typeface="+mn-cs"/>
                  </a:rPr>
                  <a:t> : bounding box overlap of target </a:t>
                </a:r>
                <a:r>
                  <a:rPr kumimoji="0" lang="en-US" altLang="ko-KR" sz="1400" b="0" i="1" u="none" strike="noStrike" kern="0" cap="none" spc="0" normalizeH="0" baseline="0" noProof="0" dirty="0" err="1">
                    <a:ln>
                      <a:noFill/>
                    </a:ln>
                    <a:solidFill>
                      <a:srgbClr val="000000"/>
                    </a:solidFill>
                    <a:effectLst/>
                    <a:uLnTx/>
                    <a:uFillTx/>
                    <a:latin typeface="Arial"/>
                    <a:ea typeface="맑은 고딕"/>
                    <a:cs typeface="+mn-cs"/>
                  </a:rPr>
                  <a:t>i</a:t>
                </a:r>
                <a:r>
                  <a:rPr kumimoji="0" lang="en-US" altLang="ko-KR" sz="1400" b="0" i="0" u="none" strike="noStrike" kern="0" cap="none" spc="0" normalizeH="0" baseline="0" noProof="0" dirty="0">
                    <a:ln>
                      <a:noFill/>
                    </a:ln>
                    <a:solidFill>
                      <a:srgbClr val="000000"/>
                    </a:solidFill>
                    <a:effectLst/>
                    <a:uLnTx/>
                    <a:uFillTx/>
                    <a:latin typeface="Arial"/>
                    <a:ea typeface="맑은 고딕"/>
                    <a:cs typeface="+mn-cs"/>
                  </a:rPr>
                  <a:t> with its assigned ground truth object</a:t>
                </a:r>
                <a:endParaRPr kumimoji="0" lang="ko-KR" altLang="en-US" sz="1400" b="0" i="0" u="none" strike="noStrike" kern="0" cap="none" spc="0" normalizeH="0" baseline="0" noProof="0" dirty="0">
                  <a:ln>
                    <a:noFill/>
                  </a:ln>
                  <a:solidFill>
                    <a:srgbClr val="000000"/>
                  </a:solidFill>
                  <a:effectLst/>
                  <a:uLnTx/>
                  <a:uFillTx/>
                  <a:latin typeface="Arial"/>
                  <a:ea typeface="맑은 고딕"/>
                  <a:cs typeface="+mn-cs"/>
                </a:endParaRPr>
              </a:p>
            </p:txBody>
          </p:sp>
        </mc:Choice>
        <mc:Fallback xmlns="">
          <p:sp>
            <p:nvSpPr>
              <p:cNvPr id="10" name="직사각형 9"/>
              <p:cNvSpPr>
                <a:spLocks noRot="1" noChangeAspect="1" noMove="1" noResize="1" noEditPoints="1" noAdjustHandles="1" noChangeArrowheads="1" noChangeShapeType="1" noTextEdit="1"/>
              </p:cNvSpPr>
              <p:nvPr/>
            </p:nvSpPr>
            <p:spPr>
              <a:xfrm>
                <a:off x="5649200" y="3397546"/>
                <a:ext cx="3131979" cy="963534"/>
              </a:xfrm>
              <a:prstGeom prst="rect">
                <a:avLst/>
              </a:prstGeom>
              <a:blipFill>
                <a:blip r:embed="rId5"/>
                <a:stretch>
                  <a:fillRect r="-387" b="-4938"/>
                </a:stretch>
              </a:blipFill>
              <a:ln w="25400" cap="flat" cmpd="sng" algn="ctr">
                <a:solidFill>
                  <a:srgbClr val="000000"/>
                </a:solidFill>
                <a:prstDash val="dash"/>
              </a:ln>
              <a:effectLst/>
            </p:spPr>
            <p:txBody>
              <a:bodyPr/>
              <a:lstStyle/>
              <a:p>
                <a:r>
                  <a:rPr lang="ko-KR" altLang="en-US">
                    <a:noFill/>
                  </a:rPr>
                  <a:t> </a:t>
                </a:r>
              </a:p>
            </p:txBody>
          </p:sp>
        </mc:Fallback>
      </mc:AlternateContent>
    </p:spTree>
    <p:extLst>
      <p:ext uri="{BB962C8B-B14F-4D97-AF65-F5344CB8AC3E}">
        <p14:creationId xmlns:p14="http://schemas.microsoft.com/office/powerpoint/2010/main" val="2247199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Average results on the test sequences of the MOTC dataset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lvl="1"/>
            <a:endParaRPr lang="en-US" altLang="ko-KR" dirty="0"/>
          </a:p>
          <a:p>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44</a:t>
            </a:fld>
            <a:r>
              <a:rPr lang="en-US" altLang="ko-KR"/>
              <a:t>   </a:t>
            </a:r>
            <a:endParaRPr lang="en-US" altLang="ko-KR" dirty="0"/>
          </a:p>
        </p:txBody>
      </p:sp>
      <p:sp>
        <p:nvSpPr>
          <p:cNvPr id="4" name="제목 3"/>
          <p:cNvSpPr>
            <a:spLocks noGrp="1"/>
          </p:cNvSpPr>
          <p:nvPr>
            <p:ph type="title"/>
          </p:nvPr>
        </p:nvSpPr>
        <p:spPr/>
        <p:txBody>
          <a:bodyPr/>
          <a:lstStyle/>
          <a:p>
            <a:r>
              <a:rPr lang="en-US" altLang="ko-KR" dirty="0"/>
              <a:t>Tracking performance comparison</a:t>
            </a:r>
          </a:p>
        </p:txBody>
      </p:sp>
      <p:graphicFrame>
        <p:nvGraphicFramePr>
          <p:cNvPr id="6" name="표 5"/>
          <p:cNvGraphicFramePr>
            <a:graphicFrameLocks noGrp="1"/>
          </p:cNvGraphicFramePr>
          <p:nvPr>
            <p:extLst>
              <p:ext uri="{D42A27DB-BD31-4B8C-83A1-F6EECF244321}">
                <p14:modId xmlns:p14="http://schemas.microsoft.com/office/powerpoint/2010/main" val="2597207772"/>
              </p:ext>
            </p:extLst>
          </p:nvPr>
        </p:nvGraphicFramePr>
        <p:xfrm>
          <a:off x="653188" y="1459652"/>
          <a:ext cx="7915411" cy="2943282"/>
        </p:xfrm>
        <a:graphic>
          <a:graphicData uri="http://schemas.openxmlformats.org/drawingml/2006/table">
            <a:tbl>
              <a:tblPr firstRow="1" firstCol="1" bandRow="1"/>
              <a:tblGrid>
                <a:gridCol w="862154">
                  <a:extLst>
                    <a:ext uri="{9D8B030D-6E8A-4147-A177-3AD203B41FA5}">
                      <a16:colId xmlns:a16="http://schemas.microsoft.com/office/drawing/2014/main" val="2754369247"/>
                    </a:ext>
                  </a:extLst>
                </a:gridCol>
                <a:gridCol w="1739019">
                  <a:extLst>
                    <a:ext uri="{9D8B030D-6E8A-4147-A177-3AD203B41FA5}">
                      <a16:colId xmlns:a16="http://schemas.microsoft.com/office/drawing/2014/main" val="334279820"/>
                    </a:ext>
                  </a:extLst>
                </a:gridCol>
                <a:gridCol w="1147576">
                  <a:extLst>
                    <a:ext uri="{9D8B030D-6E8A-4147-A177-3AD203B41FA5}">
                      <a16:colId xmlns:a16="http://schemas.microsoft.com/office/drawing/2014/main" val="4244081760"/>
                    </a:ext>
                  </a:extLst>
                </a:gridCol>
                <a:gridCol w="1147576">
                  <a:extLst>
                    <a:ext uri="{9D8B030D-6E8A-4147-A177-3AD203B41FA5}">
                      <a16:colId xmlns:a16="http://schemas.microsoft.com/office/drawing/2014/main" val="3241009698"/>
                    </a:ext>
                  </a:extLst>
                </a:gridCol>
                <a:gridCol w="1147576">
                  <a:extLst>
                    <a:ext uri="{9D8B030D-6E8A-4147-A177-3AD203B41FA5}">
                      <a16:colId xmlns:a16="http://schemas.microsoft.com/office/drawing/2014/main" val="3292138199"/>
                    </a:ext>
                  </a:extLst>
                </a:gridCol>
                <a:gridCol w="1147576">
                  <a:extLst>
                    <a:ext uri="{9D8B030D-6E8A-4147-A177-3AD203B41FA5}">
                      <a16:colId xmlns:a16="http://schemas.microsoft.com/office/drawing/2014/main" val="2564928508"/>
                    </a:ext>
                  </a:extLst>
                </a:gridCol>
                <a:gridCol w="723934">
                  <a:extLst>
                    <a:ext uri="{9D8B030D-6E8A-4147-A177-3AD203B41FA5}">
                      <a16:colId xmlns:a16="http://schemas.microsoft.com/office/drawing/2014/main" val="1688292515"/>
                    </a:ext>
                  </a:extLst>
                </a:gridCol>
              </a:tblGrid>
              <a:tr h="419157">
                <a:tc gridSpan="2">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Methods</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MOTA (%)</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MOTP (%)</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MT(%)</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ML (%)</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IDS</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8635711"/>
                  </a:ext>
                </a:extLst>
              </a:tr>
              <a:tr h="226549">
                <a:tc rowSpan="5">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Online</a:t>
                      </a: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GB"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Proposed</a:t>
                      </a:r>
                      <a:endParaRPr 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30.9</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70.1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9.40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43.70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484</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829044348"/>
                  </a:ext>
                </a:extLst>
              </a:tr>
              <a:tr h="226549">
                <a:tc vMerge="1">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SCEA [5]</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29.1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71.1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8.90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47.30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604</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067900"/>
                  </a:ext>
                </a:extLst>
              </a:tr>
              <a:tr h="226549">
                <a:tc vMerge="1">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kern="1200" spc="-40" dirty="0" err="1">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oICF</a:t>
                      </a: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 [6]</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27.1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6.40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48.70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454</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7277444"/>
                  </a:ext>
                </a:extLst>
              </a:tr>
              <a:tr h="226549">
                <a:tc vMerge="1">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TC_ODAL [7]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15.1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70.5</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3.20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55.80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637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2443415"/>
                  </a:ext>
                </a:extLst>
              </a:tr>
              <a:tr h="226549">
                <a:tc vMerge="1">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RMOT [8]</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18.6</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69.6</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5.30</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53.30</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684</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0500751"/>
                  </a:ext>
                </a:extLst>
              </a:tr>
              <a:tr h="226549">
                <a:tc rowSpan="5">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altLang="ko-KR" sz="16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Offline</a:t>
                      </a: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NOMT [9]</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33.7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71.9</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12.20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44.00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442</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539280"/>
                  </a:ext>
                </a:extLst>
              </a:tr>
              <a:tr h="226549">
                <a:tc vMerge="1">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LP_SSVM [10]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25.2</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71.7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5.80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53.00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646</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275857"/>
                  </a:ext>
                </a:extLst>
              </a:tr>
              <a:tr h="226549">
                <a:tc vMerge="1">
                  <a:txBody>
                    <a:body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kern="1200" spc="-40" dirty="0" err="1">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MotiCon</a:t>
                      </a: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 [11]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kern="1200" spc="-4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23.1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70.9</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4.70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52.00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1,018</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8423742"/>
                  </a:ext>
                </a:extLst>
              </a:tr>
              <a:tr h="226549">
                <a:tc vMerge="1">
                  <a:txBody>
                    <a:body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kern="1200" spc="-40" dirty="0" err="1">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SegTrack</a:t>
                      </a: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 [12]</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kern="1200" spc="-4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22.5</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71.7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5.80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63.90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697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4415125"/>
                  </a:ext>
                </a:extLst>
              </a:tr>
              <a:tr h="226549">
                <a:tc vMerge="1">
                  <a:txBody>
                    <a:body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DCO_X [13]</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kern="1200" spc="-4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19.6</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71.4</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5.10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54.90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521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4060674"/>
                  </a:ext>
                </a:extLst>
              </a:tr>
            </a:tbl>
          </a:graphicData>
        </a:graphic>
      </p:graphicFrame>
      <p:sp>
        <p:nvSpPr>
          <p:cNvPr id="7" name="직사각형 6"/>
          <p:cNvSpPr/>
          <p:nvPr/>
        </p:nvSpPr>
        <p:spPr>
          <a:xfrm>
            <a:off x="276858" y="4442336"/>
            <a:ext cx="8668072" cy="1938992"/>
          </a:xfrm>
          <a:prstGeom prst="rect">
            <a:avLst/>
          </a:prstGeom>
        </p:spPr>
        <p:txBody>
          <a:bodyPr wrap="square">
            <a:spAutoFit/>
          </a:bodyPr>
          <a:lstStyle/>
          <a:p>
            <a:r>
              <a:rPr lang="en-US" altLang="ko-KR" sz="1200" dirty="0">
                <a:solidFill>
                  <a:schemeClr val="tx2"/>
                </a:solidFill>
              </a:rPr>
              <a:t>[5] Hong Yoon, J., et al., ”Online Multi-object Tracking via Structural Constraint Event Aggregation”, CVPR 2016.</a:t>
            </a:r>
          </a:p>
          <a:p>
            <a:r>
              <a:rPr lang="en-US" altLang="ko-KR" sz="1200" dirty="0">
                <a:solidFill>
                  <a:schemeClr val="tx2"/>
                </a:solidFill>
              </a:rPr>
              <a:t>[6] </a:t>
            </a:r>
            <a:r>
              <a:rPr lang="en-US" altLang="ko-KR" sz="1200" dirty="0" err="1">
                <a:solidFill>
                  <a:schemeClr val="tx2"/>
                </a:solidFill>
              </a:rPr>
              <a:t>Kieritz</a:t>
            </a:r>
            <a:r>
              <a:rPr lang="en-US" altLang="ko-KR" sz="1200" dirty="0">
                <a:solidFill>
                  <a:schemeClr val="tx2"/>
                </a:solidFill>
              </a:rPr>
              <a:t>, S., et al., ”Online Multi-Person Tracking using Integral Channel Features”, AVSS 2016.</a:t>
            </a:r>
          </a:p>
          <a:p>
            <a:r>
              <a:rPr lang="en-US" altLang="ko-KR" sz="1200" dirty="0">
                <a:solidFill>
                  <a:schemeClr val="tx2"/>
                </a:solidFill>
              </a:rPr>
              <a:t>[7] Bae, S. H., et. al., ”Robust Online Multi-Object Tracking based on </a:t>
            </a:r>
            <a:r>
              <a:rPr lang="en-US" altLang="ko-KR" sz="1200" dirty="0" err="1">
                <a:solidFill>
                  <a:schemeClr val="tx2"/>
                </a:solidFill>
              </a:rPr>
              <a:t>Tracklet</a:t>
            </a:r>
            <a:r>
              <a:rPr lang="en-US" altLang="ko-KR" sz="1200" dirty="0">
                <a:solidFill>
                  <a:schemeClr val="tx2"/>
                </a:solidFill>
              </a:rPr>
              <a:t> Confidence and Online Discriminative Appearance Learning”, CVPR 2014.		</a:t>
            </a:r>
          </a:p>
          <a:p>
            <a:r>
              <a:rPr lang="en-US" altLang="ko-KR" sz="1200" dirty="0">
                <a:solidFill>
                  <a:schemeClr val="tx2"/>
                </a:solidFill>
              </a:rPr>
              <a:t>[8] Yoon, J. H., et al., ”Bayesian Multi-Object Tracking Using Motion Context from Multiple Objects”, WACV 2015</a:t>
            </a:r>
          </a:p>
          <a:p>
            <a:r>
              <a:rPr lang="en-US" altLang="ko-KR" sz="1200" dirty="0">
                <a:solidFill>
                  <a:schemeClr val="tx2"/>
                </a:solidFill>
              </a:rPr>
              <a:t>[9] Choi, W. “Near-online multi-target tracking with aggregated local flow descriptor”, ICCV 2015.</a:t>
            </a:r>
          </a:p>
          <a:p>
            <a:r>
              <a:rPr lang="en-US" altLang="ko-KR" sz="1200" dirty="0">
                <a:solidFill>
                  <a:schemeClr val="tx2"/>
                </a:solidFill>
              </a:rPr>
              <a:t>[10] Wang, S., et al., “Learning Optimal Parameters for Multi-target Tracking with Contextual Interactions”, IJCV 2016.</a:t>
            </a:r>
          </a:p>
          <a:p>
            <a:r>
              <a:rPr lang="en-US" altLang="ko-KR" sz="1200" dirty="0">
                <a:solidFill>
                  <a:schemeClr val="tx2"/>
                </a:solidFill>
              </a:rPr>
              <a:t>[11] Leal-</a:t>
            </a:r>
            <a:r>
              <a:rPr lang="en-US" altLang="ko-KR" sz="1200" dirty="0" err="1">
                <a:solidFill>
                  <a:schemeClr val="tx2"/>
                </a:solidFill>
              </a:rPr>
              <a:t>Taixé</a:t>
            </a:r>
            <a:r>
              <a:rPr lang="en-US" altLang="ko-KR" sz="1200" dirty="0">
                <a:solidFill>
                  <a:schemeClr val="tx2"/>
                </a:solidFill>
              </a:rPr>
              <a:t>, L., et al., “Learning an image-based motion context for multiple people tracking”, CVPR 2014.</a:t>
            </a:r>
          </a:p>
          <a:p>
            <a:r>
              <a:rPr lang="en-US" altLang="ko-KR" sz="1200" dirty="0">
                <a:solidFill>
                  <a:schemeClr val="tx2"/>
                </a:solidFill>
              </a:rPr>
              <a:t>[12] A. Milan, et al., ”Joint Tracking and Segmentation of Multiple Targets”, CVPR 2015.</a:t>
            </a:r>
          </a:p>
          <a:p>
            <a:r>
              <a:rPr lang="en-US" altLang="ko-KR" sz="1200" dirty="0">
                <a:solidFill>
                  <a:schemeClr val="tx2"/>
                </a:solidFill>
              </a:rPr>
              <a:t>[13] A. Milan, et al., ”Multi-Target Tracking by Discrete-Continuous Energy Minimization”, TPAMI 2016.</a:t>
            </a:r>
            <a:endParaRPr lang="ko-KR" altLang="en-US" sz="1200" dirty="0">
              <a:solidFill>
                <a:schemeClr val="tx2"/>
              </a:solidFill>
            </a:endParaRPr>
          </a:p>
        </p:txBody>
      </p:sp>
    </p:spTree>
    <p:extLst>
      <p:ext uri="{BB962C8B-B14F-4D97-AF65-F5344CB8AC3E}">
        <p14:creationId xmlns:p14="http://schemas.microsoft.com/office/powerpoint/2010/main" val="753129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Average results on the test sequences of the MOTC dataset</a:t>
            </a:r>
          </a:p>
          <a:p>
            <a:pPr lvl="1"/>
            <a:endParaRPr lang="en-US" altLang="ko-KR" dirty="0"/>
          </a:p>
          <a:p>
            <a:endParaRPr lang="en-US" altLang="ko-KR" dirty="0"/>
          </a:p>
          <a:p>
            <a:endParaRPr lang="en-US" altLang="ko-KR" dirty="0"/>
          </a:p>
          <a:p>
            <a:endParaRPr lang="en-US" altLang="ko-KR" dirty="0"/>
          </a:p>
          <a:p>
            <a:endParaRPr lang="en-US" altLang="ko-KR" dirty="0"/>
          </a:p>
          <a:p>
            <a:pPr lvl="1"/>
            <a:r>
              <a:rPr lang="en-US" altLang="ko-KR" dirty="0"/>
              <a:t>Outperforms other online state-of-art methods for most metrics</a:t>
            </a:r>
          </a:p>
          <a:p>
            <a:pPr lvl="1"/>
            <a:r>
              <a:rPr lang="en-US" altLang="ko-KR" dirty="0"/>
              <a:t>Shows almost the same or even better performance compared to the offline methods</a:t>
            </a:r>
          </a:p>
          <a:p>
            <a:pPr lvl="1"/>
            <a:r>
              <a:rPr lang="en-US" altLang="ko-KR" dirty="0"/>
              <a:t>This improvement is achieved without using future frames (no latency) and without a sophisticated and complex association framework</a:t>
            </a:r>
            <a:br>
              <a:rPr lang="en-US" altLang="ko-KR" dirty="0"/>
            </a:br>
            <a:r>
              <a:rPr lang="en-US" altLang="ko-KR" dirty="0">
                <a:sym typeface="Wingdings" panose="05000000000000000000" pitchFamily="2" charset="2"/>
              </a:rPr>
              <a:t> Shows the effectiveness of the proposed appearance modeling based on CNN</a:t>
            </a:r>
            <a:endParaRPr lang="en-US" altLang="ko-KR" dirty="0"/>
          </a:p>
          <a:p>
            <a:pPr lvl="1"/>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lvl="1"/>
            <a:endParaRPr lang="en-US" altLang="ko-KR" dirty="0"/>
          </a:p>
          <a:p>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45</a:t>
            </a:fld>
            <a:r>
              <a:rPr lang="en-US" altLang="ko-KR"/>
              <a:t>   </a:t>
            </a:r>
            <a:endParaRPr lang="en-US" altLang="ko-KR" dirty="0"/>
          </a:p>
        </p:txBody>
      </p:sp>
      <p:sp>
        <p:nvSpPr>
          <p:cNvPr id="4" name="제목 3"/>
          <p:cNvSpPr>
            <a:spLocks noGrp="1"/>
          </p:cNvSpPr>
          <p:nvPr>
            <p:ph type="title"/>
          </p:nvPr>
        </p:nvSpPr>
        <p:spPr/>
        <p:txBody>
          <a:bodyPr/>
          <a:lstStyle/>
          <a:p>
            <a:r>
              <a:rPr lang="en-US" altLang="ko-KR" dirty="0"/>
              <a:t>Tracking performance comparison</a:t>
            </a:r>
          </a:p>
        </p:txBody>
      </p:sp>
      <p:graphicFrame>
        <p:nvGraphicFramePr>
          <p:cNvPr id="6" name="표 5"/>
          <p:cNvGraphicFramePr>
            <a:graphicFrameLocks noGrp="1"/>
          </p:cNvGraphicFramePr>
          <p:nvPr>
            <p:extLst>
              <p:ext uri="{D42A27DB-BD31-4B8C-83A1-F6EECF244321}">
                <p14:modId xmlns:p14="http://schemas.microsoft.com/office/powerpoint/2010/main" val="3938553948"/>
              </p:ext>
            </p:extLst>
          </p:nvPr>
        </p:nvGraphicFramePr>
        <p:xfrm>
          <a:off x="653188" y="1459652"/>
          <a:ext cx="7915411" cy="1676457"/>
        </p:xfrm>
        <a:graphic>
          <a:graphicData uri="http://schemas.openxmlformats.org/drawingml/2006/table">
            <a:tbl>
              <a:tblPr firstRow="1" firstCol="1" bandRow="1"/>
              <a:tblGrid>
                <a:gridCol w="862154">
                  <a:extLst>
                    <a:ext uri="{9D8B030D-6E8A-4147-A177-3AD203B41FA5}">
                      <a16:colId xmlns:a16="http://schemas.microsoft.com/office/drawing/2014/main" val="2754369247"/>
                    </a:ext>
                  </a:extLst>
                </a:gridCol>
                <a:gridCol w="1739019">
                  <a:extLst>
                    <a:ext uri="{9D8B030D-6E8A-4147-A177-3AD203B41FA5}">
                      <a16:colId xmlns:a16="http://schemas.microsoft.com/office/drawing/2014/main" val="334279820"/>
                    </a:ext>
                  </a:extLst>
                </a:gridCol>
                <a:gridCol w="1147576">
                  <a:extLst>
                    <a:ext uri="{9D8B030D-6E8A-4147-A177-3AD203B41FA5}">
                      <a16:colId xmlns:a16="http://schemas.microsoft.com/office/drawing/2014/main" val="4244081760"/>
                    </a:ext>
                  </a:extLst>
                </a:gridCol>
                <a:gridCol w="1147576">
                  <a:extLst>
                    <a:ext uri="{9D8B030D-6E8A-4147-A177-3AD203B41FA5}">
                      <a16:colId xmlns:a16="http://schemas.microsoft.com/office/drawing/2014/main" val="3241009698"/>
                    </a:ext>
                  </a:extLst>
                </a:gridCol>
                <a:gridCol w="1147576">
                  <a:extLst>
                    <a:ext uri="{9D8B030D-6E8A-4147-A177-3AD203B41FA5}">
                      <a16:colId xmlns:a16="http://schemas.microsoft.com/office/drawing/2014/main" val="3292138199"/>
                    </a:ext>
                  </a:extLst>
                </a:gridCol>
                <a:gridCol w="1147576">
                  <a:extLst>
                    <a:ext uri="{9D8B030D-6E8A-4147-A177-3AD203B41FA5}">
                      <a16:colId xmlns:a16="http://schemas.microsoft.com/office/drawing/2014/main" val="2564928508"/>
                    </a:ext>
                  </a:extLst>
                </a:gridCol>
                <a:gridCol w="723934">
                  <a:extLst>
                    <a:ext uri="{9D8B030D-6E8A-4147-A177-3AD203B41FA5}">
                      <a16:colId xmlns:a16="http://schemas.microsoft.com/office/drawing/2014/main" val="1688292515"/>
                    </a:ext>
                  </a:extLst>
                </a:gridCol>
              </a:tblGrid>
              <a:tr h="419157">
                <a:tc gridSpan="2">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Methods</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MOTA (%)</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MOTP (%)</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MT(%)</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ML (%)</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IDS</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8635711"/>
                  </a:ext>
                </a:extLst>
              </a:tr>
              <a:tr h="226549">
                <a:tc rowSpan="5">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Online</a:t>
                      </a: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GB"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Proposed</a:t>
                      </a:r>
                      <a:endParaRPr 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altLang="ko-KR" sz="1600" b="1"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30.9</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70.1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t"/>
                      <a:r>
                        <a:rPr lang="en-US" altLang="ko-KR" sz="1600" b="1"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9.40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t"/>
                      <a:r>
                        <a:rPr lang="en-US" altLang="ko-KR" sz="1600" b="1"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43.70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t"/>
                      <a:r>
                        <a:rPr lang="en-US" altLang="ko-KR" sz="1600" b="1"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484</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829044348"/>
                  </a:ext>
                </a:extLst>
              </a:tr>
              <a:tr h="226549">
                <a:tc vMerge="1">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SCEA [5]</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29.1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1"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71.1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8.90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47.30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604</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067900"/>
                  </a:ext>
                </a:extLst>
              </a:tr>
              <a:tr h="226549">
                <a:tc vMerge="1">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kern="1200" spc="-40" dirty="0" err="1">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oICF</a:t>
                      </a: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 [6]</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27.1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6.40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48.70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454</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7277444"/>
                  </a:ext>
                </a:extLst>
              </a:tr>
              <a:tr h="226549">
                <a:tc vMerge="1">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ct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TC_ODAL [7]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15.1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70.5</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3.20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55.80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637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2443415"/>
                  </a:ext>
                </a:extLst>
              </a:tr>
              <a:tr h="226549">
                <a:tc vMerge="1">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endParaRPr lang="ko-KR" sz="1600"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RMOT [8]</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18.6</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69.6</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5.30</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53.30</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684</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0500751"/>
                  </a:ext>
                </a:extLst>
              </a:tr>
            </a:tbl>
          </a:graphicData>
        </a:graphic>
      </p:graphicFrame>
      <p:sp>
        <p:nvSpPr>
          <p:cNvPr id="5" name="직사각형 4"/>
          <p:cNvSpPr/>
          <p:nvPr/>
        </p:nvSpPr>
        <p:spPr>
          <a:xfrm>
            <a:off x="5141404" y="3136109"/>
            <a:ext cx="3926396" cy="369332"/>
          </a:xfrm>
          <a:prstGeom prst="rect">
            <a:avLst/>
          </a:prstGeom>
        </p:spPr>
        <p:txBody>
          <a:bodyPr wrap="none">
            <a:spAutoFit/>
          </a:bodyPr>
          <a:lstStyle/>
          <a:p>
            <a:r>
              <a:rPr lang="en-US" altLang="ko-KR" dirty="0">
                <a:latin typeface="Calibri" panose="020F0502020204030204" pitchFamily="34" charset="0"/>
                <a:ea typeface="맑은 고딕" panose="020B0503020000020004" pitchFamily="50" charset="-127"/>
                <a:cs typeface="Times New Roman" panose="02020603050405020304" pitchFamily="18" charset="0"/>
              </a:rPr>
              <a:t>*Bold: Best results in online approaches</a:t>
            </a:r>
            <a:endParaRPr lang="ko-KR" altLang="en-US" dirty="0"/>
          </a:p>
        </p:txBody>
      </p:sp>
    </p:spTree>
    <p:extLst>
      <p:ext uri="{BB962C8B-B14F-4D97-AF65-F5344CB8AC3E}">
        <p14:creationId xmlns:p14="http://schemas.microsoft.com/office/powerpoint/2010/main" val="3940672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1600" y="990600"/>
            <a:ext cx="8890000" cy="5486400"/>
          </a:xfrm>
        </p:spPr>
        <p:txBody>
          <a:bodyPr/>
          <a:lstStyle/>
          <a:p>
            <a:r>
              <a:rPr lang="en-US" altLang="zh-CN" dirty="0"/>
              <a:t>Evaluate performance on PETS09-S2L1 </a:t>
            </a:r>
            <a:r>
              <a:rPr lang="en-US" altLang="ko-KR" dirty="0"/>
              <a:t>sequence of the MOTC dataset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sz="2800" dirty="0"/>
          </a:p>
          <a:p>
            <a:pPr lvl="1"/>
            <a:r>
              <a:rPr lang="en-US" altLang="ko-KR" sz="1600" dirty="0">
                <a:solidFill>
                  <a:srgbClr val="000000"/>
                </a:solidFill>
              </a:rPr>
              <a:t>PETS09-S2L1 is the only suitable sequence in MOTC for testing re-identification because re-enter events occur frequently.</a:t>
            </a:r>
            <a:endParaRPr lang="zh-CN" altLang="en-US" sz="1600" dirty="0"/>
          </a:p>
        </p:txBody>
      </p:sp>
      <p:sp>
        <p:nvSpPr>
          <p:cNvPr id="3" name="灯片编号占位符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46</a:t>
            </a:fld>
            <a:r>
              <a:rPr lang="en-US" altLang="ko-KR"/>
              <a:t>   </a:t>
            </a:r>
            <a:endParaRPr lang="en-US" altLang="ko-KR" dirty="0"/>
          </a:p>
        </p:txBody>
      </p:sp>
      <p:sp>
        <p:nvSpPr>
          <p:cNvPr id="4" name="标题 3"/>
          <p:cNvSpPr>
            <a:spLocks noGrp="1"/>
          </p:cNvSpPr>
          <p:nvPr>
            <p:ph type="title"/>
          </p:nvPr>
        </p:nvSpPr>
        <p:spPr/>
        <p:txBody>
          <a:bodyPr/>
          <a:lstStyle/>
          <a:p>
            <a:r>
              <a:rPr lang="en-US" altLang="zh-CN" dirty="0"/>
              <a:t>Re-identification performance </a:t>
            </a:r>
            <a:endParaRPr lang="zh-CN" altLang="en-US" dirty="0"/>
          </a:p>
        </p:txBody>
      </p:sp>
      <p:graphicFrame>
        <p:nvGraphicFramePr>
          <p:cNvPr id="8" name="表格 7"/>
          <p:cNvGraphicFramePr>
            <a:graphicFrameLocks noGrp="1"/>
          </p:cNvGraphicFramePr>
          <p:nvPr>
            <p:extLst/>
          </p:nvPr>
        </p:nvGraphicFramePr>
        <p:xfrm>
          <a:off x="1494254" y="1772816"/>
          <a:ext cx="6233279" cy="3996690"/>
        </p:xfrm>
        <a:graphic>
          <a:graphicData uri="http://schemas.openxmlformats.org/drawingml/2006/table">
            <a:tbl>
              <a:tblPr firstRow="1" firstCol="1" bandRow="1"/>
              <a:tblGrid>
                <a:gridCol w="893603">
                  <a:extLst>
                    <a:ext uri="{9D8B030D-6E8A-4147-A177-3AD203B41FA5}">
                      <a16:colId xmlns:a16="http://schemas.microsoft.com/office/drawing/2014/main" val="1614080479"/>
                    </a:ext>
                  </a:extLst>
                </a:gridCol>
                <a:gridCol w="1464063">
                  <a:extLst>
                    <a:ext uri="{9D8B030D-6E8A-4147-A177-3AD203B41FA5}">
                      <a16:colId xmlns:a16="http://schemas.microsoft.com/office/drawing/2014/main" val="4219811873"/>
                    </a:ext>
                  </a:extLst>
                </a:gridCol>
                <a:gridCol w="1062235">
                  <a:extLst>
                    <a:ext uri="{9D8B030D-6E8A-4147-A177-3AD203B41FA5}">
                      <a16:colId xmlns:a16="http://schemas.microsoft.com/office/drawing/2014/main" val="2292391558"/>
                    </a:ext>
                  </a:extLst>
                </a:gridCol>
                <a:gridCol w="1818085">
                  <a:extLst>
                    <a:ext uri="{9D8B030D-6E8A-4147-A177-3AD203B41FA5}">
                      <a16:colId xmlns:a16="http://schemas.microsoft.com/office/drawing/2014/main" val="2498399303"/>
                    </a:ext>
                  </a:extLst>
                </a:gridCol>
                <a:gridCol w="995293">
                  <a:extLst>
                    <a:ext uri="{9D8B030D-6E8A-4147-A177-3AD203B41FA5}">
                      <a16:colId xmlns:a16="http://schemas.microsoft.com/office/drawing/2014/main" val="1173502240"/>
                    </a:ext>
                  </a:extLst>
                </a:gridCol>
              </a:tblGrid>
              <a:tr h="479725">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ID*</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Re-enter times</a:t>
                      </a: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tabLst>
                          <a:tab pos="857250" algn="l"/>
                        </a:tabLst>
                      </a:pPr>
                      <a:r>
                        <a:rPr lang="en-US" alt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rPr>
                        <a:t>(Leaving, re-enter) frame</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Re-identification </a:t>
                      </a:r>
                    </a:p>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success times</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Success</a:t>
                      </a:r>
                    </a:p>
                    <a:p>
                      <a:pPr algn="ctr">
                        <a:spcAft>
                          <a:spcPts val="0"/>
                        </a:spcAft>
                        <a:tabLst>
                          <a:tab pos="857250" algn="l"/>
                        </a:tabLst>
                      </a:pPr>
                      <a:r>
                        <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 rate(%)</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6557953"/>
                  </a:ext>
                </a:extLst>
              </a:tr>
              <a:tr h="226549">
                <a:tc>
                  <a:txBody>
                    <a:bodyPr/>
                    <a:lstStyle/>
                    <a:p>
                      <a:pPr algn="ctr" fontAlgn="ctr"/>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19</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(147, 224)</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100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6492569"/>
                  </a:ext>
                </a:extLst>
              </a:tr>
              <a:tr h="253365">
                <a:tc>
                  <a:txBody>
                    <a:bodyPr/>
                    <a:lstStyle/>
                    <a:p>
                      <a:pPr algn="ctr" fontAlgn="ctr"/>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15</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3</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(206,231)</a:t>
                      </a:r>
                    </a:p>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(404,505)</a:t>
                      </a:r>
                    </a:p>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(613,697)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3</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100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035604"/>
                  </a:ext>
                </a:extLst>
              </a:tr>
              <a:tr h="226549">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9</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(519,576)</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1" hangingPunct="1">
                        <a:lnSpc>
                          <a:spcPct val="100000"/>
                        </a:lnSpc>
                        <a:spcBef>
                          <a:spcPts val="0"/>
                        </a:spcBef>
                        <a:spcAft>
                          <a:spcPts val="0"/>
                        </a:spcAft>
                        <a:buClrTx/>
                        <a:buSzTx/>
                        <a:buFontTx/>
                        <a:buNone/>
                        <a:tabLst/>
                        <a:defRPr/>
                      </a:pPr>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100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2395768"/>
                  </a:ext>
                </a:extLst>
              </a:tr>
              <a:tr h="226549">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12</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(362,507)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706781"/>
                  </a:ext>
                </a:extLst>
              </a:tr>
              <a:tr h="226549">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11</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(367,529)</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0</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0</a:t>
                      </a: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0146223"/>
                  </a:ext>
                </a:extLst>
              </a:tr>
              <a:tr h="226549">
                <a:tc>
                  <a:txBody>
                    <a:bodyPr/>
                    <a:lstStyle/>
                    <a:p>
                      <a:pPr algn="ctr" fontAlgn="ctr"/>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13</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(393,467)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100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0352822"/>
                  </a:ext>
                </a:extLst>
              </a:tr>
              <a:tr h="253365">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(577,611)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100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059293"/>
                  </a:ext>
                </a:extLst>
              </a:tr>
              <a:tr h="226549">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16</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2791323"/>
                  </a:ext>
                </a:extLst>
              </a:tr>
              <a:tr h="226549">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693910"/>
                  </a:ext>
                </a:extLst>
              </a:tr>
              <a:tr h="0">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7654898"/>
                  </a:ext>
                </a:extLst>
              </a:tr>
              <a:tr h="0">
                <a:tc>
                  <a:txBody>
                    <a:bodyPr/>
                    <a:lstStyle/>
                    <a:p>
                      <a:pPr algn="ctr" fontAlgn="ctr"/>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Total</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9</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77.78</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9236169"/>
                  </a:ext>
                </a:extLst>
              </a:tr>
            </a:tbl>
          </a:graphicData>
        </a:graphic>
      </p:graphicFrame>
      <p:sp>
        <p:nvSpPr>
          <p:cNvPr id="9" name="文本框 8"/>
          <p:cNvSpPr txBox="1"/>
          <p:nvPr/>
        </p:nvSpPr>
        <p:spPr>
          <a:xfrm>
            <a:off x="5264250" y="1341929"/>
            <a:ext cx="2510300" cy="430887"/>
          </a:xfrm>
          <a:prstGeom prst="rect">
            <a:avLst/>
          </a:prstGeom>
          <a:noFill/>
        </p:spPr>
        <p:txBody>
          <a:bodyPr wrap="square" rtlCol="0">
            <a:spAutoFit/>
          </a:bodyPr>
          <a:lstStyle/>
          <a:p>
            <a:r>
              <a:rPr lang="en-US" altLang="zh-CN" sz="1100" dirty="0"/>
              <a:t>*IDs here are offered by dataset for the target enter field of view first time</a:t>
            </a:r>
            <a:endParaRPr lang="zh-CN" altLang="en-US" sz="1100" dirty="0"/>
          </a:p>
        </p:txBody>
      </p:sp>
    </p:spTree>
    <p:extLst>
      <p:ext uri="{BB962C8B-B14F-4D97-AF65-F5344CB8AC3E}">
        <p14:creationId xmlns:p14="http://schemas.microsoft.com/office/powerpoint/2010/main" val="2304282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Comparing performance on PETS09-S2L1 </a:t>
            </a:r>
            <a:r>
              <a:rPr lang="en-US" altLang="ko-KR" dirty="0"/>
              <a:t>sequence of the MOTC dataset</a:t>
            </a:r>
          </a:p>
          <a:p>
            <a:endParaRPr lang="en-US" altLang="ko-KR" dirty="0"/>
          </a:p>
          <a:p>
            <a:endParaRPr lang="en-US" altLang="ko-KR" dirty="0"/>
          </a:p>
          <a:p>
            <a:endParaRPr lang="en-US" altLang="ko-KR" dirty="0"/>
          </a:p>
          <a:p>
            <a:endParaRPr lang="en-US" altLang="ko-KR" dirty="0"/>
          </a:p>
          <a:p>
            <a:pPr lvl="1"/>
            <a:r>
              <a:rPr lang="en-US" altLang="ko-KR" sz="1600" dirty="0">
                <a:solidFill>
                  <a:srgbClr val="000000"/>
                </a:solidFill>
              </a:rPr>
              <a:t>Gain improvement of accuracy and MT, because re-identification algorithm corrects the wrong labels which are given by tracking algorithm.</a:t>
            </a:r>
          </a:p>
          <a:p>
            <a:pPr lvl="1"/>
            <a:r>
              <a:rPr lang="en-US" altLang="ko-KR" sz="1600" dirty="0">
                <a:solidFill>
                  <a:srgbClr val="000000"/>
                </a:solidFill>
              </a:rPr>
              <a:t>PETS09-S2L1 distinguishes the target which leave and re-enter at view of field so it offers different labels for the targets above. For testing re-identification algorithm, it is necessary to modify the ground true by hand to give proper labels to targets.</a:t>
            </a:r>
            <a:endParaRPr lang="en-US" altLang="ko-KR" dirty="0"/>
          </a:p>
          <a:p>
            <a:endParaRPr lang="zh-CN" altLang="en-US" dirty="0"/>
          </a:p>
        </p:txBody>
      </p:sp>
      <p:sp>
        <p:nvSpPr>
          <p:cNvPr id="3" name="灯片编号占位符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47</a:t>
            </a:fld>
            <a:r>
              <a:rPr lang="en-US" altLang="ko-KR"/>
              <a:t>   </a:t>
            </a:r>
            <a:endParaRPr lang="en-US" altLang="ko-KR" dirty="0"/>
          </a:p>
        </p:txBody>
      </p:sp>
      <p:sp>
        <p:nvSpPr>
          <p:cNvPr id="4" name="标题 3"/>
          <p:cNvSpPr>
            <a:spLocks noGrp="1"/>
          </p:cNvSpPr>
          <p:nvPr>
            <p:ph type="title"/>
          </p:nvPr>
        </p:nvSpPr>
        <p:spPr/>
        <p:txBody>
          <a:bodyPr/>
          <a:lstStyle/>
          <a:p>
            <a:r>
              <a:rPr lang="en-US" altLang="zh-CN" dirty="0"/>
              <a:t>Re-identification performance </a:t>
            </a:r>
            <a:endParaRPr lang="zh-CN" altLang="en-US" dirty="0"/>
          </a:p>
        </p:txBody>
      </p:sp>
      <p:graphicFrame>
        <p:nvGraphicFramePr>
          <p:cNvPr id="5" name="表格 4"/>
          <p:cNvGraphicFramePr>
            <a:graphicFrameLocks noGrp="1"/>
          </p:cNvGraphicFramePr>
          <p:nvPr/>
        </p:nvGraphicFramePr>
        <p:xfrm>
          <a:off x="1429960" y="1893570"/>
          <a:ext cx="6233279" cy="1482090"/>
        </p:xfrm>
        <a:graphic>
          <a:graphicData uri="http://schemas.openxmlformats.org/drawingml/2006/table">
            <a:tbl>
              <a:tblPr firstRow="1" firstCol="1" bandRow="1"/>
              <a:tblGrid>
                <a:gridCol w="1653830">
                  <a:extLst>
                    <a:ext uri="{9D8B030D-6E8A-4147-A177-3AD203B41FA5}">
                      <a16:colId xmlns:a16="http://schemas.microsoft.com/office/drawing/2014/main" val="3720814826"/>
                    </a:ext>
                  </a:extLst>
                </a:gridCol>
                <a:gridCol w="931400">
                  <a:extLst>
                    <a:ext uri="{9D8B030D-6E8A-4147-A177-3AD203B41FA5}">
                      <a16:colId xmlns:a16="http://schemas.microsoft.com/office/drawing/2014/main" val="3220866891"/>
                    </a:ext>
                  </a:extLst>
                </a:gridCol>
                <a:gridCol w="993493">
                  <a:extLst>
                    <a:ext uri="{9D8B030D-6E8A-4147-A177-3AD203B41FA5}">
                      <a16:colId xmlns:a16="http://schemas.microsoft.com/office/drawing/2014/main" val="1637227898"/>
                    </a:ext>
                  </a:extLst>
                </a:gridCol>
                <a:gridCol w="938052">
                  <a:extLst>
                    <a:ext uri="{9D8B030D-6E8A-4147-A177-3AD203B41FA5}">
                      <a16:colId xmlns:a16="http://schemas.microsoft.com/office/drawing/2014/main" val="3107178852"/>
                    </a:ext>
                  </a:extLst>
                </a:gridCol>
                <a:gridCol w="858252">
                  <a:extLst>
                    <a:ext uri="{9D8B030D-6E8A-4147-A177-3AD203B41FA5}">
                      <a16:colId xmlns:a16="http://schemas.microsoft.com/office/drawing/2014/main" val="2373528244"/>
                    </a:ext>
                  </a:extLst>
                </a:gridCol>
                <a:gridCol w="858252">
                  <a:extLst>
                    <a:ext uri="{9D8B030D-6E8A-4147-A177-3AD203B41FA5}">
                      <a16:colId xmlns:a16="http://schemas.microsoft.com/office/drawing/2014/main" val="2670091634"/>
                    </a:ext>
                  </a:extLst>
                </a:gridCol>
              </a:tblGrid>
              <a:tr h="479725">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algn="ctr">
                        <a:spcAft>
                          <a:spcPts val="0"/>
                        </a:spcAft>
                        <a:tabLst>
                          <a:tab pos="857250" algn="l"/>
                        </a:tabLst>
                      </a:pPr>
                      <a:r>
                        <a:rPr lang="en-US" altLang="ko-KR"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Re-identification</a:t>
                      </a:r>
                    </a:p>
                    <a:p>
                      <a:pPr algn="ctr">
                        <a:spcAft>
                          <a:spcPts val="0"/>
                        </a:spcAft>
                        <a:tabLst>
                          <a:tab pos="857250" algn="l"/>
                        </a:tabLst>
                      </a:pPr>
                      <a:r>
                        <a:rPr lang="en-US" altLang="ko-KR"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(On/Off)</a:t>
                      </a: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marR="0" lvl="0" indent="0" algn="ctr" defTabSz="914400" rtl="0" eaLnBrk="1" fontAlgn="auto" latinLnBrk="1" hangingPunct="1">
                        <a:lnSpc>
                          <a:spcPct val="100000"/>
                        </a:lnSpc>
                        <a:spcBef>
                          <a:spcPts val="0"/>
                        </a:spcBef>
                        <a:spcAft>
                          <a:spcPts val="0"/>
                        </a:spcAft>
                        <a:buClrTx/>
                        <a:buSzTx/>
                        <a:buFontTx/>
                        <a:buNone/>
                        <a:tabLst>
                          <a:tab pos="857250" algn="l"/>
                        </a:tabLst>
                        <a:defRPr/>
                      </a:pPr>
                      <a:endParaRPr lang="en-US" altLang="zh-CN"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tab pos="857250" algn="l"/>
                        </a:tabLst>
                        <a:defRPr/>
                      </a:pPr>
                      <a:r>
                        <a:rPr lang="en-US" altLang="zh-CN"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MOTA (%)</a:t>
                      </a:r>
                      <a:endParaRPr lang="ko-KR" altLang="zh-CN"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p>
                      <a:pPr algn="ctr">
                        <a:spcAft>
                          <a:spcPts val="0"/>
                        </a:spcAft>
                        <a:tabLst>
                          <a:tab pos="857250" algn="l"/>
                        </a:tabLst>
                      </a:pPr>
                      <a:endParaRPr lang="en-US"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tab pos="857250" algn="l"/>
                        </a:tabLst>
                        <a:defRPr/>
                      </a:pPr>
                      <a:r>
                        <a:rPr lang="en-US" altLang="zh-CN"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MOTP (%)</a:t>
                      </a:r>
                      <a:endParaRPr lang="ko-KR" altLang="zh-CN"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marR="0" lvl="0" indent="0" algn="ctr" defTabSz="914400" rtl="0" eaLnBrk="1" fontAlgn="auto" latinLnBrk="1" hangingPunct="1">
                        <a:lnSpc>
                          <a:spcPct val="100000"/>
                        </a:lnSpc>
                        <a:spcBef>
                          <a:spcPts val="0"/>
                        </a:spcBef>
                        <a:spcAft>
                          <a:spcPts val="0"/>
                        </a:spcAft>
                        <a:buClrTx/>
                        <a:buSzTx/>
                        <a:buFontTx/>
                        <a:buNone/>
                        <a:tabLst>
                          <a:tab pos="857250" algn="l"/>
                        </a:tabLst>
                        <a:defRPr/>
                      </a:pPr>
                      <a:endParaRPr lang="en-US" altLang="zh-CN"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tab pos="857250" algn="l"/>
                        </a:tabLst>
                        <a:defRPr/>
                      </a:pPr>
                      <a:r>
                        <a:rPr lang="en-US" altLang="zh-CN"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MT(%)</a:t>
                      </a:r>
                      <a:endParaRPr lang="ko-KR" altLang="zh-CN"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p>
                      <a:pPr algn="ctr">
                        <a:spcAft>
                          <a:spcPts val="0"/>
                        </a:spcAft>
                        <a:tabLst>
                          <a:tab pos="857250" algn="l"/>
                        </a:tabLst>
                      </a:pP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Arial"/>
                          <a:ea typeface="맑은 고딕"/>
                        </a:defRPr>
                      </a:lvl1pPr>
                      <a:lvl2pPr marL="457200" algn="l" defTabSz="914400" rtl="0" eaLnBrk="1" latinLnBrk="1" hangingPunct="1">
                        <a:defRPr sz="1800" kern="1200">
                          <a:solidFill>
                            <a:schemeClr val="tx1"/>
                          </a:solidFill>
                          <a:latin typeface="Arial"/>
                          <a:ea typeface="맑은 고딕"/>
                        </a:defRPr>
                      </a:lvl2pPr>
                      <a:lvl3pPr marL="914400" algn="l" defTabSz="914400" rtl="0" eaLnBrk="1" latinLnBrk="1" hangingPunct="1">
                        <a:defRPr sz="1800" kern="1200">
                          <a:solidFill>
                            <a:schemeClr val="tx1"/>
                          </a:solidFill>
                          <a:latin typeface="Arial"/>
                          <a:ea typeface="맑은 고딕"/>
                        </a:defRPr>
                      </a:lvl3pPr>
                      <a:lvl4pPr marL="1371600" algn="l" defTabSz="914400" rtl="0" eaLnBrk="1" latinLnBrk="1" hangingPunct="1">
                        <a:defRPr sz="1800" kern="1200">
                          <a:solidFill>
                            <a:schemeClr val="tx1"/>
                          </a:solidFill>
                          <a:latin typeface="Arial"/>
                          <a:ea typeface="맑은 고딕"/>
                        </a:defRPr>
                      </a:lvl4pPr>
                      <a:lvl5pPr marL="1828800" algn="l" defTabSz="914400" rtl="0" eaLnBrk="1" latinLnBrk="1" hangingPunct="1">
                        <a:defRPr sz="1800" kern="1200">
                          <a:solidFill>
                            <a:schemeClr val="tx1"/>
                          </a:solidFill>
                          <a:latin typeface="Arial"/>
                          <a:ea typeface="맑은 고딕"/>
                        </a:defRPr>
                      </a:lvl5pPr>
                      <a:lvl6pPr marL="2286000" algn="l" defTabSz="914400" rtl="0" eaLnBrk="1" latinLnBrk="1" hangingPunct="1">
                        <a:defRPr sz="1800" kern="1200">
                          <a:solidFill>
                            <a:schemeClr val="tx1"/>
                          </a:solidFill>
                          <a:latin typeface="Arial"/>
                          <a:ea typeface="맑은 고딕"/>
                        </a:defRPr>
                      </a:lvl6pPr>
                      <a:lvl7pPr marL="2743200" algn="l" defTabSz="914400" rtl="0" eaLnBrk="1" latinLnBrk="1" hangingPunct="1">
                        <a:defRPr sz="1800" kern="1200">
                          <a:solidFill>
                            <a:schemeClr val="tx1"/>
                          </a:solidFill>
                          <a:latin typeface="Arial"/>
                          <a:ea typeface="맑은 고딕"/>
                        </a:defRPr>
                      </a:lvl7pPr>
                      <a:lvl8pPr marL="3200400" algn="l" defTabSz="914400" rtl="0" eaLnBrk="1" latinLnBrk="1" hangingPunct="1">
                        <a:defRPr sz="1800" kern="1200">
                          <a:solidFill>
                            <a:schemeClr val="tx1"/>
                          </a:solidFill>
                          <a:latin typeface="Arial"/>
                          <a:ea typeface="맑은 고딕"/>
                        </a:defRPr>
                      </a:lvl8pPr>
                      <a:lvl9pPr marL="3657600" algn="l" defTabSz="914400" rtl="0" eaLnBrk="1" latinLnBrk="1" hangingPunct="1">
                        <a:defRPr sz="1800" kern="1200">
                          <a:solidFill>
                            <a:schemeClr val="tx1"/>
                          </a:solidFill>
                          <a:latin typeface="Arial"/>
                          <a:ea typeface="맑은 고딕"/>
                        </a:defRPr>
                      </a:lvl9pPr>
                    </a:lstStyle>
                    <a:p>
                      <a:pPr marL="0" marR="0" lvl="0" indent="0" algn="ctr" defTabSz="914400" rtl="0" eaLnBrk="1" fontAlgn="auto" latinLnBrk="1" hangingPunct="1">
                        <a:lnSpc>
                          <a:spcPct val="100000"/>
                        </a:lnSpc>
                        <a:spcBef>
                          <a:spcPts val="0"/>
                        </a:spcBef>
                        <a:spcAft>
                          <a:spcPts val="0"/>
                        </a:spcAft>
                        <a:buClrTx/>
                        <a:buSzTx/>
                        <a:buFontTx/>
                        <a:buNone/>
                        <a:tabLst>
                          <a:tab pos="857250" algn="l"/>
                        </a:tabLst>
                        <a:defRPr/>
                      </a:pPr>
                      <a:endParaRPr lang="en-US" altLang="zh-CN"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tab pos="857250" algn="l"/>
                        </a:tabLst>
                        <a:defRPr/>
                      </a:pPr>
                      <a:r>
                        <a:rPr lang="en-US" altLang="zh-CN"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ML (%)</a:t>
                      </a:r>
                      <a:endParaRPr lang="ko-KR" altLang="zh-CN"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p>
                      <a:pPr algn="ctr">
                        <a:spcAft>
                          <a:spcPts val="0"/>
                        </a:spcAft>
                        <a:tabLst>
                          <a:tab pos="857250" algn="l"/>
                        </a:tabLst>
                      </a:pP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tab pos="857250" algn="l"/>
                        </a:tabLst>
                        <a:defRPr/>
                      </a:pPr>
                      <a:endParaRPr lang="en-US" altLang="zh-CN"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tabLst>
                          <a:tab pos="857250" algn="l"/>
                        </a:tabLst>
                        <a:defRPr/>
                      </a:pPr>
                      <a:r>
                        <a:rPr lang="en-US" altLang="zh-CN" sz="1600" b="1"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IDS</a:t>
                      </a:r>
                      <a:endParaRPr lang="ko-KR" altLang="zh-CN"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p>
                      <a:pPr algn="ctr">
                        <a:spcAft>
                          <a:spcPts val="0"/>
                        </a:spcAft>
                        <a:tabLst>
                          <a:tab pos="857250" algn="l"/>
                        </a:tabLst>
                      </a:pPr>
                      <a:endParaRPr lang="ko-KR" sz="1600" b="1" spc="-40" dirty="0">
                        <a:solidFill>
                          <a:schemeClr val="tx2"/>
                        </a:solidFill>
                        <a:effectLst/>
                        <a:latin typeface="Cambria" panose="02040503050406030204" pitchFamily="18" charset="0"/>
                        <a:ea typeface="맑은 고딕" panose="020B0503020000020004" pitchFamily="50" charset="-127"/>
                        <a:cs typeface="Times New Roman" panose="02020603050405020304" pitchFamily="18" charset="0"/>
                      </a:endParaRPr>
                    </a:p>
                  </a:txBody>
                  <a:tcPr marL="68580" marR="6858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674485"/>
                  </a:ext>
                </a:extLst>
              </a:tr>
              <a:tr h="226549">
                <a:tc>
                  <a:txBody>
                    <a:bodyPr/>
                    <a:lstStyle/>
                    <a:p>
                      <a:pPr algn="ctr" fontAlgn="ctr"/>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On</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78.9</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71.2</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100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19</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6332158"/>
                  </a:ext>
                </a:extLst>
              </a:tr>
              <a:tr h="253365">
                <a:tc>
                  <a:txBody>
                    <a:bodyPr/>
                    <a:lstStyle/>
                    <a:p>
                      <a:pPr algn="ctr" fontAlgn="ctr"/>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Off</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78.4</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71.2</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94.7</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0</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altLang="ko-KR" sz="1600" b="0" kern="1200" spc="-40" dirty="0">
                          <a:solidFill>
                            <a:schemeClr val="tx2"/>
                          </a:solidFill>
                          <a:effectLst/>
                          <a:latin typeface="Times New Roman" panose="02020603050405020304" pitchFamily="18" charset="0"/>
                          <a:ea typeface="맑은 고딕" panose="020B0503020000020004" pitchFamily="50" charset="-127"/>
                          <a:cs typeface="Times New Roman" panose="02020603050405020304" pitchFamily="18" charset="0"/>
                        </a:rPr>
                        <a:t>22</a:t>
                      </a:r>
                    </a:p>
                  </a:txBody>
                  <a:tcPr marL="9525" marR="9525" marT="9525"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6410701"/>
                  </a:ext>
                </a:extLst>
              </a:tr>
            </a:tbl>
          </a:graphicData>
        </a:graphic>
      </p:graphicFrame>
    </p:spTree>
    <p:extLst>
      <p:ext uri="{BB962C8B-B14F-4D97-AF65-F5344CB8AC3E}">
        <p14:creationId xmlns:p14="http://schemas.microsoft.com/office/powerpoint/2010/main" val="1678002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48</a:t>
            </a:fld>
            <a:r>
              <a:rPr lang="en-US" altLang="ko-KR"/>
              <a:t>   </a:t>
            </a:r>
            <a:endParaRPr lang="en-US" altLang="ko-KR" dirty="0"/>
          </a:p>
        </p:txBody>
      </p:sp>
      <p:sp>
        <p:nvSpPr>
          <p:cNvPr id="4" name="제목 3"/>
          <p:cNvSpPr>
            <a:spLocks noGrp="1"/>
          </p:cNvSpPr>
          <p:nvPr>
            <p:ph type="title"/>
          </p:nvPr>
        </p:nvSpPr>
        <p:spPr/>
        <p:txBody>
          <a:bodyPr/>
          <a:lstStyle/>
          <a:p>
            <a:r>
              <a:rPr lang="en-US" altLang="ko-KR" dirty="0"/>
              <a:t>Tracking Demo</a:t>
            </a:r>
            <a:endParaRPr lang="ko-KR" altLang="en-US" dirty="0"/>
          </a:p>
        </p:txBody>
      </p:sp>
      <p:pic>
        <p:nvPicPr>
          <p:cNvPr id="8" name="TrackingDemo_ONRG_v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1600" y="1109663"/>
            <a:ext cx="8890000" cy="5000625"/>
          </a:xfrm>
        </p:spPr>
      </p:pic>
    </p:spTree>
    <p:extLst>
      <p:ext uri="{BB962C8B-B14F-4D97-AF65-F5344CB8AC3E}">
        <p14:creationId xmlns:p14="http://schemas.microsoft.com/office/powerpoint/2010/main" val="32938578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4. Further works</a:t>
            </a:r>
            <a:endParaRPr lang="ko-KR" altLang="en-US" dirty="0"/>
          </a:p>
        </p:txBody>
      </p:sp>
      <p:sp>
        <p:nvSpPr>
          <p:cNvPr id="3" name="텍스트 개체 틀 2"/>
          <p:cNvSpPr>
            <a:spLocks noGrp="1"/>
          </p:cNvSpPr>
          <p:nvPr>
            <p:ph type="body" sz="quarter" idx="10"/>
          </p:nvPr>
        </p:nvSpPr>
        <p:spPr/>
        <p:txBody>
          <a:bodyPr/>
          <a:lstStyle/>
          <a:p>
            <a:endParaRPr lang="ko-KR" altLang="en-US"/>
          </a:p>
        </p:txBody>
      </p:sp>
    </p:spTree>
    <p:extLst>
      <p:ext uri="{BB962C8B-B14F-4D97-AF65-F5344CB8AC3E}">
        <p14:creationId xmlns:p14="http://schemas.microsoft.com/office/powerpoint/2010/main" val="3127063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1. Introduction &amp; Background</a:t>
            </a:r>
            <a:endParaRPr lang="ko-KR" altLang="en-US" dirty="0"/>
          </a:p>
        </p:txBody>
      </p:sp>
      <p:sp>
        <p:nvSpPr>
          <p:cNvPr id="3" name="텍스트 개체 틀 2"/>
          <p:cNvSpPr>
            <a:spLocks noGrp="1"/>
          </p:cNvSpPr>
          <p:nvPr>
            <p:ph type="body" sz="quarter" idx="10"/>
          </p:nvPr>
        </p:nvSpPr>
        <p:spPr/>
        <p:txBody>
          <a:bodyPr/>
          <a:lstStyle/>
          <a:p>
            <a:endParaRPr lang="ko-KR" altLang="en-US"/>
          </a:p>
        </p:txBody>
      </p:sp>
    </p:spTree>
    <p:extLst>
      <p:ext uri="{BB962C8B-B14F-4D97-AF65-F5344CB8AC3E}">
        <p14:creationId xmlns:p14="http://schemas.microsoft.com/office/powerpoint/2010/main" val="2463301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Task 1: Develop the visual-based online multi-person tracking algorithm</a:t>
            </a:r>
          </a:p>
          <a:p>
            <a:pPr lvl="1"/>
            <a:r>
              <a:rPr lang="en-US" altLang="ko-KR" dirty="0"/>
              <a:t>People re-identification based on the proposed appearance model for recognizing subjects who re-appear in the same scene or appear in other scenes (multi-camera application).</a:t>
            </a:r>
          </a:p>
          <a:p>
            <a:pPr lvl="1"/>
            <a:endParaRPr lang="en-US" altLang="ko-KR" dirty="0"/>
          </a:p>
          <a:p>
            <a:r>
              <a:rPr lang="en-US" altLang="ko-KR" dirty="0"/>
              <a:t>Task 2: Develop the audio-visual multi-speaker tracking algorithm</a:t>
            </a:r>
          </a:p>
          <a:p>
            <a:pPr lvl="1"/>
            <a:r>
              <a:rPr lang="en-US" altLang="ko-KR" dirty="0"/>
              <a:t>Audio source localization for estimating speaker’s location from audio signals in microphones array.</a:t>
            </a:r>
          </a:p>
          <a:p>
            <a:pPr lvl="1"/>
            <a:r>
              <a:rPr lang="en-US" altLang="ko-KR" dirty="0"/>
              <a:t>Fusion strategy incorporating the information of local (audio/visual) targets to estimate the states of global (audio + visual) targets.</a:t>
            </a:r>
          </a:p>
          <a:p>
            <a:pPr lvl="1"/>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50</a:t>
            </a:fld>
            <a:r>
              <a:rPr lang="en-US" altLang="ko-KR"/>
              <a:t>   </a:t>
            </a:r>
            <a:endParaRPr lang="en-US" altLang="ko-KR" dirty="0"/>
          </a:p>
        </p:txBody>
      </p:sp>
      <p:sp>
        <p:nvSpPr>
          <p:cNvPr id="4" name="제목 3"/>
          <p:cNvSpPr>
            <a:spLocks noGrp="1"/>
          </p:cNvSpPr>
          <p:nvPr>
            <p:ph type="title"/>
          </p:nvPr>
        </p:nvSpPr>
        <p:spPr/>
        <p:txBody>
          <a:bodyPr/>
          <a:lstStyle/>
          <a:p>
            <a:r>
              <a:rPr lang="en-US" altLang="ko-KR" dirty="0"/>
              <a:t>Further works</a:t>
            </a:r>
            <a:endParaRPr lang="ko-KR" altLang="en-US" dirty="0"/>
          </a:p>
        </p:txBody>
      </p:sp>
    </p:spTree>
    <p:extLst>
      <p:ext uri="{BB962C8B-B14F-4D97-AF65-F5344CB8AC3E}">
        <p14:creationId xmlns:p14="http://schemas.microsoft.com/office/powerpoint/2010/main" val="1039889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51</a:t>
            </a:fld>
            <a:r>
              <a:rPr lang="en-US" altLang="ko-KR"/>
              <a:t>   </a:t>
            </a:r>
            <a:endParaRPr lang="en-US" altLang="ko-KR" dirty="0"/>
          </a:p>
        </p:txBody>
      </p:sp>
      <p:sp>
        <p:nvSpPr>
          <p:cNvPr id="4" name="제목 3"/>
          <p:cNvSpPr>
            <a:spLocks noGrp="1"/>
          </p:cNvSpPr>
          <p:nvPr>
            <p:ph type="title"/>
          </p:nvPr>
        </p:nvSpPr>
        <p:spPr/>
        <p:txBody>
          <a:bodyPr/>
          <a:lstStyle/>
          <a:p>
            <a:r>
              <a:rPr lang="en-US" altLang="ko-KR" dirty="0"/>
              <a:t>Integrated Master Schedule</a:t>
            </a:r>
            <a:endParaRPr lang="ko-KR" altLang="en-US" dirty="0"/>
          </a:p>
        </p:txBody>
      </p:sp>
      <p:graphicFrame>
        <p:nvGraphicFramePr>
          <p:cNvPr id="5" name="표 4"/>
          <p:cNvGraphicFramePr>
            <a:graphicFrameLocks noGrp="1"/>
          </p:cNvGraphicFramePr>
          <p:nvPr>
            <p:extLst>
              <p:ext uri="{D42A27DB-BD31-4B8C-83A1-F6EECF244321}">
                <p14:modId xmlns:p14="http://schemas.microsoft.com/office/powerpoint/2010/main" val="2514120065"/>
              </p:ext>
            </p:extLst>
          </p:nvPr>
        </p:nvGraphicFramePr>
        <p:xfrm>
          <a:off x="323528" y="808106"/>
          <a:ext cx="8640961" cy="4922520"/>
        </p:xfrm>
        <a:graphic>
          <a:graphicData uri="http://schemas.openxmlformats.org/drawingml/2006/table">
            <a:tbl>
              <a:tblPr/>
              <a:tblGrid>
                <a:gridCol w="1409648">
                  <a:extLst>
                    <a:ext uri="{9D8B030D-6E8A-4147-A177-3AD203B41FA5}">
                      <a16:colId xmlns:a16="http://schemas.microsoft.com/office/drawing/2014/main" val="20000"/>
                    </a:ext>
                  </a:extLst>
                </a:gridCol>
                <a:gridCol w="3716345">
                  <a:extLst>
                    <a:ext uri="{9D8B030D-6E8A-4147-A177-3AD203B41FA5}">
                      <a16:colId xmlns:a16="http://schemas.microsoft.com/office/drawing/2014/main" val="20001"/>
                    </a:ext>
                  </a:extLst>
                </a:gridCol>
                <a:gridCol w="292914">
                  <a:extLst>
                    <a:ext uri="{9D8B030D-6E8A-4147-A177-3AD203B41FA5}">
                      <a16:colId xmlns:a16="http://schemas.microsoft.com/office/drawing/2014/main" val="20002"/>
                    </a:ext>
                  </a:extLst>
                </a:gridCol>
                <a:gridCol w="292914">
                  <a:extLst>
                    <a:ext uri="{9D8B030D-6E8A-4147-A177-3AD203B41FA5}">
                      <a16:colId xmlns:a16="http://schemas.microsoft.com/office/drawing/2014/main" val="20003"/>
                    </a:ext>
                  </a:extLst>
                </a:gridCol>
                <a:gridCol w="292914">
                  <a:extLst>
                    <a:ext uri="{9D8B030D-6E8A-4147-A177-3AD203B41FA5}">
                      <a16:colId xmlns:a16="http://schemas.microsoft.com/office/drawing/2014/main" val="20004"/>
                    </a:ext>
                  </a:extLst>
                </a:gridCol>
                <a:gridCol w="292914">
                  <a:extLst>
                    <a:ext uri="{9D8B030D-6E8A-4147-A177-3AD203B41FA5}">
                      <a16:colId xmlns:a16="http://schemas.microsoft.com/office/drawing/2014/main" val="20005"/>
                    </a:ext>
                  </a:extLst>
                </a:gridCol>
                <a:gridCol w="292914">
                  <a:extLst>
                    <a:ext uri="{9D8B030D-6E8A-4147-A177-3AD203B41FA5}">
                      <a16:colId xmlns:a16="http://schemas.microsoft.com/office/drawing/2014/main" val="20006"/>
                    </a:ext>
                  </a:extLst>
                </a:gridCol>
                <a:gridCol w="292914">
                  <a:extLst>
                    <a:ext uri="{9D8B030D-6E8A-4147-A177-3AD203B41FA5}">
                      <a16:colId xmlns:a16="http://schemas.microsoft.com/office/drawing/2014/main" val="20007"/>
                    </a:ext>
                  </a:extLst>
                </a:gridCol>
                <a:gridCol w="292914">
                  <a:extLst>
                    <a:ext uri="{9D8B030D-6E8A-4147-A177-3AD203B41FA5}">
                      <a16:colId xmlns:a16="http://schemas.microsoft.com/office/drawing/2014/main" val="20008"/>
                    </a:ext>
                  </a:extLst>
                </a:gridCol>
                <a:gridCol w="292914">
                  <a:extLst>
                    <a:ext uri="{9D8B030D-6E8A-4147-A177-3AD203B41FA5}">
                      <a16:colId xmlns:a16="http://schemas.microsoft.com/office/drawing/2014/main" val="20009"/>
                    </a:ext>
                  </a:extLst>
                </a:gridCol>
                <a:gridCol w="292914">
                  <a:extLst>
                    <a:ext uri="{9D8B030D-6E8A-4147-A177-3AD203B41FA5}">
                      <a16:colId xmlns:a16="http://schemas.microsoft.com/office/drawing/2014/main" val="20010"/>
                    </a:ext>
                  </a:extLst>
                </a:gridCol>
                <a:gridCol w="292914">
                  <a:extLst>
                    <a:ext uri="{9D8B030D-6E8A-4147-A177-3AD203B41FA5}">
                      <a16:colId xmlns:a16="http://schemas.microsoft.com/office/drawing/2014/main" val="20011"/>
                    </a:ext>
                  </a:extLst>
                </a:gridCol>
                <a:gridCol w="292914">
                  <a:extLst>
                    <a:ext uri="{9D8B030D-6E8A-4147-A177-3AD203B41FA5}">
                      <a16:colId xmlns:a16="http://schemas.microsoft.com/office/drawing/2014/main" val="2305302873"/>
                    </a:ext>
                  </a:extLst>
                </a:gridCol>
                <a:gridCol w="292914">
                  <a:extLst>
                    <a:ext uri="{9D8B030D-6E8A-4147-A177-3AD203B41FA5}">
                      <a16:colId xmlns:a16="http://schemas.microsoft.com/office/drawing/2014/main" val="576044123"/>
                    </a:ext>
                  </a:extLst>
                </a:gridCol>
              </a:tblGrid>
              <a:tr h="144633">
                <a:tc rowSpan="2">
                  <a:txBody>
                    <a:bodyPr/>
                    <a:lstStyle/>
                    <a:p>
                      <a:pPr algn="ctr" latinLnBrk="1">
                        <a:spcAft>
                          <a:spcPts val="0"/>
                        </a:spcAft>
                      </a:pPr>
                      <a:r>
                        <a:rPr lang="en-US" altLang="ko-KR" sz="1200" b="1" kern="100" dirty="0">
                          <a:solidFill>
                            <a:srgbClr val="000000"/>
                          </a:solidFill>
                          <a:latin typeface="맑은 고딕" panose="020B0503020000020004" pitchFamily="50" charset="-127"/>
                          <a:ea typeface="맑은 고딕" panose="020B0503020000020004" pitchFamily="50" charset="-127"/>
                          <a:cs typeface="Times New Roman"/>
                        </a:rPr>
                        <a:t>Subject</a:t>
                      </a:r>
                      <a:endParaRPr lang="ko-KR" sz="1200" b="1" kern="100" dirty="0">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2">
                  <a:txBody>
                    <a:bodyPr/>
                    <a:lstStyle/>
                    <a:p>
                      <a:pPr algn="ctr" latinLnBrk="1">
                        <a:spcAft>
                          <a:spcPts val="0"/>
                        </a:spcAft>
                      </a:pPr>
                      <a:r>
                        <a:rPr lang="en-US" altLang="ko-KR" sz="1200" b="1" kern="100" dirty="0">
                          <a:solidFill>
                            <a:srgbClr val="000000"/>
                          </a:solidFill>
                          <a:latin typeface="맑은 고딕" panose="020B0503020000020004" pitchFamily="50" charset="-127"/>
                          <a:ea typeface="맑은 고딕" panose="020B0503020000020004" pitchFamily="50" charset="-127"/>
                          <a:cs typeface="Times New Roman"/>
                        </a:rPr>
                        <a:t>Detail subject</a:t>
                      </a:r>
                      <a:endParaRPr lang="ko-KR" sz="1200" b="1" kern="100" dirty="0">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4">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2016</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pPr algn="ctr" latinLnBrk="1">
                        <a:spcAft>
                          <a:spcPts val="0"/>
                        </a:spcAft>
                      </a:pP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pPr algn="ctr" latinLnBrk="1">
                        <a:spcAft>
                          <a:spcPts val="0"/>
                        </a:spcAft>
                      </a:pP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pPr algn="ctr" latinLnBrk="1">
                        <a:spcAft>
                          <a:spcPts val="0"/>
                        </a:spcAft>
                      </a:pP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8">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2"/>
                          </a:solidFill>
                          <a:latin typeface="맑은 고딕" panose="020B0503020000020004" pitchFamily="50" charset="-127"/>
                          <a:ea typeface="맑은 고딕" panose="020B0503020000020004" pitchFamily="50" charset="-127"/>
                        </a:rPr>
                        <a:t>2017</a:t>
                      </a:r>
                      <a:endParaRPr lang="ko-KR" altLang="en-US" sz="1200" b="1"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pPr algn="ctr" latinLnBrk="1">
                        <a:spcAft>
                          <a:spcPts val="0"/>
                        </a:spcAft>
                      </a:pP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pPr algn="ctr" latinLnBrk="1">
                        <a:spcAft>
                          <a:spcPts val="0"/>
                        </a:spcAft>
                      </a:pP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pPr algn="ctr" latinLnBrk="1">
                        <a:spcAft>
                          <a:spcPts val="0"/>
                        </a:spcAft>
                      </a:pP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pPr algn="ctr" latinLnBrk="1">
                        <a:spcAft>
                          <a:spcPts val="0"/>
                        </a:spcAft>
                      </a:pPr>
                      <a:endParaRPr lang="ko-KR" sz="1000" kern="100" dirty="0">
                        <a:latin typeface="+mn-ea"/>
                        <a:ea typeface="+mn-ea"/>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44633">
                <a:tc vMerge="1">
                  <a:txBody>
                    <a:bodyPr/>
                    <a:lstStyle/>
                    <a:p>
                      <a:pPr latinLnBrk="1"/>
                      <a:endParaRPr lang="ko-KR" altLang="en-US" dirty="0"/>
                    </a:p>
                  </a:txBody>
                  <a:tcPr/>
                </a:tc>
                <a:tc vMerge="1">
                  <a:txBody>
                    <a:bodyPr/>
                    <a:lstStyle/>
                    <a:p>
                      <a:pPr latinLnBrk="1"/>
                      <a:endParaRPr lang="ko-KR" altLang="en-US"/>
                    </a:p>
                  </a:txBody>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9</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10</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11</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12</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1</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2</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3</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4</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5</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6</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7</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latinLnBrk="1">
                        <a:spcAft>
                          <a:spcPts val="0"/>
                        </a:spcAft>
                      </a:pPr>
                      <a:r>
                        <a:rPr lang="en-US" altLang="ko-KR" sz="1200" b="1" kern="100" dirty="0">
                          <a:solidFill>
                            <a:schemeClr val="tx2"/>
                          </a:solidFill>
                          <a:latin typeface="맑은 고딕" panose="020B0503020000020004" pitchFamily="50" charset="-127"/>
                          <a:ea typeface="맑은 고딕" panose="020B0503020000020004" pitchFamily="50" charset="-127"/>
                          <a:cs typeface="Times New Roman"/>
                        </a:rPr>
                        <a:t>8</a:t>
                      </a:r>
                      <a:endParaRPr lang="ko-KR" sz="1200" b="1"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216950">
                <a:tc rowSpan="2">
                  <a:txBody>
                    <a:bodyPr/>
                    <a:lstStyle/>
                    <a:p>
                      <a:pPr algn="ctr" latinLnBrk="1">
                        <a:spcAft>
                          <a:spcPts val="0"/>
                        </a:spcAft>
                      </a:pPr>
                      <a:r>
                        <a:rPr lang="en-US" altLang="ko-KR" sz="1200" kern="100" dirty="0">
                          <a:solidFill>
                            <a:schemeClr val="tx2"/>
                          </a:solidFill>
                          <a:latin typeface="맑은 고딕" panose="020B0503020000020004" pitchFamily="50" charset="-127"/>
                          <a:ea typeface="맑은 고딕" panose="020B0503020000020004" pitchFamily="50" charset="-127"/>
                          <a:cs typeface="Times New Roman"/>
                        </a:rPr>
                        <a:t>Survey</a:t>
                      </a:r>
                      <a:r>
                        <a:rPr lang="en-US" altLang="ko-KR" sz="1200" kern="100" baseline="0" dirty="0">
                          <a:solidFill>
                            <a:schemeClr val="tx2"/>
                          </a:solidFill>
                          <a:latin typeface="맑은 고딕" panose="020B0503020000020004" pitchFamily="50" charset="-127"/>
                          <a:ea typeface="맑은 고딕" panose="020B0503020000020004" pitchFamily="50" charset="-127"/>
                          <a:cs typeface="Times New Roman"/>
                        </a:rPr>
                        <a:t> and Literature Search</a:t>
                      </a:r>
                      <a:endParaRPr 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l" latinLnBrk="1">
                        <a:spcAft>
                          <a:spcPts val="0"/>
                        </a:spcAft>
                      </a:pPr>
                      <a:r>
                        <a:rPr lang="en-US" altLang="ko-KR" sz="1200" kern="100" dirty="0">
                          <a:solidFill>
                            <a:schemeClr val="tx2"/>
                          </a:solidFill>
                          <a:latin typeface="맑은 고딕" panose="020B0503020000020004" pitchFamily="50" charset="-127"/>
                          <a:ea typeface="맑은 고딕" panose="020B0503020000020004" pitchFamily="50" charset="-127"/>
                          <a:cs typeface="Times New Roman"/>
                        </a:rPr>
                        <a:t>Related works about multi-person tracking</a:t>
                      </a:r>
                      <a:endParaRPr lang="en-US" altLang="ko-KR" sz="1200" kern="100" baseline="0" dirty="0">
                        <a:solidFill>
                          <a:schemeClr val="tx2"/>
                        </a:solidFill>
                        <a:latin typeface="맑은 고딕" panose="020B0503020000020004" pitchFamily="50" charset="-127"/>
                        <a:ea typeface="맑은 고딕" panose="020B0503020000020004" pitchFamily="50" charset="-127"/>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1583">
                <a:tc vMerge="1">
                  <a:txBody>
                    <a:bodyPr/>
                    <a:lstStyle/>
                    <a:p>
                      <a:pPr algn="ctr" latinLnBrk="1">
                        <a:spcAft>
                          <a:spcPts val="0"/>
                        </a:spcAft>
                      </a:pPr>
                      <a:endParaRPr 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86995" algn="l" defTabSz="914400" rtl="0" eaLnBrk="1" fontAlgn="auto" latinLnBrk="1" hangingPunct="1">
                        <a:lnSpc>
                          <a:spcPct val="100000"/>
                        </a:lnSpc>
                        <a:spcBef>
                          <a:spcPts val="0"/>
                        </a:spcBef>
                        <a:spcAft>
                          <a:spcPts val="0"/>
                        </a:spcAft>
                        <a:buClrTx/>
                        <a:buSzTx/>
                        <a:buFontTx/>
                        <a:buNone/>
                        <a:tabLst/>
                        <a:defRPr/>
                      </a:pPr>
                      <a:r>
                        <a:rPr lang="en-US" altLang="ko-KR" sz="1200" kern="100" baseline="0" dirty="0">
                          <a:solidFill>
                            <a:schemeClr val="tx2"/>
                          </a:solidFill>
                          <a:latin typeface="맑은 고딕" panose="020B0503020000020004" pitchFamily="50" charset="-127"/>
                          <a:ea typeface="맑은 고딕" panose="020B0503020000020004" pitchFamily="50" charset="-127"/>
                          <a:cs typeface="Times New Roman"/>
                        </a:rPr>
                        <a:t>Multi-hypotheses association algorithms for fusion module in a multi-speaker tracking algorithm</a:t>
                      </a:r>
                      <a:endParaRPr lang="ko-KR" alt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atinLnBrk="1"/>
                      <a:endParaRPr lang="ko-KR" altLang="en-US"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61920">
                <a:tc>
                  <a:txBody>
                    <a:bodyPr/>
                    <a:lstStyle/>
                    <a:p>
                      <a:pPr algn="ctr" latinLnBrk="1">
                        <a:spcAft>
                          <a:spcPts val="0"/>
                        </a:spcAft>
                      </a:pPr>
                      <a:r>
                        <a:rPr lang="en-US" altLang="ko-KR" sz="1200" kern="100" dirty="0">
                          <a:solidFill>
                            <a:schemeClr val="tx2"/>
                          </a:solidFill>
                          <a:latin typeface="맑은 고딕" panose="020B0503020000020004" pitchFamily="50" charset="-127"/>
                          <a:ea typeface="맑은 고딕" panose="020B0503020000020004" pitchFamily="50" charset="-127"/>
                          <a:cs typeface="Times New Roman"/>
                        </a:rPr>
                        <a:t>Implement</a:t>
                      </a:r>
                      <a:r>
                        <a:rPr lang="en-US" altLang="ko-KR" sz="1200" kern="100" baseline="0" dirty="0">
                          <a:solidFill>
                            <a:schemeClr val="tx2"/>
                          </a:solidFill>
                          <a:latin typeface="맑은 고딕" panose="020B0503020000020004" pitchFamily="50" charset="-127"/>
                          <a:ea typeface="맑은 고딕" panose="020B0503020000020004" pitchFamily="50" charset="-127"/>
                          <a:cs typeface="Times New Roman"/>
                        </a:rPr>
                        <a:t> baseline system</a:t>
                      </a:r>
                      <a:endParaRPr 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latinLnBrk="1">
                        <a:spcAft>
                          <a:spcPts val="0"/>
                        </a:spcAft>
                      </a:pPr>
                      <a:r>
                        <a:rPr lang="en-US" altLang="ko-KR" sz="1200" kern="100" dirty="0">
                          <a:solidFill>
                            <a:schemeClr val="tx2"/>
                          </a:solidFill>
                          <a:latin typeface="맑은 고딕" panose="020B0503020000020004" pitchFamily="50" charset="-127"/>
                          <a:ea typeface="맑은 고딕" panose="020B0503020000020004" pitchFamily="50" charset="-127"/>
                          <a:cs typeface="Times New Roman"/>
                        </a:rPr>
                        <a:t>Implement conventional tracking algorithms (hand-craft feature based appearance learning) </a:t>
                      </a:r>
                      <a:endParaRPr 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atinLnBrk="1"/>
                      <a:endParaRPr lang="ko-KR" altLang="en-US"/>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9530">
                <a:tc rowSpan="5">
                  <a:txBody>
                    <a:bodyPr/>
                    <a:lstStyle/>
                    <a:p>
                      <a:pPr algn="ctr" latinLnBrk="1">
                        <a:spcAft>
                          <a:spcPts val="0"/>
                        </a:spcAft>
                      </a:pPr>
                      <a:r>
                        <a:rPr lang="en-US" altLang="ko-KR" sz="1200" kern="100" baseline="0" dirty="0">
                          <a:solidFill>
                            <a:schemeClr val="tx2"/>
                          </a:solidFill>
                          <a:latin typeface="맑은 고딕" panose="020B0503020000020004" pitchFamily="50" charset="-127"/>
                          <a:ea typeface="맑은 고딕" panose="020B0503020000020004" pitchFamily="50" charset="-127"/>
                          <a:cs typeface="Times New Roman"/>
                        </a:rPr>
                        <a:t>Develop new and enhanced approaches</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latinLnBrk="1">
                        <a:spcAft>
                          <a:spcPts val="0"/>
                        </a:spcAft>
                      </a:pPr>
                      <a:r>
                        <a:rPr lang="en-US" altLang="ko-KR" sz="1150" strike="noStrike" kern="100" dirty="0">
                          <a:solidFill>
                            <a:schemeClr val="tx2"/>
                          </a:solidFill>
                          <a:latin typeface="맑은 고딕" panose="020B0503020000020004" pitchFamily="50" charset="-127"/>
                          <a:ea typeface="맑은 고딕" panose="020B0503020000020004" pitchFamily="50" charset="-127"/>
                          <a:cs typeface="Times New Roman"/>
                        </a:rPr>
                        <a:t>Develop an online appearance model learning algorithm using DCNN</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1583">
                <a:tc vMerge="1">
                  <a:txBody>
                    <a:bodyPr/>
                    <a:lstStyle/>
                    <a:p>
                      <a:pPr algn="ctr" latinLnBrk="1">
                        <a:spcAft>
                          <a:spcPts val="0"/>
                        </a:spcAft>
                      </a:pPr>
                      <a:endParaRPr 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latinLnBrk="1">
                        <a:spcAft>
                          <a:spcPts val="0"/>
                        </a:spcAft>
                      </a:pPr>
                      <a:r>
                        <a:rPr lang="en-US" altLang="ko-KR" sz="1200" strike="noStrike" kern="100" dirty="0">
                          <a:solidFill>
                            <a:schemeClr val="tx2"/>
                          </a:solidFill>
                          <a:latin typeface="맑은 고딕" panose="020B0503020000020004" pitchFamily="50" charset="-127"/>
                          <a:ea typeface="맑은 고딕" panose="020B0503020000020004" pitchFamily="50" charset="-127"/>
                          <a:cs typeface="Times New Roman"/>
                        </a:rPr>
                        <a:t>Develop an online multi-person</a:t>
                      </a:r>
                      <a:r>
                        <a:rPr lang="en-US" altLang="ko-KR" sz="1200" strike="noStrike" kern="100" baseline="0" dirty="0">
                          <a:solidFill>
                            <a:schemeClr val="tx2"/>
                          </a:solidFill>
                          <a:latin typeface="맑은 고딕" panose="020B0503020000020004" pitchFamily="50" charset="-127"/>
                          <a:ea typeface="맑은 고딕" panose="020B0503020000020004" pitchFamily="50" charset="-127"/>
                          <a:cs typeface="Times New Roman"/>
                        </a:rPr>
                        <a:t> </a:t>
                      </a:r>
                      <a:r>
                        <a:rPr lang="en-US" altLang="ko-KR" sz="1200" strike="noStrike" kern="100" dirty="0">
                          <a:solidFill>
                            <a:schemeClr val="tx2"/>
                          </a:solidFill>
                          <a:latin typeface="맑은 고딕" panose="020B0503020000020004" pitchFamily="50" charset="-127"/>
                          <a:ea typeface="맑은 고딕" panose="020B0503020000020004" pitchFamily="50" charset="-127"/>
                          <a:cs typeface="Times New Roman"/>
                        </a:rPr>
                        <a:t>tracking-by-detection algorithm</a:t>
                      </a:r>
                      <a:endParaRPr lang="ko-KR" altLang="ko-KR" sz="1200" strike="noStrike" kern="100" dirty="0">
                        <a:solidFill>
                          <a:schemeClr val="tx2"/>
                        </a:solidFill>
                        <a:latin typeface="맑은 고딕" panose="020B0503020000020004" pitchFamily="50" charset="-127"/>
                        <a:ea typeface="맑은 고딕" panose="020B0503020000020004" pitchFamily="50" charset="-127"/>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1583">
                <a:tc vMerge="1">
                  <a:txBody>
                    <a:bodyPr/>
                    <a:lstStyle/>
                    <a:p>
                      <a:pPr algn="ctr" latinLnBrk="1">
                        <a:spcAft>
                          <a:spcPts val="0"/>
                        </a:spcAft>
                      </a:pPr>
                      <a:endParaRPr lang="en-US" altLang="ko-KR" sz="1200" kern="100" baseline="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latinLnBrk="1">
                        <a:spcAft>
                          <a:spcPts val="0"/>
                        </a:spcAft>
                      </a:pPr>
                      <a:r>
                        <a:rPr lang="en-US" altLang="ko-KR" sz="1200" kern="100" dirty="0">
                          <a:solidFill>
                            <a:schemeClr val="tx2"/>
                          </a:solidFill>
                          <a:latin typeface="맑은 고딕" panose="020B0503020000020004" pitchFamily="50" charset="-127"/>
                          <a:ea typeface="맑은 고딕" panose="020B0503020000020004" pitchFamily="50" charset="-127"/>
                          <a:cs typeface="Times New Roman"/>
                        </a:rPr>
                        <a:t>Develop a Re-identification algorithm based on the developed appearance model</a:t>
                      </a:r>
                      <a:endParaRPr 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1583">
                <a:tc vMerge="1">
                  <a:txBody>
                    <a:bodyPr/>
                    <a:lstStyle/>
                    <a:p>
                      <a:pPr algn="ctr" latinLnBrk="1">
                        <a:spcAft>
                          <a:spcPts val="0"/>
                        </a:spcAft>
                      </a:pPr>
                      <a:endParaRPr 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latinLnBrk="1">
                        <a:spcAft>
                          <a:spcPts val="0"/>
                        </a:spcAft>
                      </a:pPr>
                      <a:r>
                        <a:rPr lang="en-US" altLang="ko-KR" sz="1200" kern="100" dirty="0">
                          <a:solidFill>
                            <a:schemeClr val="tx2"/>
                          </a:solidFill>
                          <a:latin typeface="맑은 고딕" panose="020B0503020000020004" pitchFamily="50" charset="-127"/>
                          <a:ea typeface="맑은 고딕" panose="020B0503020000020004" pitchFamily="50" charset="-127"/>
                          <a:cs typeface="Times New Roman"/>
                        </a:rPr>
                        <a:t>Develop an improved audio source localization algorithm</a:t>
                      </a:r>
                      <a:endParaRPr 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6216">
                <a:tc vMerge="1">
                  <a:txBody>
                    <a:bodyPr/>
                    <a:lstStyle/>
                    <a:p>
                      <a:pPr algn="ctr" latinLnBrk="1">
                        <a:spcAft>
                          <a:spcPts val="0"/>
                        </a:spcAft>
                      </a:pPr>
                      <a:endParaRPr lang="en-US" altLang="ko-KR" sz="1200" kern="100" baseline="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latinLnBrk="1">
                        <a:spcAft>
                          <a:spcPts val="0"/>
                        </a:spcAft>
                      </a:pPr>
                      <a:r>
                        <a:rPr lang="en-US" altLang="ko-KR" sz="1200" kern="100" dirty="0">
                          <a:solidFill>
                            <a:schemeClr val="tx2"/>
                          </a:solidFill>
                          <a:latin typeface="맑은 고딕" panose="020B0503020000020004" pitchFamily="50" charset="-127"/>
                          <a:ea typeface="맑은 고딕" panose="020B0503020000020004" pitchFamily="50" charset="-127"/>
                          <a:cs typeface="Times New Roman"/>
                        </a:rPr>
                        <a:t>Develop a multi-speaker tracking algorithm by incorporating each single-modal tracking module and fusion module</a:t>
                      </a:r>
                      <a:endParaRPr 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587759"/>
                  </a:ext>
                </a:extLst>
              </a:tr>
              <a:tr h="361583">
                <a:tc rowSpan="2">
                  <a:txBody>
                    <a:bodyPr/>
                    <a:lstStyle/>
                    <a:p>
                      <a:pPr algn="ctr" latinLnBrk="1">
                        <a:spcAft>
                          <a:spcPts val="0"/>
                        </a:spcAft>
                      </a:pPr>
                      <a:r>
                        <a:rPr lang="en-US" altLang="ko-KR" sz="1200" kern="100" dirty="0">
                          <a:solidFill>
                            <a:schemeClr val="tx2"/>
                          </a:solidFill>
                          <a:latin typeface="맑은 고딕" panose="020B0503020000020004" pitchFamily="50" charset="-127"/>
                          <a:ea typeface="맑은 고딕" panose="020B0503020000020004" pitchFamily="50" charset="-127"/>
                          <a:cs typeface="Times New Roman"/>
                        </a:rPr>
                        <a:t>Performance evaluation</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4300" algn="just" latinLnBrk="1">
                        <a:spcAft>
                          <a:spcPts val="0"/>
                        </a:spcAft>
                      </a:pPr>
                      <a:r>
                        <a:rPr lang="en-US" altLang="ko-KR" sz="1200" kern="100" dirty="0">
                          <a:solidFill>
                            <a:schemeClr val="tx2"/>
                          </a:solidFill>
                          <a:latin typeface="맑은 고딕" panose="020B0503020000020004" pitchFamily="50" charset="-127"/>
                          <a:ea typeface="맑은 고딕" panose="020B0503020000020004" pitchFamily="50" charset="-127"/>
                          <a:cs typeface="Times New Roman"/>
                        </a:rPr>
                        <a:t>Evaluate the proposed visual-based multi-person tracking algorithm</a:t>
                      </a:r>
                      <a:endParaRPr 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61583">
                <a:tc vMerge="1">
                  <a:txBody>
                    <a:bodyPr/>
                    <a:lstStyle/>
                    <a:p>
                      <a:pPr latinLnBrk="1"/>
                      <a:endParaRPr lang="ko-KR" altLang="en-US"/>
                    </a:p>
                  </a:txBody>
                  <a:tcPr/>
                </a:tc>
                <a:tc>
                  <a:txBody>
                    <a:bodyPr/>
                    <a:lstStyle/>
                    <a:p>
                      <a:pPr indent="114300" algn="just" latinLnBrk="1">
                        <a:spcAft>
                          <a:spcPts val="0"/>
                        </a:spcAft>
                      </a:pPr>
                      <a:r>
                        <a:rPr lang="en-US" altLang="ko-KR" sz="1200" kern="100" dirty="0">
                          <a:solidFill>
                            <a:schemeClr val="tx2"/>
                          </a:solidFill>
                          <a:latin typeface="맑은 고딕" panose="020B0503020000020004" pitchFamily="50" charset="-127"/>
                          <a:ea typeface="맑은 고딕" panose="020B0503020000020004" pitchFamily="50" charset="-127"/>
                          <a:cs typeface="Times New Roman"/>
                        </a:rPr>
                        <a:t>Evaluate the proposed audio-visual based multi-speaker tracking algorithm</a:t>
                      </a:r>
                      <a:endParaRPr lang="ko-KR"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latinLnBrk="1"/>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ko-KR" altLang="en-US" sz="1200" dirty="0">
                        <a:solidFill>
                          <a:schemeClr val="tx2"/>
                        </a:solidFill>
                        <a:latin typeface="맑은 고딕" panose="020B0503020000020004" pitchFamily="50" charset="-127"/>
                        <a:ea typeface="맑은 고딕" panose="020B0503020000020004" pitchFamily="50" charset="-127"/>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latinLnBrk="1">
                        <a:spcAft>
                          <a:spcPts val="0"/>
                        </a:spcAft>
                      </a:pPr>
                      <a:endParaRPr lang="en-US" sz="1200" kern="100" dirty="0">
                        <a:solidFill>
                          <a:schemeClr val="tx2"/>
                        </a:solidFill>
                        <a:latin typeface="맑은 고딕" panose="020B0503020000020004" pitchFamily="50" charset="-127"/>
                        <a:ea typeface="맑은 고딕" panose="020B0503020000020004" pitchFamily="50" charset="-127"/>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1854927"/>
                  </a:ext>
                </a:extLst>
              </a:tr>
            </a:tbl>
          </a:graphicData>
        </a:graphic>
      </p:graphicFrame>
      <p:grpSp>
        <p:nvGrpSpPr>
          <p:cNvPr id="11" name="그룹 10"/>
          <p:cNvGrpSpPr/>
          <p:nvPr/>
        </p:nvGrpSpPr>
        <p:grpSpPr>
          <a:xfrm>
            <a:off x="5436096" y="1340768"/>
            <a:ext cx="3528393" cy="4176464"/>
            <a:chOff x="5436096" y="1340768"/>
            <a:chExt cx="3528393" cy="4248472"/>
          </a:xfrm>
        </p:grpSpPr>
        <p:cxnSp>
          <p:nvCxnSpPr>
            <p:cNvPr id="9" name="직선 화살표 연결선 8"/>
            <p:cNvCxnSpPr/>
            <p:nvPr/>
          </p:nvCxnSpPr>
          <p:spPr bwMode="auto">
            <a:xfrm>
              <a:off x="5436096" y="1340768"/>
              <a:ext cx="598837" cy="0"/>
            </a:xfrm>
            <a:prstGeom prst="straightConnector1">
              <a:avLst/>
            </a:prstGeom>
            <a:solidFill>
              <a:schemeClr val="accent1"/>
            </a:solidFill>
            <a:ln w="38100" cap="flat" cmpd="sng" algn="ctr">
              <a:solidFill>
                <a:srgbClr val="00B050"/>
              </a:solidFill>
              <a:prstDash val="solid"/>
              <a:round/>
              <a:headEnd type="triangle"/>
              <a:tailEnd type="triangle"/>
            </a:ln>
            <a:effectLst/>
          </p:spPr>
        </p:cxnSp>
        <p:cxnSp>
          <p:nvCxnSpPr>
            <p:cNvPr id="17" name="직선 화살표 연결선 16"/>
            <p:cNvCxnSpPr/>
            <p:nvPr/>
          </p:nvCxnSpPr>
          <p:spPr bwMode="auto">
            <a:xfrm>
              <a:off x="7164288" y="1772816"/>
              <a:ext cx="648072" cy="0"/>
            </a:xfrm>
            <a:prstGeom prst="straightConnector1">
              <a:avLst/>
            </a:prstGeom>
            <a:solidFill>
              <a:schemeClr val="accent1"/>
            </a:solidFill>
            <a:ln w="38100" cap="flat" cmpd="sng" algn="ctr">
              <a:solidFill>
                <a:srgbClr val="FF0000"/>
              </a:solidFill>
              <a:prstDash val="solid"/>
              <a:round/>
              <a:headEnd type="triangle"/>
              <a:tailEnd type="triangle"/>
            </a:ln>
            <a:effectLst/>
          </p:spPr>
        </p:cxnSp>
        <p:cxnSp>
          <p:nvCxnSpPr>
            <p:cNvPr id="20" name="직선 화살표 연결선 19"/>
            <p:cNvCxnSpPr/>
            <p:nvPr/>
          </p:nvCxnSpPr>
          <p:spPr bwMode="auto">
            <a:xfrm>
              <a:off x="5710897" y="2276872"/>
              <a:ext cx="648072" cy="0"/>
            </a:xfrm>
            <a:prstGeom prst="straightConnector1">
              <a:avLst/>
            </a:prstGeom>
            <a:solidFill>
              <a:schemeClr val="accent1"/>
            </a:solidFill>
            <a:ln w="38100" cap="flat" cmpd="sng" algn="ctr">
              <a:solidFill>
                <a:srgbClr val="00B050"/>
              </a:solidFill>
              <a:prstDash val="solid"/>
              <a:round/>
              <a:headEnd type="triangle"/>
              <a:tailEnd type="triangle"/>
            </a:ln>
            <a:effectLst/>
          </p:spPr>
        </p:cxnSp>
        <p:cxnSp>
          <p:nvCxnSpPr>
            <p:cNvPr id="23" name="직선 화살표 연결선 22"/>
            <p:cNvCxnSpPr/>
            <p:nvPr/>
          </p:nvCxnSpPr>
          <p:spPr bwMode="auto">
            <a:xfrm>
              <a:off x="6300192" y="3140968"/>
              <a:ext cx="640042" cy="0"/>
            </a:xfrm>
            <a:prstGeom prst="straightConnector1">
              <a:avLst/>
            </a:prstGeom>
            <a:solidFill>
              <a:schemeClr val="accent1"/>
            </a:solidFill>
            <a:ln w="38100" cap="flat" cmpd="sng" algn="ctr">
              <a:solidFill>
                <a:srgbClr val="00B050"/>
              </a:solidFill>
              <a:prstDash val="solid"/>
              <a:round/>
              <a:headEnd type="triangle"/>
              <a:tailEnd type="triangle"/>
            </a:ln>
            <a:effectLst/>
          </p:spPr>
        </p:cxnSp>
        <p:cxnSp>
          <p:nvCxnSpPr>
            <p:cNvPr id="24" name="직선 화살표 연결선 23"/>
            <p:cNvCxnSpPr/>
            <p:nvPr/>
          </p:nvCxnSpPr>
          <p:spPr bwMode="auto">
            <a:xfrm>
              <a:off x="6907121" y="3538254"/>
              <a:ext cx="547446" cy="0"/>
            </a:xfrm>
            <a:prstGeom prst="straightConnector1">
              <a:avLst/>
            </a:prstGeom>
            <a:solidFill>
              <a:schemeClr val="accent1"/>
            </a:solidFill>
            <a:ln w="38100" cap="flat" cmpd="sng" algn="ctr">
              <a:solidFill>
                <a:srgbClr val="FF0000"/>
              </a:solidFill>
              <a:prstDash val="solid"/>
              <a:round/>
              <a:headEnd type="triangle"/>
              <a:tailEnd type="triangle"/>
            </a:ln>
            <a:effectLst/>
          </p:spPr>
        </p:cxnSp>
        <p:cxnSp>
          <p:nvCxnSpPr>
            <p:cNvPr id="26" name="직선 화살표 연결선 25"/>
            <p:cNvCxnSpPr/>
            <p:nvPr/>
          </p:nvCxnSpPr>
          <p:spPr bwMode="auto">
            <a:xfrm>
              <a:off x="6300192" y="5085184"/>
              <a:ext cx="648072" cy="0"/>
            </a:xfrm>
            <a:prstGeom prst="straightConnector1">
              <a:avLst/>
            </a:prstGeom>
            <a:solidFill>
              <a:schemeClr val="accent1"/>
            </a:solidFill>
            <a:ln w="38100" cap="flat" cmpd="sng" algn="ctr">
              <a:solidFill>
                <a:srgbClr val="00B050"/>
              </a:solidFill>
              <a:prstDash val="solid"/>
              <a:round/>
              <a:headEnd type="triangle"/>
              <a:tailEnd type="triangle"/>
            </a:ln>
            <a:effectLst/>
          </p:spPr>
        </p:cxnSp>
        <p:cxnSp>
          <p:nvCxnSpPr>
            <p:cNvPr id="27" name="직선 화살표 연결선 26"/>
            <p:cNvCxnSpPr/>
            <p:nvPr/>
          </p:nvCxnSpPr>
          <p:spPr bwMode="auto">
            <a:xfrm>
              <a:off x="7196975" y="3977751"/>
              <a:ext cx="615385" cy="0"/>
            </a:xfrm>
            <a:prstGeom prst="straightConnector1">
              <a:avLst/>
            </a:prstGeom>
            <a:solidFill>
              <a:schemeClr val="accent1"/>
            </a:solidFill>
            <a:ln w="38100" cap="flat" cmpd="sng" algn="ctr">
              <a:solidFill>
                <a:srgbClr val="FF0000"/>
              </a:solidFill>
              <a:prstDash val="solid"/>
              <a:round/>
              <a:headEnd type="triangle"/>
              <a:tailEnd type="triangle"/>
            </a:ln>
            <a:effectLst/>
          </p:spPr>
        </p:cxnSp>
        <p:cxnSp>
          <p:nvCxnSpPr>
            <p:cNvPr id="28" name="직선 화살표 연결선 27"/>
            <p:cNvCxnSpPr/>
            <p:nvPr/>
          </p:nvCxnSpPr>
          <p:spPr bwMode="auto">
            <a:xfrm>
              <a:off x="7454567" y="4563747"/>
              <a:ext cx="908665" cy="0"/>
            </a:xfrm>
            <a:prstGeom prst="straightConnector1">
              <a:avLst/>
            </a:prstGeom>
            <a:solidFill>
              <a:schemeClr val="accent1"/>
            </a:solidFill>
            <a:ln w="38100" cap="flat" cmpd="sng" algn="ctr">
              <a:solidFill>
                <a:srgbClr val="FF0000"/>
              </a:solidFill>
              <a:prstDash val="solid"/>
              <a:round/>
              <a:headEnd type="triangle"/>
              <a:tailEnd type="triangle"/>
            </a:ln>
            <a:effectLst/>
          </p:spPr>
        </p:cxnSp>
        <p:cxnSp>
          <p:nvCxnSpPr>
            <p:cNvPr id="29" name="직선 화살표 연결선 28"/>
            <p:cNvCxnSpPr/>
            <p:nvPr/>
          </p:nvCxnSpPr>
          <p:spPr bwMode="auto">
            <a:xfrm>
              <a:off x="8363232" y="5589240"/>
              <a:ext cx="601257" cy="0"/>
            </a:xfrm>
            <a:prstGeom prst="straightConnector1">
              <a:avLst/>
            </a:prstGeom>
            <a:solidFill>
              <a:schemeClr val="accent1"/>
            </a:solidFill>
            <a:ln w="38100" cap="flat" cmpd="sng" algn="ctr">
              <a:solidFill>
                <a:srgbClr val="FF0000"/>
              </a:solidFill>
              <a:prstDash val="solid"/>
              <a:round/>
              <a:headEnd type="triangle"/>
              <a:tailEnd type="triangle"/>
            </a:ln>
            <a:effectLst/>
          </p:spPr>
        </p:cxnSp>
        <p:cxnSp>
          <p:nvCxnSpPr>
            <p:cNvPr id="16" name="직선 화살표 연결선 15"/>
            <p:cNvCxnSpPr/>
            <p:nvPr/>
          </p:nvCxnSpPr>
          <p:spPr bwMode="auto">
            <a:xfrm>
              <a:off x="6034933" y="2708920"/>
              <a:ext cx="905301" cy="0"/>
            </a:xfrm>
            <a:prstGeom prst="straightConnector1">
              <a:avLst/>
            </a:prstGeom>
            <a:solidFill>
              <a:schemeClr val="accent1"/>
            </a:solidFill>
            <a:ln w="38100" cap="flat" cmpd="sng" algn="ctr">
              <a:solidFill>
                <a:srgbClr val="00B050"/>
              </a:solidFill>
              <a:prstDash val="solid"/>
              <a:round/>
              <a:headEnd type="triangle"/>
              <a:tailEnd type="triangle"/>
            </a:ln>
            <a:effectLst/>
          </p:spPr>
        </p:cxnSp>
      </p:grpSp>
      <p:cxnSp>
        <p:nvCxnSpPr>
          <p:cNvPr id="25" name="직선 화살표 연결선 24"/>
          <p:cNvCxnSpPr/>
          <p:nvPr/>
        </p:nvCxnSpPr>
        <p:spPr bwMode="auto">
          <a:xfrm>
            <a:off x="5590235" y="6024634"/>
            <a:ext cx="598837" cy="0"/>
          </a:xfrm>
          <a:prstGeom prst="straightConnector1">
            <a:avLst/>
          </a:prstGeom>
          <a:solidFill>
            <a:schemeClr val="accent1"/>
          </a:solidFill>
          <a:ln w="38100" cap="flat" cmpd="sng" algn="ctr">
            <a:solidFill>
              <a:srgbClr val="00B050"/>
            </a:solidFill>
            <a:prstDash val="solid"/>
            <a:round/>
            <a:headEnd type="triangle"/>
            <a:tailEnd type="triangle"/>
          </a:ln>
          <a:effectLst/>
        </p:spPr>
      </p:cxnSp>
      <p:sp>
        <p:nvSpPr>
          <p:cNvPr id="18" name="직사각형 17"/>
          <p:cNvSpPr/>
          <p:nvPr/>
        </p:nvSpPr>
        <p:spPr>
          <a:xfrm>
            <a:off x="6189072" y="5886134"/>
            <a:ext cx="1219436" cy="307777"/>
          </a:xfrm>
          <a:prstGeom prst="rect">
            <a:avLst/>
          </a:prstGeom>
        </p:spPr>
        <p:txBody>
          <a:bodyPr wrap="none">
            <a:spAutoFit/>
          </a:bodyPr>
          <a:lstStyle/>
          <a:p>
            <a:r>
              <a:rPr kumimoji="0" lang="en-US" altLang="ko-KR" sz="1400" kern="100" dirty="0">
                <a:solidFill>
                  <a:srgbClr val="000000"/>
                </a:solidFill>
                <a:latin typeface="맑은 고딕" panose="020B0503020000020004" pitchFamily="50" charset="-127"/>
                <a:ea typeface="맑은 고딕" panose="020B0503020000020004" pitchFamily="50" charset="-127"/>
                <a:cs typeface="Times New Roman"/>
              </a:rPr>
              <a:t>: </a:t>
            </a:r>
            <a:r>
              <a:rPr kumimoji="0" lang="en-US" altLang="ko-KR" sz="1400" b="1" kern="100" dirty="0">
                <a:solidFill>
                  <a:srgbClr val="000000"/>
                </a:solidFill>
                <a:latin typeface="맑은 고딕" panose="020B0503020000020004" pitchFamily="50" charset="-127"/>
                <a:ea typeface="맑은 고딕" panose="020B0503020000020004" pitchFamily="50" charset="-127"/>
                <a:cs typeface="Times New Roman"/>
              </a:rPr>
              <a:t>Completed</a:t>
            </a:r>
            <a:endParaRPr lang="ko-KR" altLang="en-US" sz="2000" b="1" dirty="0"/>
          </a:p>
        </p:txBody>
      </p:sp>
      <p:cxnSp>
        <p:nvCxnSpPr>
          <p:cNvPr id="30" name="직선 화살표 연결선 29"/>
          <p:cNvCxnSpPr/>
          <p:nvPr/>
        </p:nvCxnSpPr>
        <p:spPr bwMode="auto">
          <a:xfrm>
            <a:off x="7583686" y="6030674"/>
            <a:ext cx="598837" cy="0"/>
          </a:xfrm>
          <a:prstGeom prst="straightConnector1">
            <a:avLst/>
          </a:prstGeom>
          <a:solidFill>
            <a:schemeClr val="accent1"/>
          </a:solidFill>
          <a:ln w="38100" cap="flat" cmpd="sng" algn="ctr">
            <a:solidFill>
              <a:srgbClr val="FF0000"/>
            </a:solidFill>
            <a:prstDash val="solid"/>
            <a:round/>
            <a:headEnd type="triangle"/>
            <a:tailEnd type="triangle"/>
          </a:ln>
          <a:effectLst/>
        </p:spPr>
      </p:cxnSp>
      <p:sp>
        <p:nvSpPr>
          <p:cNvPr id="31" name="직사각형 30"/>
          <p:cNvSpPr/>
          <p:nvPr/>
        </p:nvSpPr>
        <p:spPr>
          <a:xfrm>
            <a:off x="8182523" y="5892174"/>
            <a:ext cx="974947" cy="307777"/>
          </a:xfrm>
          <a:prstGeom prst="rect">
            <a:avLst/>
          </a:prstGeom>
        </p:spPr>
        <p:txBody>
          <a:bodyPr wrap="none">
            <a:spAutoFit/>
          </a:bodyPr>
          <a:lstStyle/>
          <a:p>
            <a:r>
              <a:rPr kumimoji="0" lang="en-US" altLang="ko-KR" sz="1400" kern="100" dirty="0">
                <a:solidFill>
                  <a:srgbClr val="000000"/>
                </a:solidFill>
                <a:latin typeface="맑은 고딕" panose="020B0503020000020004" pitchFamily="50" charset="-127"/>
                <a:ea typeface="맑은 고딕" panose="020B0503020000020004" pitchFamily="50" charset="-127"/>
                <a:cs typeface="Times New Roman"/>
              </a:rPr>
              <a:t>: </a:t>
            </a:r>
            <a:r>
              <a:rPr kumimoji="0" lang="en-US" altLang="ko-KR" sz="1400" b="1" kern="100" dirty="0">
                <a:solidFill>
                  <a:srgbClr val="000000"/>
                </a:solidFill>
                <a:latin typeface="맑은 고딕" panose="020B0503020000020004" pitchFamily="50" charset="-127"/>
                <a:ea typeface="맑은 고딕" panose="020B0503020000020004" pitchFamily="50" charset="-127"/>
                <a:cs typeface="Times New Roman"/>
              </a:rPr>
              <a:t>Planned</a:t>
            </a:r>
            <a:endParaRPr lang="ko-KR" altLang="en-US" sz="2000" b="1" dirty="0"/>
          </a:p>
        </p:txBody>
      </p:sp>
    </p:spTree>
    <p:extLst>
      <p:ext uri="{BB962C8B-B14F-4D97-AF65-F5344CB8AC3E}">
        <p14:creationId xmlns:p14="http://schemas.microsoft.com/office/powerpoint/2010/main" val="129132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Multi-Person tracking (MPT) is to find the locations and sizes of multiple persons and conserve their </a:t>
            </a:r>
            <a:r>
              <a:rPr lang="en-US" altLang="ko-KR" u="sng" dirty="0"/>
              <a:t>identities</a:t>
            </a:r>
            <a:r>
              <a:rPr lang="en-US" altLang="ko-KR" dirty="0"/>
              <a:t> (IDs) in image sequences.</a:t>
            </a:r>
            <a:endParaRPr lang="ko-KR" altLang="en-US" dirty="0"/>
          </a:p>
          <a:p>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6</a:t>
            </a:fld>
            <a:r>
              <a:rPr lang="en-US" altLang="ko-KR"/>
              <a:t>   </a:t>
            </a:r>
            <a:endParaRPr lang="en-US" altLang="ko-KR" dirty="0"/>
          </a:p>
        </p:txBody>
      </p:sp>
      <p:sp>
        <p:nvSpPr>
          <p:cNvPr id="4" name="제목 3"/>
          <p:cNvSpPr>
            <a:spLocks noGrp="1"/>
          </p:cNvSpPr>
          <p:nvPr>
            <p:ph type="title"/>
          </p:nvPr>
        </p:nvSpPr>
        <p:spPr/>
        <p:txBody>
          <a:bodyPr/>
          <a:lstStyle/>
          <a:p>
            <a:r>
              <a:rPr lang="en-US" altLang="ko-KR" dirty="0"/>
              <a:t>What is Multi-Person Tracking?</a:t>
            </a:r>
            <a:endParaRPr lang="ko-KR" altLang="en-US" dirty="0"/>
          </a:p>
        </p:txBody>
      </p:sp>
      <p:pic>
        <p:nvPicPr>
          <p:cNvPr id="5" name="그림 4"/>
          <p:cNvPicPr>
            <a:picLocks noChangeAspect="1"/>
          </p:cNvPicPr>
          <p:nvPr/>
        </p:nvPicPr>
        <p:blipFill rotWithShape="1">
          <a:blip r:embed="rId2"/>
          <a:srcRect l="8391" t="5802" r="8741" b="11328"/>
          <a:stretch/>
        </p:blipFill>
        <p:spPr>
          <a:xfrm>
            <a:off x="657508" y="2249144"/>
            <a:ext cx="5613859" cy="4210394"/>
          </a:xfrm>
          <a:prstGeom prst="rect">
            <a:avLst/>
          </a:prstGeom>
        </p:spPr>
      </p:pic>
      <p:pic>
        <p:nvPicPr>
          <p:cNvPr id="6" name="그림 5"/>
          <p:cNvPicPr>
            <a:picLocks noChangeAspect="1"/>
          </p:cNvPicPr>
          <p:nvPr/>
        </p:nvPicPr>
        <p:blipFill rotWithShape="1">
          <a:blip r:embed="rId2"/>
          <a:srcRect l="55144" t="46008" r="39374" b="37805"/>
          <a:stretch/>
        </p:blipFill>
        <p:spPr>
          <a:xfrm>
            <a:off x="6022103" y="2144159"/>
            <a:ext cx="1008113" cy="2232248"/>
          </a:xfrm>
          <a:prstGeom prst="rect">
            <a:avLst/>
          </a:prstGeom>
          <a:ln w="38100">
            <a:solidFill>
              <a:srgbClr val="A50021"/>
            </a:solidFill>
            <a:prstDash val="dash"/>
          </a:ln>
          <a:effectLst>
            <a:outerShdw blurRad="50800" dist="38100" dir="2700000" algn="tl" rotWithShape="0">
              <a:prstClr val="black">
                <a:alpha val="40000"/>
              </a:prstClr>
            </a:outerShdw>
          </a:effectLst>
        </p:spPr>
      </p:pic>
      <p:cxnSp>
        <p:nvCxnSpPr>
          <p:cNvPr id="7" name="직선 화살표 연결선 6"/>
          <p:cNvCxnSpPr>
            <a:endCxn id="6" idx="1"/>
          </p:cNvCxnSpPr>
          <p:nvPr/>
        </p:nvCxnSpPr>
        <p:spPr>
          <a:xfrm flipV="1">
            <a:off x="4041884" y="3260283"/>
            <a:ext cx="1980219" cy="1352720"/>
          </a:xfrm>
          <a:prstGeom prst="straightConnector1">
            <a:avLst/>
          </a:prstGeom>
          <a:noFill/>
          <a:ln w="57150" cap="flat" cmpd="sng" algn="ctr">
            <a:solidFill>
              <a:srgbClr val="A50021"/>
            </a:solidFill>
            <a:prstDash val="sysDash"/>
            <a:tailEnd type="triangle"/>
          </a:ln>
          <a:effectLst>
            <a:outerShdw blurRad="50800" dist="38100" dir="2700000" algn="tl" rotWithShape="0">
              <a:prstClr val="black">
                <a:alpha val="40000"/>
              </a:prstClr>
            </a:outerShdw>
          </a:effectLst>
        </p:spPr>
      </p:cxnSp>
      <p:sp>
        <p:nvSpPr>
          <p:cNvPr id="8" name="직사각형 7"/>
          <p:cNvSpPr/>
          <p:nvPr/>
        </p:nvSpPr>
        <p:spPr>
          <a:xfrm>
            <a:off x="7874926" y="2178330"/>
            <a:ext cx="441146" cy="400110"/>
          </a:xfrm>
          <a:prstGeom prst="rect">
            <a:avLst/>
          </a:prstGeom>
        </p:spPr>
        <p:txBody>
          <a:bodyPr wrap="none">
            <a:spAutoFit/>
          </a:bodyPr>
          <a:lstStyle/>
          <a:p>
            <a:pPr latinLnBrk="0"/>
            <a:r>
              <a:rPr kumimoji="0" lang="en-US" altLang="ko-KR" sz="2000" b="1" dirty="0">
                <a:solidFill>
                  <a:srgbClr val="A50021"/>
                </a:solidFill>
                <a:ea typeface="맑은 고딕"/>
              </a:rPr>
              <a:t>ID</a:t>
            </a:r>
            <a:endParaRPr kumimoji="0" lang="ko-KR" altLang="en-US" sz="2000" b="1" dirty="0">
              <a:solidFill>
                <a:srgbClr val="A50021"/>
              </a:solidFill>
              <a:ea typeface="맑은 고딕"/>
            </a:endParaRPr>
          </a:p>
        </p:txBody>
      </p:sp>
      <p:sp>
        <p:nvSpPr>
          <p:cNvPr id="9" name="직사각형 8"/>
          <p:cNvSpPr/>
          <p:nvPr/>
        </p:nvSpPr>
        <p:spPr>
          <a:xfrm>
            <a:off x="7480751" y="2906340"/>
            <a:ext cx="1253869" cy="707886"/>
          </a:xfrm>
          <a:prstGeom prst="rect">
            <a:avLst/>
          </a:prstGeom>
        </p:spPr>
        <p:txBody>
          <a:bodyPr wrap="none">
            <a:spAutoFit/>
          </a:bodyPr>
          <a:lstStyle/>
          <a:p>
            <a:pPr algn="ctr" latinLnBrk="0"/>
            <a:r>
              <a:rPr kumimoji="0" lang="en-US" altLang="ko-KR" sz="2000" b="1" dirty="0">
                <a:solidFill>
                  <a:srgbClr val="A50021"/>
                </a:solidFill>
                <a:ea typeface="맑은 고딕"/>
              </a:rPr>
              <a:t>Location</a:t>
            </a:r>
          </a:p>
          <a:p>
            <a:pPr algn="ctr" latinLnBrk="0"/>
            <a:r>
              <a:rPr kumimoji="0" lang="en-US" altLang="ko-KR" sz="2000" b="1" dirty="0">
                <a:solidFill>
                  <a:srgbClr val="A50021"/>
                </a:solidFill>
                <a:ea typeface="맑은 고딕"/>
              </a:rPr>
              <a:t>(x, y)</a:t>
            </a:r>
            <a:endParaRPr kumimoji="0" lang="ko-KR" altLang="en-US" sz="2000" b="1" dirty="0">
              <a:solidFill>
                <a:srgbClr val="A50021"/>
              </a:solidFill>
              <a:ea typeface="맑은 고딕"/>
            </a:endParaRPr>
          </a:p>
        </p:txBody>
      </p:sp>
      <p:sp>
        <p:nvSpPr>
          <p:cNvPr id="10" name="직사각형 9"/>
          <p:cNvSpPr/>
          <p:nvPr/>
        </p:nvSpPr>
        <p:spPr>
          <a:xfrm>
            <a:off x="7189897" y="3784102"/>
            <a:ext cx="1933543" cy="707886"/>
          </a:xfrm>
          <a:prstGeom prst="rect">
            <a:avLst/>
          </a:prstGeom>
        </p:spPr>
        <p:txBody>
          <a:bodyPr wrap="none">
            <a:spAutoFit/>
          </a:bodyPr>
          <a:lstStyle/>
          <a:p>
            <a:pPr algn="ctr" latinLnBrk="0"/>
            <a:r>
              <a:rPr kumimoji="0" lang="en-US" altLang="ko-KR" sz="2000" b="1" dirty="0">
                <a:solidFill>
                  <a:srgbClr val="A50021"/>
                </a:solidFill>
                <a:ea typeface="맑은 고딕"/>
              </a:rPr>
              <a:t>Size</a:t>
            </a:r>
          </a:p>
          <a:p>
            <a:pPr algn="ctr" latinLnBrk="0"/>
            <a:r>
              <a:rPr kumimoji="0" lang="en-US" altLang="ko-KR" sz="2000" b="1" dirty="0">
                <a:solidFill>
                  <a:srgbClr val="A50021"/>
                </a:solidFill>
                <a:ea typeface="맑은 고딕"/>
              </a:rPr>
              <a:t>(width, height)</a:t>
            </a:r>
            <a:endParaRPr kumimoji="0" lang="ko-KR" altLang="en-US" sz="2000" b="1" dirty="0">
              <a:solidFill>
                <a:srgbClr val="A50021"/>
              </a:solidFill>
              <a:ea typeface="맑은 고딕"/>
            </a:endParaRPr>
          </a:p>
        </p:txBody>
      </p:sp>
      <p:cxnSp>
        <p:nvCxnSpPr>
          <p:cNvPr id="11" name="직선 화살표 연결선 10"/>
          <p:cNvCxnSpPr>
            <a:stCxn id="8" idx="1"/>
          </p:cNvCxnSpPr>
          <p:nvPr/>
        </p:nvCxnSpPr>
        <p:spPr>
          <a:xfrm flipH="1">
            <a:off x="6491136" y="2378385"/>
            <a:ext cx="1383790" cy="0"/>
          </a:xfrm>
          <a:prstGeom prst="straightConnector1">
            <a:avLst/>
          </a:prstGeom>
          <a:noFill/>
          <a:ln w="38100" cap="flat" cmpd="sng" algn="ctr">
            <a:solidFill>
              <a:srgbClr val="A50021"/>
            </a:solidFill>
            <a:prstDash val="solid"/>
            <a:tailEnd type="triangle"/>
          </a:ln>
          <a:effectLst>
            <a:outerShdw blurRad="50800" dist="38100" dir="2700000" algn="tl" rotWithShape="0">
              <a:prstClr val="black">
                <a:alpha val="40000"/>
              </a:prstClr>
            </a:outerShdw>
          </a:effectLst>
        </p:spPr>
      </p:cxnSp>
      <p:cxnSp>
        <p:nvCxnSpPr>
          <p:cNvPr id="12" name="직선 화살표 연결선 11"/>
          <p:cNvCxnSpPr/>
          <p:nvPr/>
        </p:nvCxnSpPr>
        <p:spPr>
          <a:xfrm flipH="1">
            <a:off x="6533739" y="3120700"/>
            <a:ext cx="1024197" cy="260507"/>
          </a:xfrm>
          <a:prstGeom prst="straightConnector1">
            <a:avLst/>
          </a:prstGeom>
          <a:noFill/>
          <a:ln w="38100" cap="flat" cmpd="sng" algn="ctr">
            <a:solidFill>
              <a:srgbClr val="A50021"/>
            </a:solidFill>
            <a:prstDash val="solid"/>
            <a:tailEnd type="triangle"/>
          </a:ln>
          <a:effectLst>
            <a:outerShdw blurRad="50800" dist="38100" dir="2700000" algn="tl" rotWithShape="0">
              <a:prstClr val="black">
                <a:alpha val="40000"/>
              </a:prstClr>
            </a:outerShdw>
          </a:effectLst>
        </p:spPr>
      </p:cxnSp>
      <p:cxnSp>
        <p:nvCxnSpPr>
          <p:cNvPr id="13" name="직선 화살표 연결선 12"/>
          <p:cNvCxnSpPr/>
          <p:nvPr/>
        </p:nvCxnSpPr>
        <p:spPr>
          <a:xfrm flipH="1" flipV="1">
            <a:off x="6166120" y="3440303"/>
            <a:ext cx="1584178" cy="531041"/>
          </a:xfrm>
          <a:prstGeom prst="straightConnector1">
            <a:avLst/>
          </a:prstGeom>
          <a:noFill/>
          <a:ln w="38100" cap="flat" cmpd="sng" algn="ctr">
            <a:solidFill>
              <a:srgbClr val="A50021"/>
            </a:solidFill>
            <a:prstDash val="solid"/>
            <a:tailEnd type="triangle"/>
          </a:ln>
          <a:effectLst>
            <a:outerShdw blurRad="50800" dist="38100" dir="2700000" algn="tl" rotWithShape="0">
              <a:prstClr val="black">
                <a:alpha val="40000"/>
              </a:prstClr>
            </a:outerShdw>
          </a:effectLst>
        </p:spPr>
      </p:cxnSp>
      <p:cxnSp>
        <p:nvCxnSpPr>
          <p:cNvPr id="14" name="직선 화살표 연결선 13"/>
          <p:cNvCxnSpPr/>
          <p:nvPr/>
        </p:nvCxnSpPr>
        <p:spPr>
          <a:xfrm flipH="1">
            <a:off x="6491137" y="3995473"/>
            <a:ext cx="1259160" cy="233019"/>
          </a:xfrm>
          <a:prstGeom prst="straightConnector1">
            <a:avLst/>
          </a:prstGeom>
          <a:noFill/>
          <a:ln w="38100" cap="flat" cmpd="sng" algn="ctr">
            <a:solidFill>
              <a:srgbClr val="A50021"/>
            </a:solidFill>
            <a:prstDash val="solid"/>
            <a:tailEnd type="triangle"/>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82777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Due to the rapid advancement of technologies, the amount of multimedia data is growing rapidly. </a:t>
            </a:r>
          </a:p>
          <a:p>
            <a:pPr lvl="1"/>
            <a:r>
              <a:rPr lang="en-US" altLang="ko-KR" dirty="0">
                <a:sym typeface="Wingdings" panose="05000000000000000000" pitchFamily="2" charset="2"/>
              </a:rPr>
              <a:t>I</a:t>
            </a:r>
            <a:r>
              <a:rPr lang="en-US" altLang="ko-KR" dirty="0"/>
              <a:t>t is highly demanded to develop sophisticated methods to automatically process and understand multimedia data. </a:t>
            </a:r>
          </a:p>
          <a:p>
            <a:r>
              <a:rPr lang="en-US" altLang="ko-KR" dirty="0"/>
              <a:t>MPT is the foundation of many computer vision tasks.</a:t>
            </a:r>
          </a:p>
          <a:p>
            <a:pPr lvl="1"/>
            <a:r>
              <a:rPr lang="en-US" altLang="ko-KR" dirty="0"/>
              <a:t>pose estimation, people counting, action recognition, behavior analysis, abnormal event detection, and scene understanding</a:t>
            </a:r>
          </a:p>
          <a:p>
            <a:r>
              <a:rPr lang="en-US" altLang="ko-KR" dirty="0"/>
              <a:t>MPT has significant potential in various commercial applications.</a:t>
            </a:r>
            <a:endParaRPr lang="ko-KR" altLang="en-US" dirty="0"/>
          </a:p>
          <a:p>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7</a:t>
            </a:fld>
            <a:r>
              <a:rPr lang="en-US" altLang="ko-KR"/>
              <a:t>   </a:t>
            </a:r>
            <a:endParaRPr lang="en-US" altLang="ko-KR" dirty="0"/>
          </a:p>
        </p:txBody>
      </p:sp>
      <p:sp>
        <p:nvSpPr>
          <p:cNvPr id="4" name="제목 3"/>
          <p:cNvSpPr>
            <a:spLocks noGrp="1"/>
          </p:cNvSpPr>
          <p:nvPr>
            <p:ph type="title"/>
          </p:nvPr>
        </p:nvSpPr>
        <p:spPr/>
        <p:txBody>
          <a:bodyPr/>
          <a:lstStyle/>
          <a:p>
            <a:r>
              <a:rPr lang="en-US" altLang="ko-KR" dirty="0"/>
              <a:t>Why is MPT important?</a:t>
            </a:r>
            <a:endParaRPr lang="ko-KR" altLang="en-US" dirty="0"/>
          </a:p>
        </p:txBody>
      </p:sp>
      <p:grpSp>
        <p:nvGrpSpPr>
          <p:cNvPr id="5" name="그룹 4"/>
          <p:cNvGrpSpPr/>
          <p:nvPr/>
        </p:nvGrpSpPr>
        <p:grpSpPr>
          <a:xfrm>
            <a:off x="276352" y="4499989"/>
            <a:ext cx="8765168" cy="1853980"/>
            <a:chOff x="231044" y="4149080"/>
            <a:chExt cx="8765168" cy="1853980"/>
          </a:xfrm>
        </p:grpSpPr>
        <p:pic>
          <p:nvPicPr>
            <p:cNvPr id="6" name="Picture 2" descr="http://www.siebel-research.de/objects/tracked3-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4149080"/>
              <a:ext cx="2028528" cy="15213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cs.ubc.ca/~shervmt/images/imgsamp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3053" y="4149080"/>
              <a:ext cx="2023167" cy="15213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www.cstatic-images.com/stock/765x765/89/-1400108854-14255106765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997" y="4169052"/>
              <a:ext cx="2184496" cy="1501424"/>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231044" y="5664506"/>
              <a:ext cx="2115772" cy="338554"/>
            </a:xfrm>
            <a:prstGeom prst="rect">
              <a:avLst/>
            </a:prstGeom>
          </p:spPr>
          <p:txBody>
            <a:bodyPr wrap="none">
              <a:spAutoFit/>
            </a:bodyPr>
            <a:lstStyle/>
            <a:p>
              <a:r>
                <a:rPr lang="en-US" altLang="ko-KR" sz="1600" dirty="0"/>
                <a:t>&lt;Visual surveillance&gt;</a:t>
              </a:r>
              <a:endParaRPr lang="ko-KR" altLang="en-US" sz="1600" dirty="0"/>
            </a:p>
          </p:txBody>
        </p:sp>
        <p:sp>
          <p:nvSpPr>
            <p:cNvPr id="10" name="직사각형 9"/>
            <p:cNvSpPr/>
            <p:nvPr/>
          </p:nvSpPr>
          <p:spPr>
            <a:xfrm>
              <a:off x="2324744" y="5664506"/>
              <a:ext cx="2061476" cy="338554"/>
            </a:xfrm>
            <a:prstGeom prst="rect">
              <a:avLst/>
            </a:prstGeom>
          </p:spPr>
          <p:txBody>
            <a:bodyPr wrap="square">
              <a:spAutoFit/>
            </a:bodyPr>
            <a:lstStyle/>
            <a:p>
              <a:pPr algn="ctr"/>
              <a:r>
                <a:rPr lang="en-US" altLang="ko-KR" sz="1600" dirty="0"/>
                <a:t>&lt;Sport analysis&gt;</a:t>
              </a:r>
              <a:endParaRPr lang="ko-KR" altLang="en-US" sz="1600" dirty="0"/>
            </a:p>
          </p:txBody>
        </p:sp>
        <p:sp>
          <p:nvSpPr>
            <p:cNvPr id="11" name="직사각형 10"/>
            <p:cNvSpPr/>
            <p:nvPr/>
          </p:nvSpPr>
          <p:spPr>
            <a:xfrm>
              <a:off x="4438532" y="5664506"/>
              <a:ext cx="2147203" cy="338554"/>
            </a:xfrm>
            <a:prstGeom prst="rect">
              <a:avLst/>
            </a:prstGeom>
          </p:spPr>
          <p:txBody>
            <a:bodyPr wrap="square">
              <a:spAutoFit/>
            </a:bodyPr>
            <a:lstStyle/>
            <a:p>
              <a:pPr algn="ctr"/>
              <a:r>
                <a:rPr lang="en-US" altLang="ko-KR" sz="1600" dirty="0"/>
                <a:t>&lt;Robot navigation&gt;</a:t>
              </a:r>
              <a:endParaRPr lang="ko-KR" altLang="en-US" sz="1600" dirty="0"/>
            </a:p>
          </p:txBody>
        </p:sp>
        <p:sp>
          <p:nvSpPr>
            <p:cNvPr id="12" name="직사각형 11"/>
            <p:cNvSpPr/>
            <p:nvPr/>
          </p:nvSpPr>
          <p:spPr>
            <a:xfrm>
              <a:off x="6636278" y="5664506"/>
              <a:ext cx="2359934" cy="338554"/>
            </a:xfrm>
            <a:prstGeom prst="rect">
              <a:avLst/>
            </a:prstGeom>
          </p:spPr>
          <p:txBody>
            <a:bodyPr wrap="square">
              <a:spAutoFit/>
            </a:bodyPr>
            <a:lstStyle/>
            <a:p>
              <a:pPr algn="ctr"/>
              <a:r>
                <a:rPr lang="en-US" altLang="ko-KR" sz="1600" dirty="0"/>
                <a:t>&lt;Autonomous driving&gt;</a:t>
              </a:r>
              <a:endParaRPr lang="ko-KR" altLang="en-US" sz="1600" dirty="0"/>
            </a:p>
          </p:txBody>
        </p:sp>
        <p:pic>
          <p:nvPicPr>
            <p:cNvPr id="13" name="Picture 2" descr="https://i.ytimg.com/vi/p8m4wH2aO68/maxresdefaul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575"/>
            <a:stretch/>
          </p:blipFill>
          <p:spPr bwMode="auto">
            <a:xfrm>
              <a:off x="4469225" y="4161620"/>
              <a:ext cx="2171767" cy="15088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7105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The MPT problem in complex scenes is still challenging due to various issues.</a:t>
            </a:r>
          </a:p>
          <a:p>
            <a:pPr lvl="1"/>
            <a:r>
              <a:rPr lang="en-US" altLang="ko-KR" dirty="0"/>
              <a:t>1. Frequent and prolonged occlusions</a:t>
            </a:r>
          </a:p>
          <a:p>
            <a:pPr lvl="1"/>
            <a:r>
              <a:rPr lang="en-US" altLang="ko-KR" dirty="0"/>
              <a:t>2. Similar appearances of objects</a:t>
            </a:r>
          </a:p>
          <a:p>
            <a:pPr lvl="1"/>
            <a:endParaRPr lang="en-US" altLang="ko-KR" dirty="0"/>
          </a:p>
          <a:p>
            <a:pPr lvl="1"/>
            <a:endParaRPr lang="en-US" altLang="ko-KR" dirty="0"/>
          </a:p>
          <a:p>
            <a:pPr lvl="1"/>
            <a:endParaRPr lang="en-US" altLang="ko-KR" dirty="0"/>
          </a:p>
          <a:p>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8</a:t>
            </a:fld>
            <a:r>
              <a:rPr lang="en-US" altLang="ko-KR"/>
              <a:t>   </a:t>
            </a:r>
            <a:endParaRPr lang="en-US" altLang="ko-KR" dirty="0"/>
          </a:p>
        </p:txBody>
      </p:sp>
      <p:sp>
        <p:nvSpPr>
          <p:cNvPr id="4" name="제목 3"/>
          <p:cNvSpPr>
            <a:spLocks noGrp="1"/>
          </p:cNvSpPr>
          <p:nvPr>
            <p:ph type="title"/>
          </p:nvPr>
        </p:nvSpPr>
        <p:spPr/>
        <p:txBody>
          <a:bodyPr/>
          <a:lstStyle/>
          <a:p>
            <a:r>
              <a:rPr lang="en-US" altLang="ko-KR" dirty="0"/>
              <a:t>Challenges</a:t>
            </a:r>
            <a:endParaRPr lang="ko-KR" altLang="en-US" dirty="0"/>
          </a:p>
        </p:txBody>
      </p:sp>
      <p:grpSp>
        <p:nvGrpSpPr>
          <p:cNvPr id="16" name="그룹 15"/>
          <p:cNvGrpSpPr/>
          <p:nvPr/>
        </p:nvGrpSpPr>
        <p:grpSpPr>
          <a:xfrm>
            <a:off x="1043879" y="2852936"/>
            <a:ext cx="7868013" cy="3263537"/>
            <a:chOff x="1043879" y="2852936"/>
            <a:chExt cx="7868013" cy="3263537"/>
          </a:xfrm>
        </p:grpSpPr>
        <p:pic>
          <p:nvPicPr>
            <p:cNvPr id="5" name="그림 4"/>
            <p:cNvPicPr>
              <a:picLocks noChangeAspect="1"/>
            </p:cNvPicPr>
            <p:nvPr/>
          </p:nvPicPr>
          <p:blipFill rotWithShape="1">
            <a:blip r:embed="rId2"/>
            <a:srcRect l="19034" t="10700" r="55785" b="50740"/>
            <a:stretch/>
          </p:blipFill>
          <p:spPr>
            <a:xfrm>
              <a:off x="1043879" y="2863770"/>
              <a:ext cx="3352801" cy="2888343"/>
            </a:xfrm>
            <a:prstGeom prst="rect">
              <a:avLst/>
            </a:prstGeom>
          </p:spPr>
        </p:pic>
        <p:pic>
          <p:nvPicPr>
            <p:cNvPr id="6" name="그림 5"/>
            <p:cNvPicPr>
              <a:picLocks noChangeAspect="1"/>
            </p:cNvPicPr>
            <p:nvPr/>
          </p:nvPicPr>
          <p:blipFill rotWithShape="1">
            <a:blip r:embed="rId3"/>
            <a:srcRect l="40342" t="24531" r="31697" b="43456"/>
            <a:stretch/>
          </p:blipFill>
          <p:spPr>
            <a:xfrm>
              <a:off x="4860032" y="2852936"/>
              <a:ext cx="3363686" cy="2888343"/>
            </a:xfrm>
            <a:prstGeom prst="rect">
              <a:avLst/>
            </a:prstGeom>
          </p:spPr>
        </p:pic>
        <p:sp>
          <p:nvSpPr>
            <p:cNvPr id="7" name="직사각형 6"/>
            <p:cNvSpPr/>
            <p:nvPr/>
          </p:nvSpPr>
          <p:spPr>
            <a:xfrm>
              <a:off x="1043879" y="5747141"/>
              <a:ext cx="3352800" cy="369332"/>
            </a:xfrm>
            <a:prstGeom prst="rect">
              <a:avLst/>
            </a:prstGeom>
          </p:spPr>
          <p:txBody>
            <a:bodyPr wrap="square">
              <a:spAutoFit/>
            </a:bodyPr>
            <a:lstStyle/>
            <a:p>
              <a:pPr algn="ctr"/>
              <a:r>
                <a:rPr lang="en-US" altLang="ko-KR" dirty="0">
                  <a:solidFill>
                    <a:schemeClr val="tx2"/>
                  </a:solidFill>
                </a:rPr>
                <a:t>&lt;Occlusions&gt;</a:t>
              </a:r>
              <a:endParaRPr lang="ko-KR" altLang="en-US" dirty="0">
                <a:solidFill>
                  <a:schemeClr val="tx2"/>
                </a:solidFill>
              </a:endParaRPr>
            </a:p>
          </p:txBody>
        </p:sp>
        <p:sp>
          <p:nvSpPr>
            <p:cNvPr id="8" name="직사각형 7"/>
            <p:cNvSpPr/>
            <p:nvPr/>
          </p:nvSpPr>
          <p:spPr>
            <a:xfrm>
              <a:off x="4871628" y="5747141"/>
              <a:ext cx="3363686" cy="369332"/>
            </a:xfrm>
            <a:prstGeom prst="rect">
              <a:avLst/>
            </a:prstGeom>
          </p:spPr>
          <p:txBody>
            <a:bodyPr wrap="square">
              <a:spAutoFit/>
            </a:bodyPr>
            <a:lstStyle/>
            <a:p>
              <a:pPr algn="ctr"/>
              <a:r>
                <a:rPr lang="en-US" altLang="ko-KR" dirty="0">
                  <a:solidFill>
                    <a:schemeClr val="tx2"/>
                  </a:solidFill>
                </a:rPr>
                <a:t>&lt;Similar appearances&gt;</a:t>
              </a:r>
              <a:endParaRPr lang="ko-KR" altLang="en-US" dirty="0">
                <a:solidFill>
                  <a:schemeClr val="tx2"/>
                </a:solidFill>
              </a:endParaRPr>
            </a:p>
          </p:txBody>
        </p:sp>
        <p:sp>
          <p:nvSpPr>
            <p:cNvPr id="9" name="직사각형 8"/>
            <p:cNvSpPr/>
            <p:nvPr/>
          </p:nvSpPr>
          <p:spPr>
            <a:xfrm>
              <a:off x="2988095" y="3339852"/>
              <a:ext cx="504056" cy="10972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2123999" y="4447466"/>
              <a:ext cx="2171352" cy="646331"/>
            </a:xfrm>
            <a:prstGeom prst="rect">
              <a:avLst/>
            </a:prstGeom>
          </p:spPr>
          <p:txBody>
            <a:bodyPr wrap="square">
              <a:spAutoFit/>
            </a:bodyPr>
            <a:lstStyle/>
            <a:p>
              <a:pPr algn="ctr"/>
              <a:r>
                <a:rPr lang="en-US" altLang="ko-KR" dirty="0">
                  <a:solidFill>
                    <a:srgbClr val="FF0000"/>
                  </a:solidFill>
                  <a:effectLst>
                    <a:outerShdw blurRad="38100" dist="38100" dir="2700000" algn="tl">
                      <a:srgbClr val="000000">
                        <a:alpha val="43137"/>
                      </a:srgbClr>
                    </a:outerShdw>
                  </a:effectLst>
                </a:rPr>
                <a:t>occlusion by background objects</a:t>
              </a:r>
              <a:endParaRPr lang="ko-KR" altLang="en-US" dirty="0">
                <a:solidFill>
                  <a:srgbClr val="FF0000"/>
                </a:solidFill>
                <a:effectLst>
                  <a:outerShdw blurRad="38100" dist="38100" dir="2700000" algn="tl">
                    <a:srgbClr val="000000">
                      <a:alpha val="43137"/>
                    </a:srgbClr>
                  </a:outerShdw>
                </a:effectLst>
              </a:endParaRPr>
            </a:p>
          </p:txBody>
        </p:sp>
        <p:sp>
          <p:nvSpPr>
            <p:cNvPr id="11" name="직사각형 10"/>
            <p:cNvSpPr/>
            <p:nvPr/>
          </p:nvSpPr>
          <p:spPr>
            <a:xfrm>
              <a:off x="2762027" y="3016687"/>
              <a:ext cx="504056" cy="10972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1170295" y="3829107"/>
              <a:ext cx="1862032" cy="646331"/>
            </a:xfrm>
            <a:prstGeom prst="rect">
              <a:avLst/>
            </a:prstGeom>
          </p:spPr>
          <p:txBody>
            <a:bodyPr wrap="square">
              <a:spAutoFit/>
            </a:bodyPr>
            <a:lstStyle/>
            <a:p>
              <a:pPr algn="ctr"/>
              <a:r>
                <a:rPr lang="en-US" altLang="ko-KR" dirty="0">
                  <a:solidFill>
                    <a:srgbClr val="FF0000"/>
                  </a:solidFill>
                  <a:effectLst>
                    <a:outerShdw blurRad="38100" dist="38100" dir="2700000" algn="tl">
                      <a:srgbClr val="000000">
                        <a:alpha val="43137"/>
                      </a:srgbClr>
                    </a:outerShdw>
                  </a:effectLst>
                </a:rPr>
                <a:t>occlusion between objects</a:t>
              </a:r>
              <a:endParaRPr lang="ko-KR" altLang="en-US" dirty="0">
                <a:solidFill>
                  <a:srgbClr val="FF0000"/>
                </a:solidFill>
                <a:effectLst>
                  <a:outerShdw blurRad="38100" dist="38100" dir="2700000" algn="tl">
                    <a:srgbClr val="000000">
                      <a:alpha val="43137"/>
                    </a:srgbClr>
                  </a:outerShdw>
                </a:effectLst>
              </a:endParaRPr>
            </a:p>
          </p:txBody>
        </p:sp>
        <p:sp>
          <p:nvSpPr>
            <p:cNvPr id="13" name="직사각형 12"/>
            <p:cNvSpPr/>
            <p:nvPr/>
          </p:nvSpPr>
          <p:spPr>
            <a:xfrm>
              <a:off x="5031347" y="3338038"/>
              <a:ext cx="956192" cy="2060729"/>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5939476" y="5002187"/>
              <a:ext cx="2972416" cy="646331"/>
            </a:xfrm>
            <a:prstGeom prst="rect">
              <a:avLst/>
            </a:prstGeom>
          </p:spPr>
          <p:txBody>
            <a:bodyPr wrap="square">
              <a:spAutoFit/>
            </a:bodyPr>
            <a:lstStyle/>
            <a:p>
              <a:pPr algn="ctr"/>
              <a:r>
                <a:rPr lang="en-US" altLang="ko-KR" dirty="0">
                  <a:solidFill>
                    <a:srgbClr val="FF0000"/>
                  </a:solidFill>
                  <a:effectLst>
                    <a:outerShdw blurRad="38100" dist="38100" dir="2700000" algn="tl">
                      <a:srgbClr val="000000">
                        <a:alpha val="43137"/>
                      </a:srgbClr>
                    </a:outerShdw>
                  </a:effectLst>
                </a:rPr>
                <a:t>People dressed in similar clothing</a:t>
              </a:r>
              <a:endParaRPr lang="ko-KR" altLang="en-US" dirty="0">
                <a:solidFill>
                  <a:srgbClr val="FF0000"/>
                </a:solidFill>
                <a:effectLst>
                  <a:outerShdw blurRad="38100" dist="38100" dir="2700000" algn="tl">
                    <a:srgbClr val="000000">
                      <a:alpha val="43137"/>
                    </a:srgbClr>
                  </a:outerShdw>
                </a:effectLst>
              </a:endParaRPr>
            </a:p>
          </p:txBody>
        </p:sp>
        <p:sp>
          <p:nvSpPr>
            <p:cNvPr id="15" name="직사각형 14"/>
            <p:cNvSpPr/>
            <p:nvPr/>
          </p:nvSpPr>
          <p:spPr>
            <a:xfrm>
              <a:off x="6774684" y="3072320"/>
              <a:ext cx="956192" cy="187135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70229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lstStyle/>
          <a:p>
            <a:r>
              <a:rPr lang="en-US" altLang="ko-KR" dirty="0"/>
              <a:t>The MPT problem in complex scenes is still challenging due to various issues.</a:t>
            </a:r>
          </a:p>
          <a:p>
            <a:pPr lvl="1"/>
            <a:r>
              <a:rPr lang="en-US" altLang="ko-KR" dirty="0"/>
              <a:t>3. Abrupt motion change</a:t>
            </a:r>
          </a:p>
          <a:p>
            <a:pPr lvl="1"/>
            <a:r>
              <a:rPr lang="en-US" altLang="ko-KR" dirty="0"/>
              <a:t>4. Unreliable detections (FP, FN, Inaccurate localization)</a:t>
            </a:r>
            <a:endParaRPr lang="ko-KR" altLang="en-US" dirty="0"/>
          </a:p>
          <a:p>
            <a:pPr lvl="1"/>
            <a:endParaRPr lang="en-US" altLang="ko-KR" dirty="0"/>
          </a:p>
          <a:p>
            <a:pPr lvl="1"/>
            <a:endParaRPr lang="en-US" altLang="ko-KR" dirty="0"/>
          </a:p>
          <a:p>
            <a:pPr lvl="1"/>
            <a:endParaRPr lang="en-US" altLang="ko-KR" dirty="0"/>
          </a:p>
          <a:p>
            <a:pPr lvl="1"/>
            <a:endParaRPr lang="en-US" altLang="ko-KR" dirty="0"/>
          </a:p>
          <a:p>
            <a:endParaRPr lang="ko-KR" altLang="en-US" dirty="0"/>
          </a:p>
        </p:txBody>
      </p:sp>
      <p:sp>
        <p:nvSpPr>
          <p:cNvPr id="3" name="슬라이드 번호 개체 틀 2"/>
          <p:cNvSpPr>
            <a:spLocks noGrp="1"/>
          </p:cNvSpPr>
          <p:nvPr>
            <p:ph type="sldNum" sz="quarter" idx="10"/>
          </p:nvPr>
        </p:nvSpPr>
        <p:spPr/>
        <p:txBody>
          <a:bodyPr/>
          <a:lstStyle/>
          <a:p>
            <a:pPr>
              <a:defRPr/>
            </a:pPr>
            <a:r>
              <a:rPr lang="en-US" altLang="ko-KR"/>
              <a:t> </a:t>
            </a:r>
            <a:fld id="{02AE836F-F4B4-417D-A195-D86967A882EF}" type="slidenum">
              <a:rPr lang="en-US" altLang="ko-KR" smtClean="0"/>
              <a:pPr>
                <a:defRPr/>
              </a:pPr>
              <a:t>9</a:t>
            </a:fld>
            <a:r>
              <a:rPr lang="en-US" altLang="ko-KR"/>
              <a:t>   </a:t>
            </a:r>
            <a:endParaRPr lang="en-US" altLang="ko-KR" dirty="0"/>
          </a:p>
        </p:txBody>
      </p:sp>
      <p:sp>
        <p:nvSpPr>
          <p:cNvPr id="4" name="제목 3"/>
          <p:cNvSpPr>
            <a:spLocks noGrp="1"/>
          </p:cNvSpPr>
          <p:nvPr>
            <p:ph type="title"/>
          </p:nvPr>
        </p:nvSpPr>
        <p:spPr/>
        <p:txBody>
          <a:bodyPr/>
          <a:lstStyle/>
          <a:p>
            <a:r>
              <a:rPr lang="en-US" altLang="ko-KR" dirty="0"/>
              <a:t>Challenges</a:t>
            </a:r>
            <a:endParaRPr lang="ko-KR" altLang="en-US" dirty="0"/>
          </a:p>
        </p:txBody>
      </p:sp>
      <p:sp>
        <p:nvSpPr>
          <p:cNvPr id="20" name="직사각형 19"/>
          <p:cNvSpPr/>
          <p:nvPr/>
        </p:nvSpPr>
        <p:spPr>
          <a:xfrm>
            <a:off x="497098" y="5862860"/>
            <a:ext cx="2877650" cy="369332"/>
          </a:xfrm>
          <a:prstGeom prst="rect">
            <a:avLst/>
          </a:prstGeom>
        </p:spPr>
        <p:txBody>
          <a:bodyPr wrap="square">
            <a:spAutoFit/>
          </a:bodyPr>
          <a:lstStyle/>
          <a:p>
            <a:pPr algn="ctr" latinLnBrk="0"/>
            <a:r>
              <a:rPr kumimoji="0" lang="en-US" altLang="ko-KR" dirty="0">
                <a:solidFill>
                  <a:srgbClr val="000000"/>
                </a:solidFill>
                <a:ea typeface="맑은 고딕"/>
              </a:rPr>
              <a:t>&lt;Abrupt motion change&gt;</a:t>
            </a:r>
            <a:endParaRPr kumimoji="0" lang="ko-KR" altLang="en-US" dirty="0">
              <a:solidFill>
                <a:srgbClr val="000000"/>
              </a:solidFill>
              <a:ea typeface="맑은 고딕"/>
            </a:endParaRPr>
          </a:p>
        </p:txBody>
      </p:sp>
      <p:pic>
        <p:nvPicPr>
          <p:cNvPr id="21" name="그림 20"/>
          <p:cNvPicPr>
            <a:picLocks noChangeAspect="1"/>
          </p:cNvPicPr>
          <p:nvPr/>
        </p:nvPicPr>
        <p:blipFill>
          <a:blip r:embed="rId2"/>
          <a:stretch>
            <a:fillRect/>
          </a:stretch>
        </p:blipFill>
        <p:spPr>
          <a:xfrm>
            <a:off x="494427" y="3328768"/>
            <a:ext cx="2880320" cy="2517651"/>
          </a:xfrm>
          <a:prstGeom prst="rect">
            <a:avLst/>
          </a:prstGeom>
        </p:spPr>
      </p:pic>
      <p:sp>
        <p:nvSpPr>
          <p:cNvPr id="22" name="직사각형 21"/>
          <p:cNvSpPr/>
          <p:nvPr/>
        </p:nvSpPr>
        <p:spPr>
          <a:xfrm>
            <a:off x="852856" y="2749657"/>
            <a:ext cx="2203416" cy="1077218"/>
          </a:xfrm>
          <a:prstGeom prst="rect">
            <a:avLst/>
          </a:prstGeom>
          <a:solidFill>
            <a:srgbClr val="FFFFFF"/>
          </a:solidFill>
          <a:ln w="19050">
            <a:solidFill>
              <a:srgbClr val="FF0000"/>
            </a:solidFill>
            <a:prstDash val="dash"/>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altLang="ko-KR" sz="1600" b="0" i="0" u="none" strike="noStrike" kern="0" cap="none" spc="0" normalizeH="0" baseline="0" noProof="0" dirty="0">
                <a:ln>
                  <a:noFill/>
                </a:ln>
                <a:solidFill>
                  <a:srgbClr val="000000"/>
                </a:solidFill>
                <a:effectLst/>
                <a:uLnTx/>
                <a:uFillTx/>
                <a:latin typeface="Arial"/>
                <a:ea typeface="SimSun" panose="02010600030101010101" pitchFamily="2" charset="-122"/>
              </a:rPr>
              <a:t>An occlusion with abrupt motion change situation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00"/>
                </a:solidFill>
                <a:effectLst/>
                <a:uLnTx/>
                <a:uFillTx/>
              </a:rPr>
              <a:t>(#24,…, #40) </a:t>
            </a:r>
            <a:endParaRPr kumimoji="0" lang="ko-KR" altLang="en-US" sz="2400" b="0" i="0" u="none" strike="noStrike" kern="0" cap="none" spc="0" normalizeH="0" baseline="0" noProof="0" dirty="0">
              <a:ln>
                <a:noFill/>
              </a:ln>
              <a:solidFill>
                <a:sysClr val="windowText" lastClr="000000"/>
              </a:solidFill>
              <a:effectLst/>
              <a:uLnTx/>
              <a:uFillTx/>
              <a:ea typeface="맑은 고딕"/>
            </a:endParaRPr>
          </a:p>
        </p:txBody>
      </p:sp>
      <p:grpSp>
        <p:nvGrpSpPr>
          <p:cNvPr id="50" name="그룹 49"/>
          <p:cNvGrpSpPr/>
          <p:nvPr/>
        </p:nvGrpSpPr>
        <p:grpSpPr>
          <a:xfrm>
            <a:off x="5577738" y="3627435"/>
            <a:ext cx="3182850" cy="2235425"/>
            <a:chOff x="4761154" y="3383418"/>
            <a:chExt cx="4273017" cy="3001087"/>
          </a:xfrm>
        </p:grpSpPr>
        <p:pic>
          <p:nvPicPr>
            <p:cNvPr id="42" name="그림 41"/>
            <p:cNvPicPr>
              <a:picLocks noChangeAspect="1"/>
            </p:cNvPicPr>
            <p:nvPr/>
          </p:nvPicPr>
          <p:blipFill rotWithShape="1">
            <a:blip r:embed="rId3"/>
            <a:srcRect l="12519" b="17277"/>
            <a:stretch/>
          </p:blipFill>
          <p:spPr>
            <a:xfrm>
              <a:off x="4761154" y="3419722"/>
              <a:ext cx="4178832" cy="2964783"/>
            </a:xfrm>
            <a:prstGeom prst="rect">
              <a:avLst/>
            </a:prstGeom>
            <a:ln>
              <a:solidFill>
                <a:schemeClr val="tx2"/>
              </a:solidFill>
            </a:ln>
          </p:spPr>
        </p:pic>
        <p:sp>
          <p:nvSpPr>
            <p:cNvPr id="43" name="아래쪽 화살표 42"/>
            <p:cNvSpPr/>
            <p:nvPr/>
          </p:nvSpPr>
          <p:spPr>
            <a:xfrm>
              <a:off x="6646883" y="3651641"/>
              <a:ext cx="407373" cy="342193"/>
            </a:xfrm>
            <a:prstGeom prst="downArrow">
              <a:avLst/>
            </a:prstGeom>
            <a:solidFill>
              <a:srgbClr val="FFFFFF">
                <a:lumMod val="75000"/>
              </a:srgbClr>
            </a:solidFill>
            <a:ln w="9525"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a:cs typeface="+mn-cs"/>
              </a:endParaRPr>
            </a:p>
          </p:txBody>
        </p:sp>
        <p:sp>
          <p:nvSpPr>
            <p:cNvPr id="44" name="아래쪽 화살표 43"/>
            <p:cNvSpPr/>
            <p:nvPr/>
          </p:nvSpPr>
          <p:spPr>
            <a:xfrm>
              <a:off x="7348990" y="3811124"/>
              <a:ext cx="407373" cy="342193"/>
            </a:xfrm>
            <a:prstGeom prst="downArrow">
              <a:avLst/>
            </a:prstGeom>
            <a:solidFill>
              <a:srgbClr val="FFFFFF">
                <a:lumMod val="75000"/>
              </a:srgbClr>
            </a:solidFill>
            <a:ln w="9525"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a:cs typeface="+mn-cs"/>
              </a:endParaRPr>
            </a:p>
          </p:txBody>
        </p:sp>
        <p:sp>
          <p:nvSpPr>
            <p:cNvPr id="45" name="아래쪽 화살표 44"/>
            <p:cNvSpPr/>
            <p:nvPr/>
          </p:nvSpPr>
          <p:spPr>
            <a:xfrm>
              <a:off x="6335593" y="3847826"/>
              <a:ext cx="407373" cy="342193"/>
            </a:xfrm>
            <a:prstGeom prst="downArrow">
              <a:avLst/>
            </a:prstGeom>
            <a:solidFill>
              <a:srgbClr val="FFFFFF">
                <a:lumMod val="75000"/>
              </a:srgbClr>
            </a:solidFill>
            <a:ln w="9525"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a:cs typeface="+mn-cs"/>
              </a:endParaRPr>
            </a:p>
          </p:txBody>
        </p:sp>
        <p:grpSp>
          <p:nvGrpSpPr>
            <p:cNvPr id="46" name="그룹 45"/>
            <p:cNvGrpSpPr/>
            <p:nvPr/>
          </p:nvGrpSpPr>
          <p:grpSpPr>
            <a:xfrm>
              <a:off x="5877511" y="3383418"/>
              <a:ext cx="708456" cy="818215"/>
              <a:chOff x="5877511" y="3248680"/>
              <a:chExt cx="708456" cy="818215"/>
            </a:xfrm>
          </p:grpSpPr>
          <p:sp>
            <p:nvSpPr>
              <p:cNvPr id="47" name="아래쪽 화살표 46"/>
              <p:cNvSpPr/>
              <p:nvPr/>
            </p:nvSpPr>
            <p:spPr>
              <a:xfrm>
                <a:off x="6045338" y="3724702"/>
                <a:ext cx="407373" cy="342193"/>
              </a:xfrm>
              <a:prstGeom prst="downArrow">
                <a:avLst/>
              </a:prstGeom>
              <a:solidFill>
                <a:srgbClr val="FFFF00"/>
              </a:solidFill>
              <a:ln w="9525"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a:cs typeface="+mn-cs"/>
                </a:endParaRPr>
              </a:p>
            </p:txBody>
          </p:sp>
          <p:sp>
            <p:nvSpPr>
              <p:cNvPr id="48" name="직사각형 47"/>
              <p:cNvSpPr/>
              <p:nvPr/>
            </p:nvSpPr>
            <p:spPr>
              <a:xfrm>
                <a:off x="5877511" y="3248680"/>
                <a:ext cx="708456" cy="53715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ea typeface="맑은 고딕"/>
                  </a:rPr>
                  <a:t>FN</a:t>
                </a:r>
                <a:endParaRPr kumimoji="0" lang="ko-KR" altLang="en-US" sz="2000" b="0"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ea typeface="맑은 고딕"/>
                </a:endParaRPr>
              </a:p>
            </p:txBody>
          </p:sp>
        </p:grpSp>
        <p:sp>
          <p:nvSpPr>
            <p:cNvPr id="49" name="직사각형 48"/>
            <p:cNvSpPr/>
            <p:nvPr/>
          </p:nvSpPr>
          <p:spPr>
            <a:xfrm>
              <a:off x="7081830" y="5513021"/>
              <a:ext cx="1952341" cy="867708"/>
            </a:xfrm>
            <a:prstGeom prst="rect">
              <a:avLst/>
            </a:prstGeom>
          </p:spPr>
          <p:txBody>
            <a:bodyPr wrap="none">
              <a:spAutoFit/>
            </a:bodyPr>
            <a:lstStyle/>
            <a:p>
              <a:pPr latinLnBrk="0"/>
              <a:r>
                <a:rPr kumimoji="0" lang="en-US" altLang="ko-KR" dirty="0">
                  <a:solidFill>
                    <a:srgbClr val="FFFFFF">
                      <a:lumMod val="85000"/>
                    </a:srgbClr>
                  </a:solidFill>
                  <a:effectLst>
                    <a:outerShdw blurRad="38100" dist="38100" dir="2700000" algn="tl">
                      <a:srgbClr val="000000">
                        <a:alpha val="43137"/>
                      </a:srgbClr>
                    </a:outerShdw>
                  </a:effectLst>
                  <a:ea typeface="맑은 고딕"/>
                </a:rPr>
                <a:t>Inaccurate </a:t>
              </a:r>
            </a:p>
            <a:p>
              <a:pPr latinLnBrk="0"/>
              <a:r>
                <a:rPr kumimoji="0" lang="en-US" altLang="ko-KR" dirty="0">
                  <a:solidFill>
                    <a:srgbClr val="FFFFFF">
                      <a:lumMod val="85000"/>
                    </a:srgbClr>
                  </a:solidFill>
                  <a:effectLst>
                    <a:outerShdw blurRad="38100" dist="38100" dir="2700000" algn="tl">
                      <a:srgbClr val="000000">
                        <a:alpha val="43137"/>
                      </a:srgbClr>
                    </a:outerShdw>
                  </a:effectLst>
                  <a:ea typeface="맑은 고딕"/>
                </a:rPr>
                <a:t>position/size</a:t>
              </a:r>
              <a:endParaRPr kumimoji="0" lang="ko-KR" altLang="en-US" dirty="0">
                <a:solidFill>
                  <a:srgbClr val="FFFFFF">
                    <a:lumMod val="85000"/>
                  </a:srgbClr>
                </a:solidFill>
                <a:effectLst>
                  <a:outerShdw blurRad="38100" dist="38100" dir="2700000" algn="tl">
                    <a:srgbClr val="000000">
                      <a:alpha val="43137"/>
                    </a:srgbClr>
                  </a:outerShdw>
                </a:effectLst>
                <a:ea typeface="맑은 고딕"/>
              </a:endParaRPr>
            </a:p>
          </p:txBody>
        </p:sp>
      </p:grpSp>
      <p:grpSp>
        <p:nvGrpSpPr>
          <p:cNvPr id="33" name="그룹 32"/>
          <p:cNvGrpSpPr/>
          <p:nvPr/>
        </p:nvGrpSpPr>
        <p:grpSpPr>
          <a:xfrm>
            <a:off x="3708442" y="3120192"/>
            <a:ext cx="2628523" cy="1978526"/>
            <a:chOff x="558856" y="3419722"/>
            <a:chExt cx="3960440" cy="2981078"/>
          </a:xfrm>
        </p:grpSpPr>
        <p:pic>
          <p:nvPicPr>
            <p:cNvPr id="28" name="그림 27"/>
            <p:cNvPicPr>
              <a:picLocks noChangeAspect="1"/>
            </p:cNvPicPr>
            <p:nvPr/>
          </p:nvPicPr>
          <p:blipFill rotWithShape="1">
            <a:blip r:embed="rId4"/>
            <a:srcRect l="17091" b="16822"/>
            <a:stretch/>
          </p:blipFill>
          <p:spPr>
            <a:xfrm>
              <a:off x="558856" y="3419722"/>
              <a:ext cx="3960440" cy="2981078"/>
            </a:xfrm>
            <a:prstGeom prst="rect">
              <a:avLst/>
            </a:prstGeom>
            <a:ln>
              <a:solidFill>
                <a:schemeClr val="tx2"/>
              </a:solidFill>
            </a:ln>
          </p:spPr>
        </p:pic>
        <p:sp>
          <p:nvSpPr>
            <p:cNvPr id="29" name="아래쪽 화살표 28"/>
            <p:cNvSpPr/>
            <p:nvPr/>
          </p:nvSpPr>
          <p:spPr>
            <a:xfrm>
              <a:off x="2285630" y="3896089"/>
              <a:ext cx="407373" cy="342193"/>
            </a:xfrm>
            <a:prstGeom prst="downArrow">
              <a:avLst/>
            </a:prstGeom>
            <a:solidFill>
              <a:srgbClr val="FF0000"/>
            </a:solidFill>
            <a:ln w="9525"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a:cs typeface="+mn-cs"/>
              </a:endParaRPr>
            </a:p>
          </p:txBody>
        </p:sp>
        <p:sp>
          <p:nvSpPr>
            <p:cNvPr id="30" name="아래쪽 화살표 29"/>
            <p:cNvSpPr/>
            <p:nvPr/>
          </p:nvSpPr>
          <p:spPr>
            <a:xfrm rot="18000000">
              <a:off x="2973223" y="3493260"/>
              <a:ext cx="407373" cy="294763"/>
            </a:xfrm>
            <a:prstGeom prst="downArrow">
              <a:avLst/>
            </a:prstGeom>
            <a:solidFill>
              <a:srgbClr val="FF0000"/>
            </a:solidFill>
            <a:ln w="9525"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a:cs typeface="+mn-cs"/>
              </a:endParaRPr>
            </a:p>
          </p:txBody>
        </p:sp>
        <p:sp>
          <p:nvSpPr>
            <p:cNvPr id="31" name="직사각형 30"/>
            <p:cNvSpPr/>
            <p:nvPr/>
          </p:nvSpPr>
          <p:spPr>
            <a:xfrm>
              <a:off x="2384008" y="3419722"/>
              <a:ext cx="773371" cy="602852"/>
            </a:xfrm>
            <a:prstGeom prst="rect">
              <a:avLst/>
            </a:prstGeom>
          </p:spPr>
          <p:txBody>
            <a:bodyPr wrap="none">
              <a:spAutoFit/>
            </a:bodyPr>
            <a:lstStyle/>
            <a:p>
              <a:pPr latinLnBrk="0"/>
              <a:r>
                <a:rPr kumimoji="0" lang="en-US" altLang="ko-KR" sz="2000" dirty="0">
                  <a:solidFill>
                    <a:srgbClr val="FF0000"/>
                  </a:solidFill>
                  <a:effectLst>
                    <a:outerShdw blurRad="38100" dist="38100" dir="2700000" algn="tl">
                      <a:srgbClr val="000000">
                        <a:alpha val="43137"/>
                      </a:srgbClr>
                    </a:outerShdw>
                  </a:effectLst>
                  <a:ea typeface="맑은 고딕"/>
                </a:rPr>
                <a:t>FP</a:t>
              </a:r>
              <a:endParaRPr kumimoji="0" lang="ko-KR" altLang="en-US" sz="2000" dirty="0">
                <a:solidFill>
                  <a:srgbClr val="FF0000"/>
                </a:solidFill>
                <a:effectLst>
                  <a:outerShdw blurRad="38100" dist="38100" dir="2700000" algn="tl">
                    <a:srgbClr val="000000">
                      <a:alpha val="43137"/>
                    </a:srgbClr>
                  </a:outerShdw>
                </a:effectLst>
                <a:ea typeface="맑은 고딕"/>
              </a:endParaRPr>
            </a:p>
          </p:txBody>
        </p:sp>
        <p:sp>
          <p:nvSpPr>
            <p:cNvPr id="32" name="아래쪽 화살표 31"/>
            <p:cNvSpPr/>
            <p:nvPr/>
          </p:nvSpPr>
          <p:spPr>
            <a:xfrm rot="10800000">
              <a:off x="3707904" y="4559920"/>
              <a:ext cx="407373" cy="342193"/>
            </a:xfrm>
            <a:prstGeom prst="downArrow">
              <a:avLst/>
            </a:prstGeom>
            <a:solidFill>
              <a:srgbClr val="FF0000"/>
            </a:solidFill>
            <a:ln w="9525"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400" b="0" i="0" u="none" strike="noStrike" kern="0" cap="none" spc="0" normalizeH="0" baseline="0" noProof="0">
                <a:ln>
                  <a:noFill/>
                </a:ln>
                <a:solidFill>
                  <a:srgbClr val="000000"/>
                </a:solidFill>
                <a:effectLst/>
                <a:uLnTx/>
                <a:uFillTx/>
                <a:latin typeface="Arial"/>
                <a:ea typeface="맑은 고딕"/>
                <a:cs typeface="+mn-cs"/>
              </a:endParaRPr>
            </a:p>
          </p:txBody>
        </p:sp>
      </p:grpSp>
      <p:sp>
        <p:nvSpPr>
          <p:cNvPr id="52" name="직사각형 51"/>
          <p:cNvSpPr/>
          <p:nvPr/>
        </p:nvSpPr>
        <p:spPr>
          <a:xfrm>
            <a:off x="3708441" y="5850944"/>
            <a:ext cx="4981991" cy="369332"/>
          </a:xfrm>
          <a:prstGeom prst="rect">
            <a:avLst/>
          </a:prstGeom>
        </p:spPr>
        <p:txBody>
          <a:bodyPr wrap="square">
            <a:spAutoFit/>
          </a:bodyPr>
          <a:lstStyle/>
          <a:p>
            <a:pPr algn="ctr" latinLnBrk="0"/>
            <a:r>
              <a:rPr kumimoji="0" lang="en-US" altLang="ko-KR" dirty="0">
                <a:solidFill>
                  <a:srgbClr val="000000"/>
                </a:solidFill>
                <a:ea typeface="맑은 고딕"/>
              </a:rPr>
              <a:t>&lt;Unreliable detection hypotheses&gt; </a:t>
            </a:r>
            <a:endParaRPr kumimoji="0" lang="ko-KR" altLang="en-US" dirty="0">
              <a:solidFill>
                <a:srgbClr val="000000"/>
              </a:solidFill>
              <a:ea typeface="맑은 고딕"/>
            </a:endParaRPr>
          </a:p>
        </p:txBody>
      </p:sp>
    </p:spTree>
    <p:extLst>
      <p:ext uri="{BB962C8B-B14F-4D97-AF65-F5344CB8AC3E}">
        <p14:creationId xmlns:p14="http://schemas.microsoft.com/office/powerpoint/2010/main" val="1064054208"/>
      </p:ext>
    </p:extLst>
  </p:cSld>
  <p:clrMapOvr>
    <a:masterClrMapping/>
  </p:clrMapOvr>
</p:sld>
</file>

<file path=ppt/theme/theme1.xml><?xml version="1.0" encoding="utf-8"?>
<a:theme xmlns:a="http://schemas.openxmlformats.org/drawingml/2006/main" name="ms01_1">
  <a:themeElements>
    <a:clrScheme name="ms01_1 1">
      <a:dk1>
        <a:srgbClr val="1D528D"/>
      </a:dk1>
      <a:lt1>
        <a:srgbClr val="FFFFFF"/>
      </a:lt1>
      <a:dk2>
        <a:srgbClr val="000000"/>
      </a:dk2>
      <a:lt2>
        <a:srgbClr val="CACACA"/>
      </a:lt2>
      <a:accent1>
        <a:srgbClr val="0099CC"/>
      </a:accent1>
      <a:accent2>
        <a:srgbClr val="BFA907"/>
      </a:accent2>
      <a:accent3>
        <a:srgbClr val="FFFFFF"/>
      </a:accent3>
      <a:accent4>
        <a:srgbClr val="174578"/>
      </a:accent4>
      <a:accent5>
        <a:srgbClr val="AACAE2"/>
      </a:accent5>
      <a:accent6>
        <a:srgbClr val="AD9906"/>
      </a:accent6>
      <a:hlink>
        <a:srgbClr val="6E81E0"/>
      </a:hlink>
      <a:folHlink>
        <a:srgbClr val="009999"/>
      </a:folHlink>
    </a:clrScheme>
    <a:fontScheme name="ms01_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spPr>
      <a:bodyPr rtlCol="0" anchor="ctr"/>
      <a:lstStyle>
        <a:defPPr algn="ctr">
          <a:defRPr/>
        </a:defPPr>
      </a:lstStyle>
    </a:spDef>
    <a:lnDef>
      <a:spPr bwMode="auto">
        <a:solidFill>
          <a:schemeClr val="accent1"/>
        </a:solidFill>
        <a:ln w="19050" cap="flat" cmpd="sng" algn="ctr">
          <a:solidFill>
            <a:srgbClr val="FF0000"/>
          </a:solidFill>
          <a:prstDash val="solid"/>
          <a:round/>
          <a:headEnd type="none" w="med" len="med"/>
          <a:tailEnd type="none" w="med" len="med"/>
        </a:ln>
        <a:effectLst/>
      </a:spPr>
      <a:bodyPr/>
      <a:lstStyle/>
    </a:lnDef>
    <a:txDef>
      <a:spPr>
        <a:noFill/>
      </a:spPr>
      <a:bodyPr wrap="none" rtlCol="0">
        <a:spAutoFit/>
      </a:bodyPr>
      <a:lstStyle>
        <a:defPPr>
          <a:defRPr sz="1400" dirty="0" smtClean="0"/>
        </a:defPPr>
      </a:lstStyle>
    </a:txDef>
  </a:objectDefaults>
  <a:extraClrSchemeLst>
    <a:extraClrScheme>
      <a:clrScheme name="ms01_1 1">
        <a:dk1>
          <a:srgbClr val="1D528D"/>
        </a:dk1>
        <a:lt1>
          <a:srgbClr val="FFFFFF"/>
        </a:lt1>
        <a:dk2>
          <a:srgbClr val="000000"/>
        </a:dk2>
        <a:lt2>
          <a:srgbClr val="CACACA"/>
        </a:lt2>
        <a:accent1>
          <a:srgbClr val="0099CC"/>
        </a:accent1>
        <a:accent2>
          <a:srgbClr val="BFA907"/>
        </a:accent2>
        <a:accent3>
          <a:srgbClr val="FFFFFF"/>
        </a:accent3>
        <a:accent4>
          <a:srgbClr val="174578"/>
        </a:accent4>
        <a:accent5>
          <a:srgbClr val="AACAE2"/>
        </a:accent5>
        <a:accent6>
          <a:srgbClr val="AD9906"/>
        </a:accent6>
        <a:hlink>
          <a:srgbClr val="6E81E0"/>
        </a:hlink>
        <a:folHlink>
          <a:srgbClr val="009999"/>
        </a:folHlink>
      </a:clrScheme>
      <a:clrMap bg1="lt1" tx1="dk1" bg2="lt2" tx2="dk2" accent1="accent1" accent2="accent2" accent3="accent3" accent4="accent4" accent5="accent5" accent6="accent6" hlink="hlink" folHlink="folHlink"/>
    </a:extraClrScheme>
    <a:extraClrScheme>
      <a:clrScheme name="ms01_1 2">
        <a:dk1>
          <a:srgbClr val="4E40A4"/>
        </a:dk1>
        <a:lt1>
          <a:srgbClr val="FFFFFF"/>
        </a:lt1>
        <a:dk2>
          <a:srgbClr val="000000"/>
        </a:dk2>
        <a:lt2>
          <a:srgbClr val="CACACA"/>
        </a:lt2>
        <a:accent1>
          <a:srgbClr val="8B65E9"/>
        </a:accent1>
        <a:accent2>
          <a:srgbClr val="008080"/>
        </a:accent2>
        <a:accent3>
          <a:srgbClr val="FFFFFF"/>
        </a:accent3>
        <a:accent4>
          <a:srgbClr val="41358B"/>
        </a:accent4>
        <a:accent5>
          <a:srgbClr val="C4B8F2"/>
        </a:accent5>
        <a:accent6>
          <a:srgbClr val="007373"/>
        </a:accent6>
        <a:hlink>
          <a:srgbClr val="0066CC"/>
        </a:hlink>
        <a:folHlink>
          <a:srgbClr val="8AB151"/>
        </a:folHlink>
      </a:clrScheme>
      <a:clrMap bg1="lt1" tx1="dk1" bg2="lt2" tx2="dk2" accent1="accent1" accent2="accent2" accent3="accent3" accent4="accent4" accent5="accent5" accent6="accent6" hlink="hlink" folHlink="folHlink"/>
    </a:extraClrScheme>
    <a:extraClrScheme>
      <a:clrScheme name="ms01_1 3">
        <a:dk1>
          <a:srgbClr val="666699"/>
        </a:dk1>
        <a:lt1>
          <a:srgbClr val="FFFFFF"/>
        </a:lt1>
        <a:dk2>
          <a:srgbClr val="000000"/>
        </a:dk2>
        <a:lt2>
          <a:srgbClr val="CACACA"/>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Angles</Template>
  <TotalTime>36078</TotalTime>
  <Words>4373</Words>
  <Application>Microsoft Office PowerPoint</Application>
  <PresentationFormat>全屏显示(4:3)</PresentationFormat>
  <Paragraphs>999</Paragraphs>
  <Slides>51</Slides>
  <Notes>15</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51</vt:i4>
      </vt:variant>
    </vt:vector>
  </HeadingPairs>
  <TitlesOfParts>
    <vt:vector size="68" baseType="lpstr">
      <vt:lpstr>Calibri-Bold</vt:lpstr>
      <vt:lpstr>돋움</vt:lpstr>
      <vt:lpstr>굴림</vt:lpstr>
      <vt:lpstr>굴림체</vt:lpstr>
      <vt:lpstr>HY헤드라인M</vt:lpstr>
      <vt:lpstr>맑은 고딕</vt:lpstr>
      <vt:lpstr>SimSun</vt:lpstr>
      <vt:lpstr>Arial</vt:lpstr>
      <vt:lpstr>Calibri</vt:lpstr>
      <vt:lpstr>Cambria</vt:lpstr>
      <vt:lpstr>Cambria Math</vt:lpstr>
      <vt:lpstr>Century Gothic</vt:lpstr>
      <vt:lpstr>Corbel</vt:lpstr>
      <vt:lpstr>Tahoma</vt:lpstr>
      <vt:lpstr>Times New Roman</vt:lpstr>
      <vt:lpstr>Wingdings</vt:lpstr>
      <vt:lpstr>ms01_1</vt:lpstr>
      <vt:lpstr>Online Multi-Person Tracking with DCNN based Online Appearance Model Learning  NICOP/ARL Project Midyear Review (@ARL, Adelphi, MD)</vt:lpstr>
      <vt:lpstr>Table of Contents</vt:lpstr>
      <vt:lpstr>Research Overview</vt:lpstr>
      <vt:lpstr>Research Overview</vt:lpstr>
      <vt:lpstr>1. Introduction &amp; Background</vt:lpstr>
      <vt:lpstr>What is Multi-Person Tracking?</vt:lpstr>
      <vt:lpstr>Why is MPT important?</vt:lpstr>
      <vt:lpstr>Challenges</vt:lpstr>
      <vt:lpstr>Challenges</vt:lpstr>
      <vt:lpstr>General MPT Approaches</vt:lpstr>
      <vt:lpstr>Tracking-by-Detection Strategy</vt:lpstr>
      <vt:lpstr>Tracking-by-Detection Strategy</vt:lpstr>
      <vt:lpstr>Major Issue</vt:lpstr>
      <vt:lpstr>Major Issue</vt:lpstr>
      <vt:lpstr>Previous Works &amp; Limitations</vt:lpstr>
      <vt:lpstr>Convolutional Neural Network (CNN)</vt:lpstr>
      <vt:lpstr>Motivation &amp; Research Goal</vt:lpstr>
      <vt:lpstr>2. Research Progress</vt:lpstr>
      <vt:lpstr>Overview</vt:lpstr>
      <vt:lpstr>Data Association</vt:lpstr>
      <vt:lpstr>Data Association</vt:lpstr>
      <vt:lpstr>Data Association</vt:lpstr>
      <vt:lpstr>Data Association</vt:lpstr>
      <vt:lpstr>Data Association</vt:lpstr>
      <vt:lpstr>Proposed Appearance Modeling</vt:lpstr>
      <vt:lpstr>Proposed Appearance Modeling</vt:lpstr>
      <vt:lpstr>Proposed CNN architecture</vt:lpstr>
      <vt:lpstr>Proposed CNN architecture</vt:lpstr>
      <vt:lpstr>Proposed CNN architecture</vt:lpstr>
      <vt:lpstr>Learning scheme</vt:lpstr>
      <vt:lpstr>Learning scheme</vt:lpstr>
      <vt:lpstr>Learning scheme</vt:lpstr>
      <vt:lpstr>Online appearance learning</vt:lpstr>
      <vt:lpstr>Online appearance learning</vt:lpstr>
      <vt:lpstr>Re-identification</vt:lpstr>
      <vt:lpstr>Re-identification</vt:lpstr>
      <vt:lpstr>3. Experiments &amp; Demo</vt:lpstr>
      <vt:lpstr>Datasets</vt:lpstr>
      <vt:lpstr>Detections</vt:lpstr>
      <vt:lpstr>Discriminative power of Appearance model</vt:lpstr>
      <vt:lpstr>Discriminative power of Appearance model</vt:lpstr>
      <vt:lpstr>Discriminative power of Appearance model</vt:lpstr>
      <vt:lpstr>Evaluation metrics</vt:lpstr>
      <vt:lpstr>Tracking performance comparison</vt:lpstr>
      <vt:lpstr>Tracking performance comparison</vt:lpstr>
      <vt:lpstr>Re-identification performance </vt:lpstr>
      <vt:lpstr>Re-identification performance </vt:lpstr>
      <vt:lpstr>Tracking Demo</vt:lpstr>
      <vt:lpstr>4. Further works</vt:lpstr>
      <vt:lpstr>Further works</vt:lpstr>
      <vt:lpstr>Integrated Master Schedule</vt:lpstr>
    </vt:vector>
  </TitlesOfParts>
  <Company>Theme Gallery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dc:creator>navi</dc:creator>
  <cp:lastModifiedBy>Yifan Jiang</cp:lastModifiedBy>
  <cp:revision>3070</cp:revision>
  <cp:lastPrinted>2014-08-13T08:21:39Z</cp:lastPrinted>
  <dcterms:created xsi:type="dcterms:W3CDTF">2004-07-10T03:06:56Z</dcterms:created>
  <dcterms:modified xsi:type="dcterms:W3CDTF">2017-04-20T07:20:16Z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TC011367961042</vt:lpwstr>
  </property>
</Properties>
</file>